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9" r:id="rId2"/>
    <p:sldId id="256" r:id="rId3"/>
    <p:sldId id="257" r:id="rId4"/>
    <p:sldId id="258" r:id="rId5"/>
    <p:sldId id="259" r:id="rId6"/>
    <p:sldId id="264" r:id="rId7"/>
    <p:sldId id="260" r:id="rId8"/>
    <p:sldId id="261" r:id="rId9"/>
    <p:sldId id="276" r:id="rId10"/>
    <p:sldId id="277" r:id="rId11"/>
    <p:sldId id="278" r:id="rId12"/>
    <p:sldId id="275" r:id="rId13"/>
    <p:sldId id="262" r:id="rId14"/>
    <p:sldId id="263" r:id="rId15"/>
    <p:sldId id="265" r:id="rId16"/>
    <p:sldId id="266" r:id="rId17"/>
    <p:sldId id="267" r:id="rId18"/>
    <p:sldId id="268" r:id="rId19"/>
    <p:sldId id="271" r:id="rId20"/>
    <p:sldId id="272" r:id="rId21"/>
    <p:sldId id="274" r:id="rId22"/>
    <p:sldId id="273" r:id="rId23"/>
    <p:sldId id="269" r:id="rId24"/>
    <p:sldId id="280" r:id="rId25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6" autoAdjust="0"/>
    <p:restoredTop sz="94660"/>
  </p:normalViewPr>
  <p:slideViewPr>
    <p:cSldViewPr>
      <p:cViewPr varScale="1">
        <p:scale>
          <a:sx n="52" d="100"/>
          <a:sy n="52" d="100"/>
        </p:scale>
        <p:origin x="-138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artel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artel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artel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artel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artel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artel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en-US"/>
              <a:t>Domanda 1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multiLvlStrRef>
              <c:f>Foglio1!$A$1:$B$2</c:f>
              <c:multiLvlStrCache>
                <c:ptCount val="2"/>
                <c:lvl>
                  <c:pt idx="0">
                    <c:v>maschi</c:v>
                  </c:pt>
                  <c:pt idx="1">
                    <c:v>femmine</c:v>
                  </c:pt>
                </c:lvl>
                <c:lvl>
                  <c:pt idx="0">
                    <c:v>domanda 1</c:v>
                  </c:pt>
                </c:lvl>
              </c:multiLvlStrCache>
            </c:multiLvlStrRef>
          </c:cat>
          <c:val>
            <c:numRef>
              <c:f>Foglio1!$A$3:$B$3</c:f>
              <c:numCache>
                <c:formatCode>General</c:formatCode>
                <c:ptCount val="2"/>
                <c:pt idx="0">
                  <c:v>12</c:v>
                </c:pt>
                <c:pt idx="1">
                  <c:v>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2</a:t>
            </a:r>
            <a:endParaRPr lang="it-IT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4722222222222379E-2"/>
          <c:y val="0.34971784776902892"/>
          <c:w val="0.81388888888888955"/>
          <c:h val="0.64767096821230674"/>
        </c:manualLayout>
      </c:layout>
      <c:pie3D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multiLvlStrRef>
              <c:f>Foglio1!$A$27:$B$28</c:f>
              <c:multiLvlStrCache>
                <c:ptCount val="2"/>
                <c:lvl>
                  <c:pt idx="0">
                    <c:v>15/25</c:v>
                  </c:pt>
                  <c:pt idx="1">
                    <c:v>26/35</c:v>
                  </c:pt>
                </c:lvl>
                <c:lvl>
                  <c:pt idx="0">
                    <c:v>domanda2</c:v>
                  </c:pt>
                </c:lvl>
              </c:multiLvlStrCache>
            </c:multiLvlStrRef>
          </c:cat>
          <c:val>
            <c:numRef>
              <c:f>Foglio1!$A$29:$B$29</c:f>
              <c:numCache>
                <c:formatCode>General</c:formatCode>
                <c:ptCount val="2"/>
                <c:pt idx="0">
                  <c:v>15</c:v>
                </c:pt>
                <c:pt idx="1">
                  <c:v>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3</a:t>
            </a:r>
            <a:endParaRPr lang="it-IT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multiLvlStrRef>
              <c:f>Foglio1!$A$47:$B$48</c:f>
              <c:multiLvlStrCache>
                <c:ptCount val="2"/>
                <c:lvl>
                  <c:pt idx="0">
                    <c:v>si</c:v>
                  </c:pt>
                  <c:pt idx="1">
                    <c:v>no</c:v>
                  </c:pt>
                </c:lvl>
                <c:lvl>
                  <c:pt idx="0">
                    <c:v>domanda 3</c:v>
                  </c:pt>
                </c:lvl>
              </c:multiLvlStrCache>
            </c:multiLvlStrRef>
          </c:cat>
          <c:val>
            <c:numRef>
              <c:f>Foglio1!$A$49:$B$49</c:f>
              <c:numCache>
                <c:formatCode>General</c:formatCode>
                <c:ptCount val="2"/>
                <c:pt idx="0">
                  <c:v>15</c:v>
                </c:pt>
                <c:pt idx="1">
                  <c:v>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4</a:t>
            </a:r>
            <a:endParaRPr lang="it-IT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multiLvlStrRef>
              <c:f>Foglio1!$A$62:$C$63</c:f>
              <c:multiLvlStrCache>
                <c:ptCount val="3"/>
                <c:lvl>
                  <c:pt idx="0">
                    <c:v>si </c:v>
                  </c:pt>
                  <c:pt idx="1">
                    <c:v>no </c:v>
                  </c:pt>
                  <c:pt idx="2">
                    <c:v>indifferente</c:v>
                  </c:pt>
                </c:lvl>
                <c:lvl>
                  <c:pt idx="0">
                    <c:v>domanda 4</c:v>
                  </c:pt>
                </c:lvl>
              </c:multiLvlStrCache>
            </c:multiLvlStrRef>
          </c:cat>
          <c:val>
            <c:numRef>
              <c:f>Foglio1!$A$64:$C$64</c:f>
              <c:numCache>
                <c:formatCode>General</c:formatCode>
                <c:ptCount val="3"/>
                <c:pt idx="0">
                  <c:v>15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 5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multiLvlStrRef>
              <c:f>Foglio1!$A$81:$B$82</c:f>
              <c:multiLvlStrCache>
                <c:ptCount val="2"/>
                <c:lvl>
                  <c:pt idx="0">
                    <c:v>si</c:v>
                  </c:pt>
                  <c:pt idx="1">
                    <c:v>no</c:v>
                  </c:pt>
                </c:lvl>
                <c:lvl>
                  <c:pt idx="0">
                    <c:v>domanda 5</c:v>
                  </c:pt>
                </c:lvl>
              </c:multiLvlStrCache>
            </c:multiLvlStrRef>
          </c:cat>
          <c:val>
            <c:numRef>
              <c:f>Foglio1!$A$83:$B$83</c:f>
              <c:numCache>
                <c:formatCode>General</c:formatCode>
                <c:ptCount val="2"/>
                <c:pt idx="0">
                  <c:v>8</c:v>
                </c:pt>
                <c:pt idx="1">
                  <c:v>12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domanda</a:t>
            </a:r>
            <a:r>
              <a:rPr lang="it-IT" baseline="0"/>
              <a:t> 6</a:t>
            </a:r>
            <a:endParaRPr lang="it-IT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2083333333333333"/>
          <c:y val="0.2417822251385244"/>
          <c:w val="0.81388888888888911"/>
          <c:h val="0.64902814231554407"/>
        </c:manualLayout>
      </c:layout>
      <c:pie3D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multiLvlStrRef>
              <c:f>Foglio1!$A$96:$C$97</c:f>
              <c:multiLvlStrCache>
                <c:ptCount val="3"/>
                <c:lvl>
                  <c:pt idx="0">
                    <c:v>250/300</c:v>
                  </c:pt>
                  <c:pt idx="1">
                    <c:v>300/500</c:v>
                  </c:pt>
                  <c:pt idx="2">
                    <c:v>500/700</c:v>
                  </c:pt>
                </c:lvl>
                <c:lvl>
                  <c:pt idx="0">
                    <c:v>domanda 6</c:v>
                  </c:pt>
                </c:lvl>
              </c:multiLvlStrCache>
            </c:multiLvlStrRef>
          </c:cat>
          <c:val>
            <c:numRef>
              <c:f>Foglio1!$A$98:$C$98</c:f>
              <c:numCache>
                <c:formatCode>General</c:formatCode>
                <c:ptCount val="3"/>
                <c:pt idx="0">
                  <c:v>16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723DED-0BBD-46E6-B209-8D0B4C246527}" type="datetimeFigureOut">
              <a:rPr lang="it-IT" smtClean="0"/>
              <a:pPr/>
              <a:t>26/04/2015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5863AB5-745C-4524-BBBF-3AC8178A9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60648" y="2771800"/>
            <a:ext cx="63367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         </a:t>
            </a:r>
            <a:r>
              <a:rPr lang="it-IT" sz="4400" dirty="0" smtClean="0">
                <a:latin typeface="Arial Rounded MT Bold" pitchFamily="34" charset="0"/>
              </a:rPr>
              <a:t>G.P.L.</a:t>
            </a:r>
          </a:p>
          <a:p>
            <a:r>
              <a:rPr lang="it-IT" sz="4400" dirty="0" smtClean="0">
                <a:latin typeface="Arial Rounded MT Bold" pitchFamily="34" charset="0"/>
              </a:rPr>
              <a:t>   </a:t>
            </a:r>
          </a:p>
          <a:p>
            <a:endParaRPr lang="it-IT" sz="4400" dirty="0" smtClean="0">
              <a:latin typeface="Arial Rounded MT Bold" pitchFamily="34" charset="0"/>
            </a:endParaRPr>
          </a:p>
          <a:p>
            <a:r>
              <a:rPr lang="it-IT" sz="4400" dirty="0" smtClean="0">
                <a:latin typeface="Arial Rounded MT Bold" pitchFamily="34" charset="0"/>
              </a:rPr>
              <a:t>    Girare Pulito Liberi</a:t>
            </a:r>
            <a:endParaRPr lang="it-IT" sz="4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260648" y="395536"/>
          <a:ext cx="619268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260648" y="4427984"/>
          <a:ext cx="59766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188640" y="395536"/>
          <a:ext cx="666936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260648" y="3995936"/>
          <a:ext cx="62646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340768" y="827584"/>
            <a:ext cx="522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Arial Rounded MT Bold" pitchFamily="34" charset="0"/>
              </a:rPr>
              <a:t>5.ANALISI DELLA  CONCORRENZA</a:t>
            </a:r>
            <a:endParaRPr lang="it-IT" sz="2800" b="1" dirty="0">
              <a:latin typeface="Arial Rounded MT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76672" y="2699792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alibri" pitchFamily="34" charset="0"/>
              </a:rPr>
              <a:t>Dopo un accurata ricerca  non abbiamo riscontrato  alcuna impresa dedita a  svolgere la nostra stessa attività.</a:t>
            </a:r>
            <a:endParaRPr lang="it-IT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48680" y="1610380"/>
            <a:ext cx="586865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</a:t>
            </a:r>
            <a:r>
              <a:rPr lang="it-IT" sz="2800" b="1" dirty="0" smtClean="0"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6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.TIPO </a:t>
            </a:r>
            <a:r>
              <a:rPr kumimoji="0" lang="it-IT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DI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SOCIETA' SCELTA 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Abbiamo scelto una società s.r.l. in quanto per la nostra azienda risulta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ventaggiosa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sotto vari punti di vista :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responsabilità limitata dei soci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l'amministrazione può essere affidata ai soci o a terzi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capitale sociale minimo 10.000 €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il fallimento riguarda solo la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s.r.l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e non i soci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apporto di più risorse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si adatta bene a una piccola media impresa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476672" y="2628365"/>
            <a:ext cx="583264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     7.SEDE DELL'AZIENDA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 la nostra azienda abbiamo scelto un capannone di medie dimensioni in località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Paciana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qui a 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foligno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48680" y="1907704"/>
            <a:ext cx="60212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            8.PUBBLICITA'</a:t>
            </a:r>
            <a:endParaRPr kumimoji="0" lang="it-IT" sz="2800" b="0" i="0" u="none" strike="noStrike" cap="none" normalizeH="0" baseline="0" dirty="0" smtClean="0">
              <a:ln>
                <a:noFill/>
              </a:ln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 rendere visibile la nostra idea faremo stampare dei volantini e 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verrano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inoltre  affissi dei manifesti. 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404664" y="2484348"/>
            <a:ext cx="5733256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 smtClean="0"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9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.ACCORDI COMMERCIALI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 montare i nostri impianti stipuleremo contratti con case produttrici e rivenditori di scooter locali e non.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32656" y="1373451"/>
            <a:ext cx="594928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    10.ITER BUROCRATICO              SOCIETA' </a:t>
            </a:r>
            <a:r>
              <a:rPr kumimoji="0" lang="it-IT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DI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CAPITALI: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-costituzione società presso notaio con atto costitutivo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-richiesta partita iva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-iscrizione alla camera di commercio con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comUnica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che viene ricevuta anche da IMPS , INAIL , Agenzia Entrate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-sottoscrizione contratti di affitto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-allaccio utenze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-permessi ASL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-denuncia SCIA all’Ufficio Commercio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-denuncia TARES all’ufficio tributi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857201"/>
            <a:ext cx="6858000" cy="735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     11.STRATEGIE </a:t>
            </a:r>
            <a:r>
              <a:rPr kumimoji="0" lang="it-IT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DI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MERCATO</a:t>
            </a: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800" u="sng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it-IT" sz="24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Prodotti-target</a:t>
            </a:r>
            <a:r>
              <a:rPr kumimoji="0" lang="it-IT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di mercato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-persone singole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-Famiglie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-Aziende di Promozione Sociale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-Associazioni di promozione sociale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-Pubbliche amministrazioni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Prezzi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-In linea con il mercato del settore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Distribuzione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-Punto vendita E-commerce  			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32656" y="1979712"/>
          <a:ext cx="6120680" cy="4248462"/>
        </p:xfrm>
        <a:graphic>
          <a:graphicData uri="http://schemas.openxmlformats.org/drawingml/2006/table">
            <a:tbl>
              <a:tblPr/>
              <a:tblGrid>
                <a:gridCol w="3609353"/>
                <a:gridCol w="2511327"/>
              </a:tblGrid>
              <a:tr h="35768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latin typeface="Arial"/>
                        </a:rPr>
                        <a:t>COSTI AVVIO IMPRESA</a:t>
                      </a:r>
                    </a:p>
                  </a:txBody>
                  <a:tcPr marL="8126" marR="8126" marT="81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latin typeface="Arial"/>
                      </a:endParaRPr>
                    </a:p>
                  </a:txBody>
                  <a:tcPr marL="8126" marR="8126" marT="81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latin typeface="Arial"/>
                      </a:endParaRPr>
                    </a:p>
                  </a:txBody>
                  <a:tcPr marL="8126" marR="8126" marT="81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AUTOMEZZI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18.000,00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attrezzature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20.600,00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ARREDAMENTO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2.300,00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latin typeface="Arial"/>
                        </a:rPr>
                        <a:t>PUBBLICITA'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3.200,00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SOFTWARE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   800,00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MARCHIO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   410,00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NOTAIO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3.500,00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STIPULA CONTRATTO AFFITTO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2.700,00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7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latin typeface="Arial"/>
                        </a:rPr>
                        <a:t>TOTALE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latin typeface="Arial"/>
                        </a:rPr>
                        <a:t> €                 51.510,00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20688" y="395536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Arial Rounded MT Bold" pitchFamily="34" charset="0"/>
              </a:rPr>
              <a:t>12 .FABBISOGNO ECONOMICO</a:t>
            </a:r>
            <a:endParaRPr lang="it-IT" sz="2800" b="1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28700" y="1643202"/>
            <a:ext cx="502255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 smtClean="0"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            SCOOTER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G.P.L.</a:t>
            </a: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         </a:t>
            </a:r>
            <a:r>
              <a:rPr lang="it-IT" sz="2800" b="1" dirty="0" smtClean="0"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IN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DICE</a:t>
            </a: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1.SPEIGAZIONEDELL'IDEA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2.SPIEGAZIONE DEL NOME E DEL LOGO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3. ORGANIGRAMMA E RUOLI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4. RICERCA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DI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MERCATO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5. </a:t>
            </a:r>
            <a:r>
              <a:rPr lang="it-IT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ANALISI DELLA CONCORRENZA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6.TIPO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DI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SOCIETA' SCELTA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atin typeface="Calibri" pitchFamily="34" charset="0"/>
              </a:rPr>
              <a:t>7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SEDE DELL'AZIENDA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8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PUBBLICITA'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9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ACCORDI COMMERCIALI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10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ITER BUROCRATICO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11. STRATEGIE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DI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MERCATO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12. FABBISOGNO FINANZIARIO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13. BILANCIO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DI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PREVISIONE TRIENNALE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14. CONSIDERAZIONI E RINGRAZIAMENTI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64704" y="827584"/>
          <a:ext cx="5256584" cy="3384378"/>
        </p:xfrm>
        <a:graphic>
          <a:graphicData uri="http://schemas.openxmlformats.org/drawingml/2006/table">
            <a:tbl>
              <a:tblPr/>
              <a:tblGrid>
                <a:gridCol w="3868391"/>
                <a:gridCol w="1388193"/>
              </a:tblGrid>
              <a:tr h="212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COSTI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B3B3B3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MERCI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59.800,00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SERVIZI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   6.300,00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COMMISSIONI POS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   1.008,00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STIPENDI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125.400,00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AFFITTI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10.800,00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PUBBLICITA'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   1.100,00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UTENZE(GAS, LUCE, TELEFONO, INTERNET)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13.200,00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BANCA C/C (COSTI GESTIONE)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      125,00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TRASPORTI (CARBURANTE E MANUT.)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   3.800,00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COMMERCIALISTA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   1.900,00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ASSICURAZIONI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   1.380,00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AMMORTAMENTI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latin typeface="Arial"/>
                        </a:rPr>
                        <a:t> €       10.986,67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TOTALE COSTI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latin typeface="Arial"/>
                        </a:rPr>
                        <a:t> €     235.799,67 </a:t>
                      </a:r>
                    </a:p>
                  </a:txBody>
                  <a:tcPr marL="7811" marR="7811" marT="781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620688" y="4644008"/>
          <a:ext cx="5472608" cy="3313204"/>
        </p:xfrm>
        <a:graphic>
          <a:graphicData uri="http://schemas.openxmlformats.org/drawingml/2006/table">
            <a:tbl>
              <a:tblPr/>
              <a:tblGrid>
                <a:gridCol w="3227187"/>
                <a:gridCol w="2245421"/>
              </a:tblGrid>
              <a:tr h="26834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latin typeface="Arial"/>
                        </a:rPr>
                        <a:t>FABBISOGNO FINANZIARIO</a:t>
                      </a:r>
                    </a:p>
                  </a:txBody>
                  <a:tcPr marL="8126" marR="8126" marT="81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COSTI AVVIO IMPRESA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   51.510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COSTI FISSI 6 mesi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   13.703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MAGAZZINO INIZIALE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     6.080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latin typeface="Arial"/>
                        </a:rPr>
                        <a:t>TOTALE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latin typeface="Arial"/>
                        </a:rPr>
                        <a:t> €                      71.292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latin typeface="Arial"/>
                      </a:endParaRPr>
                    </a:p>
                  </a:txBody>
                  <a:tcPr marL="8126" marR="8126" marT="8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latin typeface="Arial"/>
                      </a:endParaRPr>
                    </a:p>
                  </a:txBody>
                  <a:tcPr marL="8126" marR="8126" marT="8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122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latin typeface="Arial"/>
                        </a:rPr>
                        <a:t>FONTI DI FABBISOGNO</a:t>
                      </a:r>
                    </a:p>
                  </a:txBody>
                  <a:tcPr marL="8126" marR="8126" marT="8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CAPITALE SOCIALE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   20.000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71355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126" marR="8126" marT="8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126" marR="8126" marT="8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FINANZIAMENTO TOT. DI CUI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   52.000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RATA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 €                           517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TASSO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latin typeface="Arial"/>
                        </a:rPr>
                        <a:t>3,6%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latin typeface="Arial"/>
                        </a:rPr>
                        <a:t>DURATA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latin typeface="Arial"/>
                        </a:rPr>
                        <a:t> 10 anni </a:t>
                      </a:r>
                    </a:p>
                  </a:txBody>
                  <a:tcPr marL="8126" marR="8126" marT="8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620688" y="2267744"/>
          <a:ext cx="5760642" cy="1224135"/>
        </p:xfrm>
        <a:graphic>
          <a:graphicData uri="http://schemas.openxmlformats.org/drawingml/2006/table">
            <a:tbl>
              <a:tblPr/>
              <a:tblGrid>
                <a:gridCol w="1490834"/>
                <a:gridCol w="608758"/>
                <a:gridCol w="608758"/>
                <a:gridCol w="773371"/>
                <a:gridCol w="608758"/>
                <a:gridCol w="608758"/>
                <a:gridCol w="1061405"/>
              </a:tblGrid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latin typeface="Arial"/>
                        </a:rPr>
                        <a:t>50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latin typeface="Arial"/>
                        </a:rPr>
                        <a:t>quantità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latin typeface="Arial"/>
                        </a:rPr>
                        <a:t>125-150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latin typeface="Arial"/>
                        </a:rPr>
                        <a:t>quantità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prezzo di vendita impianto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€ 500,00 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latin typeface="Arial"/>
                        </a:rPr>
                        <a:t>60,00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€ 30.000,00 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€ 900,00 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latin typeface="Arial"/>
                        </a:rPr>
                        <a:t>60,00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€ 54.000,00 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costo impianto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latin typeface="Arial"/>
                        </a:rPr>
                        <a:t> € 166,67 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latin typeface="Arial"/>
                        </a:rPr>
                        <a:t>60,00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€ 10.000,00 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€ 250,00 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latin typeface="Arial"/>
                        </a:rPr>
                        <a:t>60,00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latin typeface="Arial"/>
                        </a:rPr>
                        <a:t> € 15.000,00 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620688" y="4572000"/>
          <a:ext cx="5832646" cy="1512168"/>
        </p:xfrm>
        <a:graphic>
          <a:graphicData uri="http://schemas.openxmlformats.org/drawingml/2006/table">
            <a:tbl>
              <a:tblPr/>
              <a:tblGrid>
                <a:gridCol w="776323"/>
                <a:gridCol w="847827"/>
                <a:gridCol w="776323"/>
                <a:gridCol w="926142"/>
                <a:gridCol w="926142"/>
                <a:gridCol w="926142"/>
                <a:gridCol w="653747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 dirty="0">
                          <a:latin typeface="Arial"/>
                        </a:rPr>
                        <a:t>250-300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latin typeface="Arial"/>
                        </a:rPr>
                        <a:t>quantità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 dirty="0">
                          <a:latin typeface="Arial"/>
                        </a:rPr>
                        <a:t>450-500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latin typeface="Arial"/>
                      </a:endParaRPr>
                    </a:p>
                  </a:txBody>
                  <a:tcPr marL="8012" marR="8012" marT="8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latin typeface="Arial"/>
                      </a:endParaRPr>
                    </a:p>
                  </a:txBody>
                  <a:tcPr marL="8012" marR="8012" marT="8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€ 1.200,00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€ 72.000,00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latin typeface="Arial"/>
                        </a:rPr>
                        <a:t>60,00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    1.600,00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latin typeface="Arial"/>
                        </a:rPr>
                        <a:t> €   96.000,00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latin typeface="Arial"/>
                        </a:rPr>
                        <a:t> € 252.000,00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latin typeface="Arial"/>
                        </a:rPr>
                        <a:t>ricavi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   280,00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€ 16.800,00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latin typeface="Arial"/>
                        </a:rPr>
                        <a:t>60,00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      300,00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  18.000,00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latin typeface="Arial"/>
                        </a:rPr>
                        <a:t> €   59.800,00 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 dirty="0">
                          <a:latin typeface="Arial"/>
                        </a:rPr>
                        <a:t>costi</a:t>
                      </a:r>
                    </a:p>
                  </a:txBody>
                  <a:tcPr marL="8012" marR="8012" marT="8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484784" y="68356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Arial Rounded MT Bold" pitchFamily="34" charset="0"/>
              </a:rPr>
              <a:t>IPOTESI </a:t>
            </a:r>
            <a:r>
              <a:rPr lang="it-IT" sz="2800" b="1" dirty="0" err="1" smtClean="0">
                <a:latin typeface="Arial Rounded MT Bold" pitchFamily="34" charset="0"/>
              </a:rPr>
              <a:t>DI</a:t>
            </a:r>
            <a:r>
              <a:rPr lang="it-IT" sz="2800" b="1" dirty="0" smtClean="0">
                <a:latin typeface="Arial Rounded MT Bold" pitchFamily="34" charset="0"/>
              </a:rPr>
              <a:t> VENDITA</a:t>
            </a:r>
            <a:endParaRPr lang="it-IT" sz="2800" b="1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476672" y="1259632"/>
          <a:ext cx="5760637" cy="7488830"/>
        </p:xfrm>
        <a:graphic>
          <a:graphicData uri="http://schemas.openxmlformats.org/drawingml/2006/table">
            <a:tbl>
              <a:tblPr/>
              <a:tblGrid>
                <a:gridCol w="2848780"/>
                <a:gridCol w="970619"/>
                <a:gridCol w="970619"/>
                <a:gridCol w="970619"/>
              </a:tblGrid>
              <a:tr h="259462">
                <a:tc>
                  <a:txBody>
                    <a:bodyPr/>
                    <a:lstStyle/>
                    <a:p>
                      <a:pPr algn="l" fontAlgn="b"/>
                      <a:endParaRPr lang="it-IT" sz="500" b="0" i="0" u="none" strike="noStrike" dirty="0">
                        <a:latin typeface="Arial"/>
                      </a:endParaRPr>
                    </a:p>
                  </a:txBody>
                  <a:tcPr marL="4534" marR="4534" marT="4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4534" marR="4534" marT="45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i="0" u="none" strike="noStrike">
                          <a:latin typeface="Arial"/>
                        </a:rPr>
                        <a:t>2016</a:t>
                      </a:r>
                    </a:p>
                  </a:txBody>
                  <a:tcPr marL="4534" marR="4534" marT="45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1" i="0" u="none" strike="noStrike">
                          <a:latin typeface="Arial"/>
                        </a:rPr>
                        <a:t>2017</a:t>
                      </a:r>
                    </a:p>
                  </a:txBody>
                  <a:tcPr marL="4534" marR="4534" marT="45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RICAVI totali</a:t>
                      </a:r>
                    </a:p>
                  </a:txBody>
                  <a:tcPr marL="4534" marR="4534" marT="45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>
                          <a:latin typeface="Arial"/>
                        </a:rPr>
                        <a:t> €     252.000,00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264.600,00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277.830,00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>
                          <a:latin typeface="Arial"/>
                        </a:rPr>
                        <a:t>COSTI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>
                          <a:solidFill>
                            <a:srgbClr val="B3B3B3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>
                          <a:solidFill>
                            <a:srgbClr val="B3B3B3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>
                          <a:solidFill>
                            <a:srgbClr val="B3B3B3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MERCI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59.800,00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65.780,00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72.358,00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SERVIZI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6.300,00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6.615,00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6.945,75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COMMISSIONI POS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1.008,00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1.058,40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1.111,32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STIPENDI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125.400,00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125.400,00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125.400,00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AFFITTI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10.800,00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10.800,00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10.800,00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PUBBLICITA'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1.100,00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1.300,00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1.900,00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UTENZE(GAS, LUCE, TELEFONO, INTERNET)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13.200,00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14.124,00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15.112,68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 dirty="0">
                          <a:latin typeface="Arial"/>
                        </a:rPr>
                        <a:t>BANCA C/</a:t>
                      </a:r>
                      <a:r>
                        <a:rPr lang="it-IT" sz="700" b="0" i="0" u="none" strike="noStrike" dirty="0" err="1">
                          <a:latin typeface="Arial"/>
                        </a:rPr>
                        <a:t>C</a:t>
                      </a:r>
                      <a:r>
                        <a:rPr lang="it-IT" sz="700" b="0" i="0" u="none" strike="noStrike" dirty="0">
                          <a:latin typeface="Arial"/>
                        </a:rPr>
                        <a:t> (COSTI GESTIONE)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   125,00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   138,00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   127,00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TRASPORTI (CARBURANTE E MANUT.)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3.800,00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3.990,00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4.189,50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COMMERCIALISTA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1.900,00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1.900,00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1.900,00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ASSICURAZIONI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1.380,00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1.462,80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   1.550,57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AMMORTAMENTI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10.986,67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10.986,67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  10.986,67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2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>
                          <a:latin typeface="Arial"/>
                        </a:rPr>
                        <a:t>TOTALE COSTI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235.799,67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243.554,87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latin typeface="Arial"/>
                        </a:rPr>
                        <a:t> €     252.381,48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179057">
                <a:tc>
                  <a:txBody>
                    <a:bodyPr/>
                    <a:lstStyle/>
                    <a:p>
                      <a:pPr algn="l" fontAlgn="b"/>
                      <a:endParaRPr lang="it-IT" sz="500" b="1" i="0" u="none" strike="noStrike">
                        <a:latin typeface="Arial"/>
                      </a:endParaRPr>
                    </a:p>
                  </a:txBody>
                  <a:tcPr marL="4534" marR="4534" marT="4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00" b="0" i="0" u="none" strike="noStrike">
                        <a:latin typeface="Arial"/>
                      </a:endParaRPr>
                    </a:p>
                  </a:txBody>
                  <a:tcPr marL="4534" marR="4534" marT="4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00" b="0" i="0" u="none" strike="noStrike">
                        <a:latin typeface="Arial"/>
                      </a:endParaRPr>
                    </a:p>
                  </a:txBody>
                  <a:tcPr marL="4534" marR="4534" marT="4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00" b="0" i="0" u="none" strike="noStrike">
                        <a:latin typeface="Arial"/>
                      </a:endParaRPr>
                    </a:p>
                  </a:txBody>
                  <a:tcPr marL="4534" marR="4534" marT="4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1" i="0" u="none" strike="noStrike">
                          <a:latin typeface="Arial"/>
                        </a:rPr>
                        <a:t>RISULTATO OPERATIVO</a:t>
                      </a:r>
                      <a:r>
                        <a:rPr lang="it-IT" sz="500" b="0" i="0" u="none" strike="noStrike">
                          <a:latin typeface="Arial"/>
                        </a:rPr>
                        <a:t> (RICAVI-COSTI)</a:t>
                      </a:r>
                      <a:endParaRPr lang="it-IT" sz="500" b="1" i="0" u="none" strike="noStrike">
                        <a:latin typeface="Arial"/>
                      </a:endParaRP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>
                          <a:latin typeface="Arial"/>
                        </a:rPr>
                        <a:t> €       16.200,33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>
                          <a:latin typeface="Arial"/>
                        </a:rPr>
                        <a:t> €       21.045,13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>
                          <a:latin typeface="Arial"/>
                        </a:rPr>
                        <a:t> €       25.448,52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1" i="0" u="none" strike="noStrike">
                          <a:latin typeface="Arial"/>
                        </a:rPr>
                        <a:t>+ proventi finanziari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>
                          <a:latin typeface="Arial"/>
                        </a:rPr>
                        <a:t> €                              -  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>
                          <a:latin typeface="Arial"/>
                        </a:rPr>
                        <a:t> €                              -  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>
                          <a:latin typeface="Arial"/>
                        </a:rPr>
                        <a:t> €                              -  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27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1" i="0" u="none" strike="noStrike">
                          <a:latin typeface="Arial"/>
                        </a:rPr>
                        <a:t>- oneri finanziari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1" i="0" u="none" strike="noStrike">
                          <a:latin typeface="Arial"/>
                        </a:rPr>
                        <a:t> €                         1.800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1" i="0" u="none" strike="noStrike">
                          <a:latin typeface="Arial"/>
                        </a:rPr>
                        <a:t> €                         1.639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1" i="0" u="none" strike="noStrike">
                          <a:latin typeface="Arial"/>
                        </a:rPr>
                        <a:t> €                         1.472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60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1" i="0" u="none" strike="noStrike">
                          <a:latin typeface="Arial"/>
                        </a:rPr>
                        <a:t>RISULTATO PRIMA DELLE IMPOSTE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1" i="0" u="none" strike="noStrike">
                          <a:latin typeface="Arial"/>
                        </a:rPr>
                        <a:t> €              14.400,33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1" i="0" u="none" strike="noStrike">
                          <a:latin typeface="Arial"/>
                        </a:rPr>
                        <a:t> €              19.406,13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1" i="0" u="none" strike="noStrike">
                          <a:latin typeface="Arial"/>
                        </a:rPr>
                        <a:t> €              23.976,52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15660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>
                          <a:latin typeface="Arial"/>
                        </a:rPr>
                        <a:t>-  IMPOSTE D'ESERCIZIO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1" i="0" u="none" strike="noStrike">
                          <a:latin typeface="Arial"/>
                        </a:rPr>
                        <a:t> €                 9.482,50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1" i="0" u="none" strike="noStrike">
                          <a:latin typeface="Arial"/>
                        </a:rPr>
                        <a:t> €              11.048,05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1" i="0" u="none" strike="noStrike">
                          <a:latin typeface="Arial"/>
                        </a:rPr>
                        <a:t> €              12.476,63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60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>
                          <a:latin typeface="Arial"/>
                        </a:rPr>
                        <a:t>IRES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0" i="0" u="none" strike="noStrike">
                          <a:latin typeface="Arial"/>
                        </a:rPr>
                        <a:t> €                 3.960,09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0" i="0" u="none" strike="noStrike">
                          <a:latin typeface="Arial"/>
                        </a:rPr>
                        <a:t> €                 5.336,69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0" i="0" u="none" strike="noStrike">
                          <a:latin typeface="Arial"/>
                        </a:rPr>
                        <a:t> €                 6.593,54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60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>
                          <a:latin typeface="Arial"/>
                        </a:rPr>
                        <a:t>IRAP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0" i="0" u="none" strike="noStrike">
                          <a:latin typeface="Arial"/>
                        </a:rPr>
                        <a:t> €                 5.522,41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0" i="0" u="none" strike="noStrike">
                          <a:latin typeface="Arial"/>
                        </a:rPr>
                        <a:t> €                 5.711,36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0" i="0" u="none" strike="noStrike">
                          <a:latin typeface="Arial"/>
                        </a:rPr>
                        <a:t> €                 5.883,09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60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1" i="0" u="none" strike="noStrike">
                          <a:latin typeface="Arial"/>
                        </a:rPr>
                        <a:t>=UTILE/PERDITA D'ESERCIZIO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1" i="0" u="none" strike="noStrike">
                          <a:latin typeface="Arial"/>
                        </a:rPr>
                        <a:t> €                 4.917,83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1" i="0" u="none" strike="noStrike">
                          <a:latin typeface="Arial"/>
                        </a:rPr>
                        <a:t> €                 8.358,09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600" b="1" i="0" u="none" strike="noStrike" dirty="0">
                          <a:latin typeface="Arial"/>
                        </a:rPr>
                        <a:t> €              11.499,88 </a:t>
                      </a:r>
                    </a:p>
                  </a:txBody>
                  <a:tcPr marL="4534" marR="4534" marT="453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124744" y="0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Arial Rounded MT Bold" pitchFamily="34" charset="0"/>
              </a:rPr>
              <a:t>13.BILANCIO TRIENNALE</a:t>
            </a:r>
          </a:p>
          <a:p>
            <a:r>
              <a:rPr lang="it-IT" sz="2800" b="1" dirty="0" smtClean="0">
                <a:latin typeface="Arial Rounded MT Bold" pitchFamily="34" charset="0"/>
              </a:rPr>
              <a:t>    CONTO ECONOMICO</a:t>
            </a:r>
            <a:endParaRPr lang="it-IT" sz="2800" b="1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32654" y="1187619"/>
          <a:ext cx="6120681" cy="3004464"/>
        </p:xfrm>
        <a:graphic>
          <a:graphicData uri="http://schemas.openxmlformats.org/drawingml/2006/table">
            <a:tbl>
              <a:tblPr/>
              <a:tblGrid>
                <a:gridCol w="2615199"/>
                <a:gridCol w="1126762"/>
                <a:gridCol w="1126762"/>
                <a:gridCol w="1251958"/>
              </a:tblGrid>
              <a:tr h="31675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latin typeface="Arial"/>
                        </a:rPr>
                        <a:t>IMPIEGHI</a:t>
                      </a: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latin typeface="Arial"/>
                        </a:rPr>
                        <a:t>2016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latin typeface="Arial"/>
                        </a:rPr>
                        <a:t>2017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ATTIVO CIRCOLANTE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RIMANENZE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4.983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5.482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6.030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CREDITI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10.500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5.513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5.788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LIQUIDITA'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40.474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19.470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21.114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0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TOTALE ATTIVO CORRENTE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 €  55.957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 €  30.464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 €    32.932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IMMOBILIZZAZIONI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- IMMATERIALI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5.000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2.500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6.200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- MATERIALI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32.413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64.913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62.413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- FINANZIARIE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0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TOTALE IMMOBILIZZAZIONI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 €  37.413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 €  67.413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 €    68.613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TOTALE ATTIVO CAPITALE DI FUNZIONAMENTO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 €  93.371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latin typeface="Arial"/>
                        </a:rPr>
                        <a:t> €  97.878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latin typeface="Arial"/>
                        </a:rPr>
                        <a:t> €  101.545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196752" y="0"/>
            <a:ext cx="5040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Arial Rounded MT Bold" pitchFamily="34" charset="0"/>
              </a:rPr>
              <a:t>13.BILANCIO TRIENNALE</a:t>
            </a:r>
          </a:p>
          <a:p>
            <a:r>
              <a:rPr lang="it-IT" sz="2800" b="1" dirty="0" smtClean="0">
                <a:latin typeface="Arial Rounded MT Bold" pitchFamily="34" charset="0"/>
              </a:rPr>
              <a:t>  STATO PATRIMONIALE</a:t>
            </a:r>
          </a:p>
          <a:p>
            <a:endParaRPr lang="it-IT" sz="2800" b="1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332656" y="5076056"/>
          <a:ext cx="6120680" cy="3600406"/>
        </p:xfrm>
        <a:graphic>
          <a:graphicData uri="http://schemas.openxmlformats.org/drawingml/2006/table">
            <a:tbl>
              <a:tblPr/>
              <a:tblGrid>
                <a:gridCol w="2653344"/>
                <a:gridCol w="1059768"/>
                <a:gridCol w="1059768"/>
                <a:gridCol w="1347800"/>
              </a:tblGrid>
              <a:tr h="3600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latin typeface="Arial"/>
                        </a:rPr>
                        <a:t>FONTI</a:t>
                      </a: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latin typeface="Arial"/>
                        </a:rPr>
                        <a:t>2016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latin typeface="Arial"/>
                        </a:rPr>
                        <a:t>2017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DEBITI A BREVE TERMINE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latin typeface="Arial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verso banche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     -  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     -  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     -  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verso fornitori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6.080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6.688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7.356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debiti tributari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9.483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11.048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12.477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TOTALE PASSIVO CORRENTE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 €       15.562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 €       17.736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 €       19.833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DEBITI A LUNGO TERMINE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Finanziamenti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47.973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43.426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38.712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debiti diversi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TOTALE PASSIVO CONSOLIDATO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 €       47.973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 €       43.426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 €       38.712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PATRIMONIO NETTO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 €       24.918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 €       28.358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 €       31.500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Capitale sociale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20.000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20.000,00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20.000,00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utile d'esercizio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4.918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  8.358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latin typeface="Arial"/>
                        </a:rPr>
                        <a:t> €       11.500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latin typeface="Arial"/>
                        </a:rPr>
                        <a:t>TOTALE PASSIVO CAPITALE DI FINANZIAMENTO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 €    93.371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latin typeface="Arial"/>
                        </a:rPr>
                        <a:t> €    97.878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latin typeface="Arial"/>
                        </a:rPr>
                        <a:t> €  101.545 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64704" y="1187624"/>
            <a:ext cx="525658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latin typeface="Arial Rounded MT Bold" pitchFamily="34" charset="0"/>
            </a:endParaRPr>
          </a:p>
          <a:p>
            <a:r>
              <a:rPr lang="it-IT" sz="2800" b="1" dirty="0" smtClean="0">
                <a:latin typeface="Arial Rounded MT Bold" pitchFamily="34" charset="0"/>
              </a:rPr>
              <a:t>14.CONSIDERAZIONI E RINGRAZIAMENTI</a:t>
            </a:r>
          </a:p>
          <a:p>
            <a:endParaRPr lang="it-IT" dirty="0" smtClean="0">
              <a:latin typeface="Arial Rounded MT Bold" pitchFamily="34" charset="0"/>
            </a:endParaRPr>
          </a:p>
          <a:p>
            <a:endParaRPr lang="it-IT" dirty="0" smtClean="0">
              <a:latin typeface="Arial Rounded MT Bold" pitchFamily="34" charset="0"/>
            </a:endParaRPr>
          </a:p>
          <a:p>
            <a:r>
              <a:rPr lang="it-IT" dirty="0" smtClean="0">
                <a:latin typeface="Arial Rounded MT Bold" pitchFamily="34" charset="0"/>
              </a:rPr>
              <a:t>Un ringraziamento a tutti coloro che ci hanno dato la possibilità di poterci immaginare imprenditori, in particolare :</a:t>
            </a:r>
          </a:p>
          <a:p>
            <a:r>
              <a:rPr lang="it-IT" dirty="0" smtClean="0">
                <a:latin typeface="Arial Rounded MT Bold" pitchFamily="34" charset="0"/>
              </a:rPr>
              <a:t>Al dirigente scolastico prof.ssa Rosa Smacchi, che ci ha permesso di intraprendere questa interessante avventura;</a:t>
            </a:r>
          </a:p>
          <a:p>
            <a:r>
              <a:rPr lang="it-IT" dirty="0" smtClean="0">
                <a:latin typeface="Arial Rounded MT Bold" pitchFamily="34" charset="0"/>
              </a:rPr>
              <a:t>A tutti gli insegnanti che hanno dato la loro disponibilità;</a:t>
            </a:r>
          </a:p>
          <a:p>
            <a:r>
              <a:rPr lang="it-IT" dirty="0" smtClean="0">
                <a:latin typeface="Arial Rounded MT Bold" pitchFamily="34" charset="0"/>
              </a:rPr>
              <a:t>Al Prof. Rossano </a:t>
            </a:r>
            <a:r>
              <a:rPr lang="it-IT" dirty="0" err="1" smtClean="0">
                <a:latin typeface="Arial Rounded MT Bold" pitchFamily="34" charset="0"/>
              </a:rPr>
              <a:t>Mattioli</a:t>
            </a:r>
            <a:r>
              <a:rPr lang="it-IT" dirty="0" smtClean="0">
                <a:latin typeface="Arial Rounded MT Bold" pitchFamily="34" charset="0"/>
              </a:rPr>
              <a:t> coordinatore del progetto , che ci ha guidato durante il percorso;</a:t>
            </a:r>
          </a:p>
          <a:p>
            <a:r>
              <a:rPr lang="it-IT" dirty="0" smtClean="0">
                <a:latin typeface="Arial Rounded MT Bold" pitchFamily="34" charset="0"/>
              </a:rPr>
              <a:t>A tutti i consulenti esterni </a:t>
            </a:r>
            <a:r>
              <a:rPr lang="it-IT" dirty="0" err="1" smtClean="0">
                <a:latin typeface="Arial Rounded MT Bold" pitchFamily="34" charset="0"/>
              </a:rPr>
              <a:t>Ecipa-Centro</a:t>
            </a:r>
            <a:r>
              <a:rPr lang="it-IT" dirty="0" smtClean="0">
                <a:latin typeface="Arial Rounded MT Bold" pitchFamily="34" charset="0"/>
              </a:rPr>
              <a:t> studi , in particolare F. </a:t>
            </a:r>
            <a:r>
              <a:rPr lang="it-IT" dirty="0" err="1" smtClean="0">
                <a:latin typeface="Arial Rounded MT Bold" pitchFamily="34" charset="0"/>
              </a:rPr>
              <a:t>Benincampi</a:t>
            </a:r>
            <a:r>
              <a:rPr lang="it-IT" dirty="0" smtClean="0">
                <a:latin typeface="Arial Rounded MT Bold" pitchFamily="34" charset="0"/>
              </a:rPr>
              <a:t> e E. De Donno che ci hanno aiutato nel progettare l’impresa e nella redazione della redazione tecnica-illustrativa del progetto 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66682" y="1068906"/>
            <a:ext cx="513057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it-IT" sz="2800" b="1" dirty="0" smtClean="0"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1.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SPIEGAZIONE DELL'IDEA</a:t>
            </a: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La nostra idea di impresa consiste nel realizzare un impianto a Gpl da montare su scooter 4 tempi.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L'idea è nata per cercare di abbassare i costi del carburante, per inquinare meno possibile l'ambiente e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perchè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lo scooter è il mezzo di trasporto che la maggior parte di noi utilizza.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Ciò che noi intendiamo produrre è, quindi, un impianto, che verrà montato su scooter di tutte le marche,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perchè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la nostra impresa acquisterà da diversi produttori (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Yamaha-Benelli-Piaggio-Aprilia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 scooter 4 tempi nuovi, apporterà la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modifca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dell'alimentazione montando un impianto gpl. Infine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cmmercializseremo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in campo nazionale gli scooter così modificati, organizzeremo  la rete di assistenza e assicureremo la fornitura dei pezzi di ricambio. Le cilindrate dei nostri scooter vanno dal più piccolo 50cc al più potente 500cc.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28700" y="2857067"/>
            <a:ext cx="504918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 smtClean="0"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.SPIEGAZIONE DEL NOME E DEL LOGO</a:t>
            </a: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0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Il nome della nostra impresa,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G.P.L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.,  richiama direttamente il nostro prodotto, un impianto a G.P.L. sia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perchè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gpl è il tipo di alimentazione dello scooter ma è anche l'acronimo di GIRARE PULITO LIBERI.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196752" y="1116777"/>
            <a:ext cx="4563126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 smtClean="0"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.ORGANIGRAMMA E RUOLI</a:t>
            </a: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it-IT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mministratore delegato - Lorenzo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Tiburzi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it-IT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esponsabile vendite - Leonardo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Meniconi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Responsabile marketing – Simone Colli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Responsabili finanziari - Mattia 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Paris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,  Alessandro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Annibali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24744" y="611560"/>
            <a:ext cx="489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3.ORGANIGRAMMA E RUOLI</a:t>
            </a:r>
            <a:endParaRPr lang="it-IT" sz="2800" b="1" dirty="0">
              <a:latin typeface="Arial Rounded MT Bold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988840" y="1907704"/>
            <a:ext cx="244827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988840" y="219573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</a:t>
            </a:r>
            <a:r>
              <a:rPr lang="it-IT" b="1" dirty="0" smtClean="0"/>
              <a:t>Consiglio  d’amministrazione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1988840" y="3923928"/>
            <a:ext cx="244827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988840" y="4067944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AMMINISTRATORE DELEGATO</a:t>
            </a:r>
          </a:p>
          <a:p>
            <a:r>
              <a:rPr lang="it-IT" dirty="0" smtClean="0"/>
              <a:t>Lorenzo </a:t>
            </a:r>
            <a:r>
              <a:rPr lang="it-IT" dirty="0" err="1" smtClean="0"/>
              <a:t>Tiburzi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60648" y="6228184"/>
            <a:ext cx="1844824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348880" y="6228184"/>
            <a:ext cx="1872208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509120" y="6228184"/>
            <a:ext cx="208823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260648" y="6660232"/>
            <a:ext cx="187220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RESPONSABILE        VENDITE</a:t>
            </a:r>
          </a:p>
          <a:p>
            <a:endParaRPr lang="it-IT" dirty="0" smtClean="0"/>
          </a:p>
          <a:p>
            <a:r>
              <a:rPr lang="it-IT" dirty="0" smtClean="0"/>
              <a:t> Leonardo               </a:t>
            </a:r>
            <a:r>
              <a:rPr lang="it-IT" dirty="0" err="1" smtClean="0"/>
              <a:t>Meniconi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348880" y="6588224"/>
            <a:ext cx="20882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RESPONSABILE  MARKETING</a:t>
            </a:r>
          </a:p>
          <a:p>
            <a:r>
              <a:rPr lang="it-IT" dirty="0" smtClean="0"/>
              <a:t>  </a:t>
            </a:r>
          </a:p>
          <a:p>
            <a:r>
              <a:rPr lang="it-IT" dirty="0" smtClean="0"/>
              <a:t>  Simone Colli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581128" y="6372200"/>
            <a:ext cx="20162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RESPONSABILI FINANZIARI</a:t>
            </a:r>
          </a:p>
          <a:p>
            <a:endParaRPr lang="it-IT" dirty="0" smtClean="0"/>
          </a:p>
          <a:p>
            <a:r>
              <a:rPr lang="it-IT" dirty="0" smtClean="0"/>
              <a:t>Mattia </a:t>
            </a:r>
            <a:r>
              <a:rPr lang="it-IT" dirty="0" err="1" smtClean="0"/>
              <a:t>Paris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Alessandro  </a:t>
            </a:r>
            <a:r>
              <a:rPr lang="it-IT" dirty="0" err="1" smtClean="0"/>
              <a:t>Annibali</a:t>
            </a:r>
            <a:endParaRPr lang="it-IT" dirty="0"/>
          </a:p>
        </p:txBody>
      </p:sp>
      <p:cxnSp>
        <p:nvCxnSpPr>
          <p:cNvPr id="15" name="Connettore 1 14"/>
          <p:cNvCxnSpPr>
            <a:stCxn id="4" idx="2"/>
            <a:endCxn id="6" idx="0"/>
          </p:cNvCxnSpPr>
          <p:nvPr/>
        </p:nvCxnSpPr>
        <p:spPr>
          <a:xfrm>
            <a:off x="3212976" y="334786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8" idx="0"/>
          </p:cNvCxnSpPr>
          <p:nvPr/>
        </p:nvCxnSpPr>
        <p:spPr>
          <a:xfrm flipV="1">
            <a:off x="1183060" y="5724128"/>
            <a:ext cx="1369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1196752" y="5724128"/>
            <a:ext cx="439248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10" idx="0"/>
          </p:cNvCxnSpPr>
          <p:nvPr/>
        </p:nvCxnSpPr>
        <p:spPr>
          <a:xfrm flipH="1">
            <a:off x="5553236" y="5796136"/>
            <a:ext cx="3600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stCxn id="9" idx="0"/>
            <a:endCxn id="6" idx="2"/>
          </p:cNvCxnSpPr>
          <p:nvPr/>
        </p:nvCxnSpPr>
        <p:spPr>
          <a:xfrm flipH="1" flipV="1">
            <a:off x="3212976" y="5292080"/>
            <a:ext cx="7200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36712" y="876751"/>
            <a:ext cx="4833156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CONSIGLIO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D'AMMINISTRAZIONE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(CDA): 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organo collegiale al quale è affidata l'amministrazione della società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AMMINISTRATORE DELEGATO: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E' un componente  del consiglio d'amministrazione al quale il consiglio stesso ha delegato propri poteri, quali la valutazione dell'adeguatezza dell'assetto organizzativo, amministrativo e contabile della società, l'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esaminazione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dei piani strategici,industriali e finanziari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RESPONSABILE MARKETING: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svolge attività di pianificazione con funzioni di ricerca e promozione e pubblicazione del prodotto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RESPONSABILE VENDITE: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si occupa della presentazione del prodotto finalizzato alla vendita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RESPONSABILE FINANZIARIO: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si occupano della contabilità dell'azienda gestendone la liquidità e verificandone entrate ed uscite.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04664" y="550586"/>
            <a:ext cx="4347102" cy="760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it-IT" sz="2800" b="1" dirty="0" smtClean="0"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.RICERCA </a:t>
            </a:r>
            <a:r>
              <a:rPr kumimoji="0" lang="it-IT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DI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MERCATO</a:t>
            </a: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6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SESSO</a:t>
            </a:r>
            <a:endParaRPr kumimoji="0" lang="it-IT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	F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FASCIA </a:t>
            </a:r>
            <a:r>
              <a:rPr kumimoji="0" lang="it-IT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D'ETA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'</a:t>
            </a:r>
            <a:endParaRPr kumimoji="0" lang="it-IT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15-25 ANNI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26-35 ANNI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36-45 ANNI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45-56 ANNI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56 ANNI E OLTRE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3. RITIENE UTILE UN IMPIANTO CHE </a:t>
            </a:r>
            <a:r>
              <a:rPr kumimoji="0" lang="it-IT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VI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PERMETTADI RISPARMIARE SUL PREZZO DEL CARBURANTE?</a:t>
            </a:r>
            <a:endParaRPr kumimoji="0" lang="it-IT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SI	NO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4.  RITIENE UTILE UNO SCOOTER CHE INQUINI MENO L'AMBIENTE E CHE </a:t>
            </a:r>
            <a:r>
              <a:rPr kumimoji="0" lang="it-IT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VI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PERMETTA </a:t>
            </a:r>
            <a:r>
              <a:rPr kumimoji="0" lang="it-IT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DI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ANDARE ANCHE IN ZONE A TRAFFICO LIMITATO</a:t>
            </a:r>
            <a:endParaRPr kumimoji="0" lang="it-IT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SI	NO		INDIFFERENTE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5 SAREBBE DISPOSTO AD ACQUISTARE UN MOTORINO CON QUESTO IMPIANTO ?</a:t>
            </a:r>
            <a:endParaRPr kumimoji="0" lang="it-IT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SI 	NO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6. QUANTO SAREBBE DISPOSTO A SPENDERE PER QUESTO IMPIANTO?</a:t>
            </a:r>
            <a:endParaRPr kumimoji="0" lang="it-IT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dai 250 ai 300 Euro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dai 300 ai 500 Euro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dai 500 Euro in su</a:t>
            </a:r>
            <a:endParaRPr kumimoji="0" lang="it-IT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332656" y="395536"/>
          <a:ext cx="612068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260648" y="3923928"/>
          <a:ext cx="61926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230</TotalTime>
  <Words>1524</Words>
  <Application>Microsoft Office PowerPoint</Application>
  <PresentationFormat>Presentazione su schermo (4:3)</PresentationFormat>
  <Paragraphs>484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Loggia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Company>I.T.I.S.G.  L.da VINCI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meccanica</dc:creator>
  <cp:lastModifiedBy>meccanica</cp:lastModifiedBy>
  <cp:revision>42</cp:revision>
  <dcterms:created xsi:type="dcterms:W3CDTF">2015-04-24T12:05:47Z</dcterms:created>
  <dcterms:modified xsi:type="dcterms:W3CDTF">2015-04-26T20:04:10Z</dcterms:modified>
</cp:coreProperties>
</file>