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300" r:id="rId4"/>
    <p:sldId id="294" r:id="rId5"/>
    <p:sldId id="287" r:id="rId6"/>
    <p:sldId id="264" r:id="rId7"/>
    <p:sldId id="266" r:id="rId8"/>
    <p:sldId id="288" r:id="rId9"/>
    <p:sldId id="295" r:id="rId10"/>
    <p:sldId id="272" r:id="rId11"/>
    <p:sldId id="286" r:id="rId12"/>
    <p:sldId id="281" r:id="rId13"/>
    <p:sldId id="299" r:id="rId14"/>
    <p:sldId id="289" r:id="rId15"/>
    <p:sldId id="290" r:id="rId16"/>
    <p:sldId id="292" r:id="rId17"/>
    <p:sldId id="277" r:id="rId18"/>
    <p:sldId id="278" r:id="rId19"/>
  </p:sldIdLst>
  <p:sldSz cx="10691813" cy="7559675"/>
  <p:notesSz cx="9926638" cy="679767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990" y="-4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sano\Desktop\grafici%20emergency%20bag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sano\Desktop\grafici%20emergency%20bag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sano\Desktop\grafici%20emergency%20bag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sano\Desktop\grafici%20emergency%20bag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sano\Desktop\grafici%20emergency%20bag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u="none" strike="noStrike" baseline="0">
                <a:effectLst/>
              </a:rPr>
              <a:t>1. Ritiene che sia utile uno zaino o valigia di emergenza?</a:t>
            </a:r>
            <a:r>
              <a:rPr lang="it-IT" sz="1800" b="1" i="0" u="none" strike="noStrike" baseline="0"/>
              <a:t> </a:t>
            </a:r>
            <a:endParaRPr lang="it-IT"/>
          </a:p>
        </c:rich>
      </c:tx>
      <c:layout>
        <c:manualLayout>
          <c:xMode val="edge"/>
          <c:yMode val="edge"/>
          <c:x val="1.9499548637810721E-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Foglio1!$C$4:$D$4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Foglio1!$C$5:$D$5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u="none" strike="noStrike" baseline="0">
                <a:effectLst/>
              </a:rPr>
              <a:t>2. Ritieni che il prodotto sia innovativo?</a:t>
            </a:r>
            <a:r>
              <a:rPr lang="it-IT" sz="1800" b="1" i="0" u="none" strike="noStrike" baseline="0"/>
              <a:t> 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911832895888243"/>
          <c:y val="0.32449074074074241"/>
          <c:w val="0.40287467191601339"/>
          <c:h val="0.671457786526684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Foglio1!$C$9:$D$9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Foglio1!$C$10:$D$10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u="none" strike="noStrike" baseline="0">
                <a:effectLst/>
              </a:rPr>
              <a:t>3. Possiede già un prodotto simile "fatto in casa"?</a:t>
            </a:r>
            <a:r>
              <a:rPr lang="it-IT" sz="1800" b="1" i="0" u="none" strike="noStrike" baseline="0"/>
              <a:t> 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Foglio1!$C$14:$D$14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Foglio1!$C$15:$D$15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u="none" strike="noStrike" baseline="0">
                <a:effectLst/>
              </a:rPr>
              <a:t>4. Quanto sarebbe disposto a spendere per uno "zaino d'emergenza"?</a:t>
            </a:r>
            <a:r>
              <a:rPr lang="it-IT" sz="1800" b="1" i="0" u="none" strike="noStrike" baseline="0"/>
              <a:t> 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Foglio1!$C$19:$G$19</c:f>
              <c:numCache>
                <c:formatCode>"€"\ #,##0.00</c:formatCode>
                <c:ptCount val="5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Foglio1!$C$20:$G$20</c:f>
              <c:numCache>
                <c:formatCode>General</c:formatCode>
                <c:ptCount val="5"/>
                <c:pt idx="0">
                  <c:v>28</c:v>
                </c:pt>
                <c:pt idx="1">
                  <c:v>25</c:v>
                </c:pt>
                <c:pt idx="2">
                  <c:v>42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u="none" strike="noStrike" baseline="0">
                <a:effectLst/>
              </a:rPr>
              <a:t>5. Quanto sarebbe disposto a spendere per una "valigia d'emergenza"?</a:t>
            </a:r>
            <a:r>
              <a:rPr lang="it-IT" sz="1800" b="1" i="0" u="none" strike="noStrike" baseline="0"/>
              <a:t> 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Foglio1!$C$24:$F$24</c:f>
              <c:numCache>
                <c:formatCode>_-[$€-410]\ * #,##0.00_-;\-[$€-410]\ * #,##0.00_-;_-[$€-410]\ * "-"??_-;_-@_-</c:formatCode>
                <c:ptCount val="4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Foglio1!$C$25:$F$25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49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1828E-9E57-4C6B-A0AD-316C52572D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A676F7C-52AE-4884-A96C-0394ADC8B7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Consiglio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Di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Amministrazione</a:t>
          </a: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 </a:t>
          </a: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9008C33B-D0BD-418E-A1DC-2C7CFAB2463C}" type="parTrans" cxnId="{B9D9646B-AF8D-439E-A3EF-87C509DCA360}">
      <dgm:prSet/>
      <dgm:spPr/>
    </dgm:pt>
    <dgm:pt modelId="{3DCF5FF9-6182-4D85-A113-FEB05E986BC6}" type="sibTrans" cxnId="{B9D9646B-AF8D-439E-A3EF-87C509DCA360}">
      <dgm:prSet/>
      <dgm:spPr/>
    </dgm:pt>
    <dgm:pt modelId="{167B00D8-31FE-4B70-8E62-5869121F4E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Lorenzo Patito</a:t>
          </a: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endParaRPr>
        </a:p>
      </dgm:t>
    </dgm:pt>
    <dgm:pt modelId="{8C3907F1-EAC2-4072-8F07-FF5FA1D9E2EC}" type="parTrans" cxnId="{9D8AC6C0-519D-484E-A43B-38CA732D634A}">
      <dgm:prSet/>
      <dgm:spPr/>
    </dgm:pt>
    <dgm:pt modelId="{5B319520-82EA-4008-9DC1-07A0AD640F55}" type="sibTrans" cxnId="{9D8AC6C0-519D-484E-A43B-38CA732D634A}">
      <dgm:prSet/>
      <dgm:spPr/>
    </dgm:pt>
    <dgm:pt modelId="{782D7CC5-29AE-4F32-91C6-C99A1098F0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Responsabile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Delle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finanze</a:t>
          </a: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  </a:t>
          </a: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8374D2C5-CB6C-4E60-AAFE-891B5086724E}" type="parTrans" cxnId="{9223C512-304A-4302-943D-D7DC49ABAED2}">
      <dgm:prSet/>
      <dgm:spPr/>
    </dgm:pt>
    <dgm:pt modelId="{734932C1-4C34-4308-BE71-13FF436769B3}" type="sibTrans" cxnId="{9223C512-304A-4302-943D-D7DC49ABAED2}">
      <dgm:prSet/>
      <dgm:spPr/>
    </dgm:pt>
    <dgm:pt modelId="{AC788A1B-1590-485C-B3B8-FEA6183889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Mohamed Solah</a:t>
          </a: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endParaRPr>
        </a:p>
      </dgm:t>
    </dgm:pt>
    <dgm:pt modelId="{F91AEA93-39F4-4CD5-B1FD-543F054D8F75}" type="parTrans" cxnId="{C68DC7EA-522C-4AFB-BCAC-F53D428EBC70}">
      <dgm:prSet/>
      <dgm:spPr/>
    </dgm:pt>
    <dgm:pt modelId="{9D2E55F3-9023-4969-A782-6F852ACF5570}" type="sibTrans" cxnId="{C68DC7EA-522C-4AFB-BCAC-F53D428EBC70}">
      <dgm:prSet/>
      <dgm:spPr/>
    </dgm:pt>
    <dgm:pt modelId="{DB2D51CE-28E8-4C47-B85A-42AFCCD6C7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Amministratore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delegato</a:t>
          </a: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endParaRPr>
        </a:p>
      </dgm:t>
    </dgm:pt>
    <dgm:pt modelId="{183A57B1-9537-4B50-BA01-CF0300A52A86}" type="parTrans" cxnId="{8CAF4CAC-0107-424E-869E-5D8498877918}">
      <dgm:prSet/>
      <dgm:spPr/>
    </dgm:pt>
    <dgm:pt modelId="{D783529A-58B3-493F-A54C-D57F25D11A73}" type="sibTrans" cxnId="{8CAF4CAC-0107-424E-869E-5D8498877918}">
      <dgm:prSet/>
      <dgm:spPr/>
    </dgm:pt>
    <dgm:pt modelId="{DD1E3BA1-6BCF-4049-B82F-34AE5463FE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Responsabile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Progettazione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 e Sviluppo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AB603F1C-0681-45C5-9AA1-B74CCCC38800}" type="parTrans" cxnId="{E4C08DBA-47B9-4B2E-90C3-5842C084DDFF}">
      <dgm:prSet/>
      <dgm:spPr/>
    </dgm:pt>
    <dgm:pt modelId="{3319C639-834E-42F7-A1B0-76858A944303}" type="sibTrans" cxnId="{E4C08DBA-47B9-4B2E-90C3-5842C084DDFF}">
      <dgm:prSet/>
      <dgm:spPr/>
    </dgm:pt>
    <dgm:pt modelId="{7F895707-EAAB-425F-B7B5-37774DEC9B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Maria Peluso</a:t>
          </a: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endParaRPr>
        </a:p>
      </dgm:t>
    </dgm:pt>
    <dgm:pt modelId="{A2DA2337-3F83-494B-9B5B-46B9E9877815}" type="parTrans" cxnId="{25274FD0-75CD-4F0E-9461-4F65CD7B4BC4}">
      <dgm:prSet/>
      <dgm:spPr/>
    </dgm:pt>
    <dgm:pt modelId="{366A8266-756D-4728-B615-38A99EFD8263}" type="sibTrans" cxnId="{25274FD0-75CD-4F0E-9461-4F65CD7B4BC4}">
      <dgm:prSet/>
      <dgm:spPr/>
    </dgm:pt>
    <dgm:pt modelId="{BD4E534F-EAA6-4505-BAFA-D8F9D0CFA3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Responsabile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rPr>
            <a:t>vendite e Marketing</a:t>
          </a:r>
          <a:endParaRPr kumimoji="0" 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endParaRPr>
        </a:p>
      </dgm:t>
    </dgm:pt>
    <dgm:pt modelId="{01B45E5D-5CAF-4EAA-B4D7-2BC250EDC9FA}" type="parTrans" cxnId="{01D98B20-E400-4C50-A1A1-73DF8D16C9E3}">
      <dgm:prSet/>
      <dgm:spPr/>
    </dgm:pt>
    <dgm:pt modelId="{7EEC4ACA-FEC7-4693-89E2-EACA56EE1D08}" type="sibTrans" cxnId="{01D98B20-E400-4C50-A1A1-73DF8D16C9E3}">
      <dgm:prSet/>
      <dgm:spPr/>
    </dgm:pt>
    <dgm:pt modelId="{7A273B83-F25F-4836-BE7D-7DE699790705}" type="pres">
      <dgm:prSet presAssocID="{9AB1828E-9E57-4C6B-A0AD-316C52572D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CEE4F5-5430-4E72-8545-FB7B1F8C0A2C}" type="pres">
      <dgm:prSet presAssocID="{7A676F7C-52AE-4884-A96C-0394ADC8B76A}" presName="hierRoot1" presStyleCnt="0">
        <dgm:presLayoutVars>
          <dgm:hierBranch/>
        </dgm:presLayoutVars>
      </dgm:prSet>
      <dgm:spPr/>
    </dgm:pt>
    <dgm:pt modelId="{21A06717-29E8-4D40-8C1A-FC45AF920326}" type="pres">
      <dgm:prSet presAssocID="{7A676F7C-52AE-4884-A96C-0394ADC8B76A}" presName="rootComposite1" presStyleCnt="0"/>
      <dgm:spPr/>
    </dgm:pt>
    <dgm:pt modelId="{BBF46CF0-8D2E-4C88-A6A5-3FB44FF24900}" type="pres">
      <dgm:prSet presAssocID="{7A676F7C-52AE-4884-A96C-0394ADC8B76A}" presName="rootText1" presStyleLbl="node0" presStyleIdx="0" presStyleCnt="1">
        <dgm:presLayoutVars>
          <dgm:chPref val="3"/>
        </dgm:presLayoutVars>
      </dgm:prSet>
      <dgm:spPr/>
    </dgm:pt>
    <dgm:pt modelId="{6C78E070-F40F-4287-9454-77C994BDCCE0}" type="pres">
      <dgm:prSet presAssocID="{7A676F7C-52AE-4884-A96C-0394ADC8B76A}" presName="rootConnector1" presStyleLbl="node1" presStyleIdx="0" presStyleCnt="0"/>
      <dgm:spPr/>
    </dgm:pt>
    <dgm:pt modelId="{62AA29C1-4521-44C2-A1FF-1D20447C7E59}" type="pres">
      <dgm:prSet presAssocID="{7A676F7C-52AE-4884-A96C-0394ADC8B76A}" presName="hierChild2" presStyleCnt="0"/>
      <dgm:spPr/>
    </dgm:pt>
    <dgm:pt modelId="{44517C17-DDE2-4BD8-BAA7-E23114496D38}" type="pres">
      <dgm:prSet presAssocID="{8C3907F1-EAC2-4072-8F07-FF5FA1D9E2EC}" presName="Name35" presStyleLbl="parChTrans1D2" presStyleIdx="0" presStyleCnt="3"/>
      <dgm:spPr/>
    </dgm:pt>
    <dgm:pt modelId="{FA390480-09B7-403F-A1C3-38BE8D4C8708}" type="pres">
      <dgm:prSet presAssocID="{167B00D8-31FE-4B70-8E62-5869121F4E52}" presName="hierRoot2" presStyleCnt="0">
        <dgm:presLayoutVars>
          <dgm:hierBranch/>
        </dgm:presLayoutVars>
      </dgm:prSet>
      <dgm:spPr/>
    </dgm:pt>
    <dgm:pt modelId="{6D267733-2E7C-482E-96DA-EA0591C47A9F}" type="pres">
      <dgm:prSet presAssocID="{167B00D8-31FE-4B70-8E62-5869121F4E52}" presName="rootComposite" presStyleCnt="0"/>
      <dgm:spPr/>
    </dgm:pt>
    <dgm:pt modelId="{BE2C1EC4-B154-4D57-AEF0-37791CB4007B}" type="pres">
      <dgm:prSet presAssocID="{167B00D8-31FE-4B70-8E62-5869121F4E52}" presName="rootText" presStyleLbl="node2" presStyleIdx="0" presStyleCnt="3">
        <dgm:presLayoutVars>
          <dgm:chPref val="3"/>
        </dgm:presLayoutVars>
      </dgm:prSet>
      <dgm:spPr/>
    </dgm:pt>
    <dgm:pt modelId="{A6191DF1-3F1D-4102-9C2A-75FA7EF14B03}" type="pres">
      <dgm:prSet presAssocID="{167B00D8-31FE-4B70-8E62-5869121F4E52}" presName="rootConnector" presStyleLbl="node2" presStyleIdx="0" presStyleCnt="3"/>
      <dgm:spPr/>
    </dgm:pt>
    <dgm:pt modelId="{B4129B12-F184-4D48-BA4F-1557E558C1D1}" type="pres">
      <dgm:prSet presAssocID="{167B00D8-31FE-4B70-8E62-5869121F4E52}" presName="hierChild4" presStyleCnt="0"/>
      <dgm:spPr/>
    </dgm:pt>
    <dgm:pt modelId="{D1745574-5860-4258-97A6-9460AB800AF4}" type="pres">
      <dgm:prSet presAssocID="{8374D2C5-CB6C-4E60-AAFE-891B5086724E}" presName="Name35" presStyleLbl="parChTrans1D3" presStyleIdx="0" presStyleCnt="3"/>
      <dgm:spPr/>
    </dgm:pt>
    <dgm:pt modelId="{63296F26-5ECC-43C0-AD3F-4BD624F80331}" type="pres">
      <dgm:prSet presAssocID="{782D7CC5-29AE-4F32-91C6-C99A1098F005}" presName="hierRoot2" presStyleCnt="0">
        <dgm:presLayoutVars>
          <dgm:hierBranch val="r"/>
        </dgm:presLayoutVars>
      </dgm:prSet>
      <dgm:spPr/>
    </dgm:pt>
    <dgm:pt modelId="{AEF4093A-A639-4702-A77B-AECA0BCB0A0A}" type="pres">
      <dgm:prSet presAssocID="{782D7CC5-29AE-4F32-91C6-C99A1098F005}" presName="rootComposite" presStyleCnt="0"/>
      <dgm:spPr/>
    </dgm:pt>
    <dgm:pt modelId="{8D9B6C4C-D441-4F9C-89C3-4CB53FCA1F41}" type="pres">
      <dgm:prSet presAssocID="{782D7CC5-29AE-4F32-91C6-C99A1098F005}" presName="rootText" presStyleLbl="node3" presStyleIdx="0" presStyleCnt="3">
        <dgm:presLayoutVars>
          <dgm:chPref val="3"/>
        </dgm:presLayoutVars>
      </dgm:prSet>
      <dgm:spPr/>
    </dgm:pt>
    <dgm:pt modelId="{3A11218F-3C0D-426B-BCCC-DA4811024C72}" type="pres">
      <dgm:prSet presAssocID="{782D7CC5-29AE-4F32-91C6-C99A1098F005}" presName="rootConnector" presStyleLbl="node3" presStyleIdx="0" presStyleCnt="3"/>
      <dgm:spPr/>
    </dgm:pt>
    <dgm:pt modelId="{D1635CD2-9F03-498D-A764-80F7BCA372E2}" type="pres">
      <dgm:prSet presAssocID="{782D7CC5-29AE-4F32-91C6-C99A1098F005}" presName="hierChild4" presStyleCnt="0"/>
      <dgm:spPr/>
    </dgm:pt>
    <dgm:pt modelId="{22D020CC-3FE9-4EB1-B2E9-0C3C88FC3C38}" type="pres">
      <dgm:prSet presAssocID="{782D7CC5-29AE-4F32-91C6-C99A1098F005}" presName="hierChild5" presStyleCnt="0"/>
      <dgm:spPr/>
    </dgm:pt>
    <dgm:pt modelId="{238827BB-AAA1-4C7B-BC99-789959B3ED1C}" type="pres">
      <dgm:prSet presAssocID="{167B00D8-31FE-4B70-8E62-5869121F4E52}" presName="hierChild5" presStyleCnt="0"/>
      <dgm:spPr/>
    </dgm:pt>
    <dgm:pt modelId="{2C60FD65-38CE-498A-A8BF-C73DF1479A57}" type="pres">
      <dgm:prSet presAssocID="{F91AEA93-39F4-4CD5-B1FD-543F054D8F75}" presName="Name35" presStyleLbl="parChTrans1D2" presStyleIdx="1" presStyleCnt="3"/>
      <dgm:spPr/>
    </dgm:pt>
    <dgm:pt modelId="{1681213E-7028-4964-93C4-E18AD94C66FF}" type="pres">
      <dgm:prSet presAssocID="{AC788A1B-1590-485C-B3B8-FEA6183889A2}" presName="hierRoot2" presStyleCnt="0">
        <dgm:presLayoutVars>
          <dgm:hierBranch/>
        </dgm:presLayoutVars>
      </dgm:prSet>
      <dgm:spPr/>
    </dgm:pt>
    <dgm:pt modelId="{604EB30C-5736-4745-9979-ED3A7138E24D}" type="pres">
      <dgm:prSet presAssocID="{AC788A1B-1590-485C-B3B8-FEA6183889A2}" presName="rootComposite" presStyleCnt="0"/>
      <dgm:spPr/>
    </dgm:pt>
    <dgm:pt modelId="{8CEC5E2E-33C7-4FAA-BD77-EC3F4EB0EA60}" type="pres">
      <dgm:prSet presAssocID="{AC788A1B-1590-485C-B3B8-FEA6183889A2}" presName="rootText" presStyleLbl="node2" presStyleIdx="1" presStyleCnt="3">
        <dgm:presLayoutVars>
          <dgm:chPref val="3"/>
        </dgm:presLayoutVars>
      </dgm:prSet>
      <dgm:spPr/>
    </dgm:pt>
    <dgm:pt modelId="{4FD9F94E-3029-48FA-B069-60C44407B2F2}" type="pres">
      <dgm:prSet presAssocID="{AC788A1B-1590-485C-B3B8-FEA6183889A2}" presName="rootConnector" presStyleLbl="node2" presStyleIdx="1" presStyleCnt="3"/>
      <dgm:spPr/>
    </dgm:pt>
    <dgm:pt modelId="{2FCEDE8B-9792-400C-820D-DF4D91BE60A8}" type="pres">
      <dgm:prSet presAssocID="{AC788A1B-1590-485C-B3B8-FEA6183889A2}" presName="hierChild4" presStyleCnt="0"/>
      <dgm:spPr/>
    </dgm:pt>
    <dgm:pt modelId="{B1229F12-7824-4FEA-8C4E-CE6686C08A97}" type="pres">
      <dgm:prSet presAssocID="{183A57B1-9537-4B50-BA01-CF0300A52A86}" presName="Name35" presStyleLbl="parChTrans1D3" presStyleIdx="1" presStyleCnt="3"/>
      <dgm:spPr/>
    </dgm:pt>
    <dgm:pt modelId="{94423487-39C4-45E7-91F5-595E0475AFA8}" type="pres">
      <dgm:prSet presAssocID="{DB2D51CE-28E8-4C47-B85A-42AFCCD6C785}" presName="hierRoot2" presStyleCnt="0">
        <dgm:presLayoutVars>
          <dgm:hierBranch val="r"/>
        </dgm:presLayoutVars>
      </dgm:prSet>
      <dgm:spPr/>
    </dgm:pt>
    <dgm:pt modelId="{6E34711B-297A-4FEA-B13F-83B130B48A69}" type="pres">
      <dgm:prSet presAssocID="{DB2D51CE-28E8-4C47-B85A-42AFCCD6C785}" presName="rootComposite" presStyleCnt="0"/>
      <dgm:spPr/>
    </dgm:pt>
    <dgm:pt modelId="{76EBB238-677F-4AD7-A084-23CB3098432A}" type="pres">
      <dgm:prSet presAssocID="{DB2D51CE-28E8-4C47-B85A-42AFCCD6C785}" presName="rootText" presStyleLbl="node3" presStyleIdx="1" presStyleCnt="3">
        <dgm:presLayoutVars>
          <dgm:chPref val="3"/>
        </dgm:presLayoutVars>
      </dgm:prSet>
      <dgm:spPr/>
    </dgm:pt>
    <dgm:pt modelId="{3B56D403-170C-4628-A392-A886CE530D27}" type="pres">
      <dgm:prSet presAssocID="{DB2D51CE-28E8-4C47-B85A-42AFCCD6C785}" presName="rootConnector" presStyleLbl="node3" presStyleIdx="1" presStyleCnt="3"/>
      <dgm:spPr/>
    </dgm:pt>
    <dgm:pt modelId="{589C8E59-D667-4C63-BB4D-7B753144D2C2}" type="pres">
      <dgm:prSet presAssocID="{DB2D51CE-28E8-4C47-B85A-42AFCCD6C785}" presName="hierChild4" presStyleCnt="0"/>
      <dgm:spPr/>
    </dgm:pt>
    <dgm:pt modelId="{452B9C1D-C455-403D-82C4-D124863C3F42}" type="pres">
      <dgm:prSet presAssocID="{AB603F1C-0681-45C5-9AA1-B74CCCC38800}" presName="Name50" presStyleLbl="parChTrans1D4" presStyleIdx="0" presStyleCnt="1"/>
      <dgm:spPr/>
    </dgm:pt>
    <dgm:pt modelId="{B292502C-4E7D-49B6-A16D-509D9F535F4B}" type="pres">
      <dgm:prSet presAssocID="{DD1E3BA1-6BCF-4049-B82F-34AE5463FE2F}" presName="hierRoot2" presStyleCnt="0">
        <dgm:presLayoutVars>
          <dgm:hierBranch val="r"/>
        </dgm:presLayoutVars>
      </dgm:prSet>
      <dgm:spPr/>
    </dgm:pt>
    <dgm:pt modelId="{3465523B-C0B9-4C16-9A18-1E502CCF4DA8}" type="pres">
      <dgm:prSet presAssocID="{DD1E3BA1-6BCF-4049-B82F-34AE5463FE2F}" presName="rootComposite" presStyleCnt="0"/>
      <dgm:spPr/>
    </dgm:pt>
    <dgm:pt modelId="{EC217CFB-9C77-48F8-9F88-A2C67B7EE8FD}" type="pres">
      <dgm:prSet presAssocID="{DD1E3BA1-6BCF-4049-B82F-34AE5463FE2F}" presName="rootText" presStyleLbl="node4" presStyleIdx="0" presStyleCnt="1">
        <dgm:presLayoutVars>
          <dgm:chPref val="3"/>
        </dgm:presLayoutVars>
      </dgm:prSet>
      <dgm:spPr/>
    </dgm:pt>
    <dgm:pt modelId="{8199CB3D-FDDD-490F-9C2E-ECA5EF9646E2}" type="pres">
      <dgm:prSet presAssocID="{DD1E3BA1-6BCF-4049-B82F-34AE5463FE2F}" presName="rootConnector" presStyleLbl="node4" presStyleIdx="0" presStyleCnt="1"/>
      <dgm:spPr/>
    </dgm:pt>
    <dgm:pt modelId="{A62F7144-B191-4DFF-AEA8-15B1AD08A299}" type="pres">
      <dgm:prSet presAssocID="{DD1E3BA1-6BCF-4049-B82F-34AE5463FE2F}" presName="hierChild4" presStyleCnt="0"/>
      <dgm:spPr/>
    </dgm:pt>
    <dgm:pt modelId="{5853F253-716B-478D-B16C-37E3C37C0F4F}" type="pres">
      <dgm:prSet presAssocID="{DD1E3BA1-6BCF-4049-B82F-34AE5463FE2F}" presName="hierChild5" presStyleCnt="0"/>
      <dgm:spPr/>
    </dgm:pt>
    <dgm:pt modelId="{2DE987CB-5DA7-41BA-A8A1-2DA4D76D8129}" type="pres">
      <dgm:prSet presAssocID="{DB2D51CE-28E8-4C47-B85A-42AFCCD6C785}" presName="hierChild5" presStyleCnt="0"/>
      <dgm:spPr/>
    </dgm:pt>
    <dgm:pt modelId="{DAC85DF6-025F-4E21-BBD3-41AB72D12537}" type="pres">
      <dgm:prSet presAssocID="{AC788A1B-1590-485C-B3B8-FEA6183889A2}" presName="hierChild5" presStyleCnt="0"/>
      <dgm:spPr/>
    </dgm:pt>
    <dgm:pt modelId="{AFDB2479-5720-4332-BE04-5E0ADCB0CEC5}" type="pres">
      <dgm:prSet presAssocID="{A2DA2337-3F83-494B-9B5B-46B9E9877815}" presName="Name35" presStyleLbl="parChTrans1D2" presStyleIdx="2" presStyleCnt="3"/>
      <dgm:spPr/>
    </dgm:pt>
    <dgm:pt modelId="{67396EF5-0C42-4B8F-AFBE-750210B26F52}" type="pres">
      <dgm:prSet presAssocID="{7F895707-EAAB-425F-B7B5-37774DEC9BDF}" presName="hierRoot2" presStyleCnt="0">
        <dgm:presLayoutVars>
          <dgm:hierBranch/>
        </dgm:presLayoutVars>
      </dgm:prSet>
      <dgm:spPr/>
    </dgm:pt>
    <dgm:pt modelId="{2AF12966-7C22-4931-B7B9-A13F7D38EDC5}" type="pres">
      <dgm:prSet presAssocID="{7F895707-EAAB-425F-B7B5-37774DEC9BDF}" presName="rootComposite" presStyleCnt="0"/>
      <dgm:spPr/>
    </dgm:pt>
    <dgm:pt modelId="{A85C820A-F60C-4563-8B88-AE8234057E70}" type="pres">
      <dgm:prSet presAssocID="{7F895707-EAAB-425F-B7B5-37774DEC9BDF}" presName="rootText" presStyleLbl="node2" presStyleIdx="2" presStyleCnt="3">
        <dgm:presLayoutVars>
          <dgm:chPref val="3"/>
        </dgm:presLayoutVars>
      </dgm:prSet>
      <dgm:spPr/>
    </dgm:pt>
    <dgm:pt modelId="{6614E0BA-322B-4B25-95FB-63998F71DE2C}" type="pres">
      <dgm:prSet presAssocID="{7F895707-EAAB-425F-B7B5-37774DEC9BDF}" presName="rootConnector" presStyleLbl="node2" presStyleIdx="2" presStyleCnt="3"/>
      <dgm:spPr/>
    </dgm:pt>
    <dgm:pt modelId="{0B473ED6-4B69-4631-BAA4-0CACB0B1C0EA}" type="pres">
      <dgm:prSet presAssocID="{7F895707-EAAB-425F-B7B5-37774DEC9BDF}" presName="hierChild4" presStyleCnt="0"/>
      <dgm:spPr/>
    </dgm:pt>
    <dgm:pt modelId="{DEF11E35-F95D-4FBC-811D-4C04423F31A8}" type="pres">
      <dgm:prSet presAssocID="{01B45E5D-5CAF-4EAA-B4D7-2BC250EDC9FA}" presName="Name35" presStyleLbl="parChTrans1D3" presStyleIdx="2" presStyleCnt="3"/>
      <dgm:spPr/>
    </dgm:pt>
    <dgm:pt modelId="{91D91F02-159C-4BA3-92AC-4798254F634C}" type="pres">
      <dgm:prSet presAssocID="{BD4E534F-EAA6-4505-BAFA-D8F9D0CFA317}" presName="hierRoot2" presStyleCnt="0">
        <dgm:presLayoutVars>
          <dgm:hierBranch val="r"/>
        </dgm:presLayoutVars>
      </dgm:prSet>
      <dgm:spPr/>
    </dgm:pt>
    <dgm:pt modelId="{007485C1-3184-4162-B0F6-B2896B072F36}" type="pres">
      <dgm:prSet presAssocID="{BD4E534F-EAA6-4505-BAFA-D8F9D0CFA317}" presName="rootComposite" presStyleCnt="0"/>
      <dgm:spPr/>
    </dgm:pt>
    <dgm:pt modelId="{01A0A889-6938-4636-9953-DAD113FF56D8}" type="pres">
      <dgm:prSet presAssocID="{BD4E534F-EAA6-4505-BAFA-D8F9D0CFA317}" presName="rootText" presStyleLbl="node3" presStyleIdx="2" presStyleCnt="3">
        <dgm:presLayoutVars>
          <dgm:chPref val="3"/>
        </dgm:presLayoutVars>
      </dgm:prSet>
      <dgm:spPr/>
    </dgm:pt>
    <dgm:pt modelId="{7F70E8C4-673F-47BA-9454-66DF9E004E9C}" type="pres">
      <dgm:prSet presAssocID="{BD4E534F-EAA6-4505-BAFA-D8F9D0CFA317}" presName="rootConnector" presStyleLbl="node3" presStyleIdx="2" presStyleCnt="3"/>
      <dgm:spPr/>
    </dgm:pt>
    <dgm:pt modelId="{745BE989-C489-479F-A8CC-81E6054C42FB}" type="pres">
      <dgm:prSet presAssocID="{BD4E534F-EAA6-4505-BAFA-D8F9D0CFA317}" presName="hierChild4" presStyleCnt="0"/>
      <dgm:spPr/>
    </dgm:pt>
    <dgm:pt modelId="{9F064072-77FA-4013-9D02-A95A75F32660}" type="pres">
      <dgm:prSet presAssocID="{BD4E534F-EAA6-4505-BAFA-D8F9D0CFA317}" presName="hierChild5" presStyleCnt="0"/>
      <dgm:spPr/>
    </dgm:pt>
    <dgm:pt modelId="{0D0B5E20-12AF-408F-892C-CF58EC1C4804}" type="pres">
      <dgm:prSet presAssocID="{7F895707-EAAB-425F-B7B5-37774DEC9BDF}" presName="hierChild5" presStyleCnt="0"/>
      <dgm:spPr/>
    </dgm:pt>
    <dgm:pt modelId="{26E9DD06-E7EF-42F5-8A47-1E511271B36D}" type="pres">
      <dgm:prSet presAssocID="{7A676F7C-52AE-4884-A96C-0394ADC8B76A}" presName="hierChild3" presStyleCnt="0"/>
      <dgm:spPr/>
    </dgm:pt>
  </dgm:ptLst>
  <dgm:cxnLst>
    <dgm:cxn modelId="{8CAF4CAC-0107-424E-869E-5D8498877918}" srcId="{AC788A1B-1590-485C-B3B8-FEA6183889A2}" destId="{DB2D51CE-28E8-4C47-B85A-42AFCCD6C785}" srcOrd="0" destOrd="0" parTransId="{183A57B1-9537-4B50-BA01-CF0300A52A86}" sibTransId="{D783529A-58B3-493F-A54C-D57F25D11A73}"/>
    <dgm:cxn modelId="{8F3DC232-1AAE-4766-A159-463EAD8DFF70}" type="presOf" srcId="{782D7CC5-29AE-4F32-91C6-C99A1098F005}" destId="{8D9B6C4C-D441-4F9C-89C3-4CB53FCA1F41}" srcOrd="0" destOrd="0" presId="urn:microsoft.com/office/officeart/2005/8/layout/orgChart1"/>
    <dgm:cxn modelId="{4055F5F8-3897-41C8-994F-B0FD888615E8}" type="presOf" srcId="{DB2D51CE-28E8-4C47-B85A-42AFCCD6C785}" destId="{76EBB238-677F-4AD7-A084-23CB3098432A}" srcOrd="0" destOrd="0" presId="urn:microsoft.com/office/officeart/2005/8/layout/orgChart1"/>
    <dgm:cxn modelId="{2C94A377-B654-46DD-817F-54B6361A5CEA}" type="presOf" srcId="{BD4E534F-EAA6-4505-BAFA-D8F9D0CFA317}" destId="{01A0A889-6938-4636-9953-DAD113FF56D8}" srcOrd="0" destOrd="0" presId="urn:microsoft.com/office/officeart/2005/8/layout/orgChart1"/>
    <dgm:cxn modelId="{25274FD0-75CD-4F0E-9461-4F65CD7B4BC4}" srcId="{7A676F7C-52AE-4884-A96C-0394ADC8B76A}" destId="{7F895707-EAAB-425F-B7B5-37774DEC9BDF}" srcOrd="2" destOrd="0" parTransId="{A2DA2337-3F83-494B-9B5B-46B9E9877815}" sibTransId="{366A8266-756D-4728-B615-38A99EFD8263}"/>
    <dgm:cxn modelId="{BB2317EB-BC7D-456E-9EB7-377410CA7C75}" type="presOf" srcId="{167B00D8-31FE-4B70-8E62-5869121F4E52}" destId="{BE2C1EC4-B154-4D57-AEF0-37791CB4007B}" srcOrd="0" destOrd="0" presId="urn:microsoft.com/office/officeart/2005/8/layout/orgChart1"/>
    <dgm:cxn modelId="{9D8AC6C0-519D-484E-A43B-38CA732D634A}" srcId="{7A676F7C-52AE-4884-A96C-0394ADC8B76A}" destId="{167B00D8-31FE-4B70-8E62-5869121F4E52}" srcOrd="0" destOrd="0" parTransId="{8C3907F1-EAC2-4072-8F07-FF5FA1D9E2EC}" sibTransId="{5B319520-82EA-4008-9DC1-07A0AD640F55}"/>
    <dgm:cxn modelId="{E4C08DBA-47B9-4B2E-90C3-5842C084DDFF}" srcId="{DB2D51CE-28E8-4C47-B85A-42AFCCD6C785}" destId="{DD1E3BA1-6BCF-4049-B82F-34AE5463FE2F}" srcOrd="0" destOrd="0" parTransId="{AB603F1C-0681-45C5-9AA1-B74CCCC38800}" sibTransId="{3319C639-834E-42F7-A1B0-76858A944303}"/>
    <dgm:cxn modelId="{9261AEB4-8DFE-4688-86AC-13E7CA78853A}" type="presOf" srcId="{183A57B1-9537-4B50-BA01-CF0300A52A86}" destId="{B1229F12-7824-4FEA-8C4E-CE6686C08A97}" srcOrd="0" destOrd="0" presId="urn:microsoft.com/office/officeart/2005/8/layout/orgChart1"/>
    <dgm:cxn modelId="{3D30664C-0D7E-451D-89E3-D8F069063092}" type="presOf" srcId="{DB2D51CE-28E8-4C47-B85A-42AFCCD6C785}" destId="{3B56D403-170C-4628-A392-A886CE530D27}" srcOrd="1" destOrd="0" presId="urn:microsoft.com/office/officeart/2005/8/layout/orgChart1"/>
    <dgm:cxn modelId="{C68DC7EA-522C-4AFB-BCAC-F53D428EBC70}" srcId="{7A676F7C-52AE-4884-A96C-0394ADC8B76A}" destId="{AC788A1B-1590-485C-B3B8-FEA6183889A2}" srcOrd="1" destOrd="0" parTransId="{F91AEA93-39F4-4CD5-B1FD-543F054D8F75}" sibTransId="{9D2E55F3-9023-4969-A782-6F852ACF5570}"/>
    <dgm:cxn modelId="{1AE43138-94D6-4D5F-9B0F-96E371354702}" type="presOf" srcId="{01B45E5D-5CAF-4EAA-B4D7-2BC250EDC9FA}" destId="{DEF11E35-F95D-4FBC-811D-4C04423F31A8}" srcOrd="0" destOrd="0" presId="urn:microsoft.com/office/officeart/2005/8/layout/orgChart1"/>
    <dgm:cxn modelId="{351D745F-CDFB-463D-ADBB-F9FEBF891912}" type="presOf" srcId="{7F895707-EAAB-425F-B7B5-37774DEC9BDF}" destId="{A85C820A-F60C-4563-8B88-AE8234057E70}" srcOrd="0" destOrd="0" presId="urn:microsoft.com/office/officeart/2005/8/layout/orgChart1"/>
    <dgm:cxn modelId="{3BD43DE0-A3E4-4448-9AE5-E1F7B8429489}" type="presOf" srcId="{AC788A1B-1590-485C-B3B8-FEA6183889A2}" destId="{8CEC5E2E-33C7-4FAA-BD77-EC3F4EB0EA60}" srcOrd="0" destOrd="0" presId="urn:microsoft.com/office/officeart/2005/8/layout/orgChart1"/>
    <dgm:cxn modelId="{32EA714E-BF2E-4363-A0E8-D1BECEB856F7}" type="presOf" srcId="{AC788A1B-1590-485C-B3B8-FEA6183889A2}" destId="{4FD9F94E-3029-48FA-B069-60C44407B2F2}" srcOrd="1" destOrd="0" presId="urn:microsoft.com/office/officeart/2005/8/layout/orgChart1"/>
    <dgm:cxn modelId="{6C8E168D-E54C-477A-82C0-9608290866B1}" type="presOf" srcId="{7A676F7C-52AE-4884-A96C-0394ADC8B76A}" destId="{6C78E070-F40F-4287-9454-77C994BDCCE0}" srcOrd="1" destOrd="0" presId="urn:microsoft.com/office/officeart/2005/8/layout/orgChart1"/>
    <dgm:cxn modelId="{2E4D4569-D47F-4D2A-9CF1-AD1FC941CE22}" type="presOf" srcId="{7F895707-EAAB-425F-B7B5-37774DEC9BDF}" destId="{6614E0BA-322B-4B25-95FB-63998F71DE2C}" srcOrd="1" destOrd="0" presId="urn:microsoft.com/office/officeart/2005/8/layout/orgChart1"/>
    <dgm:cxn modelId="{1636EFFC-D9F1-49D9-8ECC-76CF490829B1}" type="presOf" srcId="{F91AEA93-39F4-4CD5-B1FD-543F054D8F75}" destId="{2C60FD65-38CE-498A-A8BF-C73DF1479A57}" srcOrd="0" destOrd="0" presId="urn:microsoft.com/office/officeart/2005/8/layout/orgChart1"/>
    <dgm:cxn modelId="{958D3635-4471-43A2-9A17-B3901BCBA9D4}" type="presOf" srcId="{167B00D8-31FE-4B70-8E62-5869121F4E52}" destId="{A6191DF1-3F1D-4102-9C2A-75FA7EF14B03}" srcOrd="1" destOrd="0" presId="urn:microsoft.com/office/officeart/2005/8/layout/orgChart1"/>
    <dgm:cxn modelId="{9223C512-304A-4302-943D-D7DC49ABAED2}" srcId="{167B00D8-31FE-4B70-8E62-5869121F4E52}" destId="{782D7CC5-29AE-4F32-91C6-C99A1098F005}" srcOrd="0" destOrd="0" parTransId="{8374D2C5-CB6C-4E60-AAFE-891B5086724E}" sibTransId="{734932C1-4C34-4308-BE71-13FF436769B3}"/>
    <dgm:cxn modelId="{AC6C22D5-3413-4135-ACCC-D1A83F5FB55A}" type="presOf" srcId="{8374D2C5-CB6C-4E60-AAFE-891B5086724E}" destId="{D1745574-5860-4258-97A6-9460AB800AF4}" srcOrd="0" destOrd="0" presId="urn:microsoft.com/office/officeart/2005/8/layout/orgChart1"/>
    <dgm:cxn modelId="{3201C796-298F-45F7-8815-7B5E18569039}" type="presOf" srcId="{DD1E3BA1-6BCF-4049-B82F-34AE5463FE2F}" destId="{8199CB3D-FDDD-490F-9C2E-ECA5EF9646E2}" srcOrd="1" destOrd="0" presId="urn:microsoft.com/office/officeart/2005/8/layout/orgChart1"/>
    <dgm:cxn modelId="{B1D2FAAF-2C00-47EB-8869-69293E17CC5D}" type="presOf" srcId="{9AB1828E-9E57-4C6B-A0AD-316C52572D0F}" destId="{7A273B83-F25F-4836-BE7D-7DE699790705}" srcOrd="0" destOrd="0" presId="urn:microsoft.com/office/officeart/2005/8/layout/orgChart1"/>
    <dgm:cxn modelId="{F301F49B-8C8B-434C-8D7D-D79571746862}" type="presOf" srcId="{7A676F7C-52AE-4884-A96C-0394ADC8B76A}" destId="{BBF46CF0-8D2E-4C88-A6A5-3FB44FF24900}" srcOrd="0" destOrd="0" presId="urn:microsoft.com/office/officeart/2005/8/layout/orgChart1"/>
    <dgm:cxn modelId="{ECAD8EC0-6D84-4AC3-AB77-3241B27BBB20}" type="presOf" srcId="{A2DA2337-3F83-494B-9B5B-46B9E9877815}" destId="{AFDB2479-5720-4332-BE04-5E0ADCB0CEC5}" srcOrd="0" destOrd="0" presId="urn:microsoft.com/office/officeart/2005/8/layout/orgChart1"/>
    <dgm:cxn modelId="{253FAFEB-CCCE-4204-840F-ACCD4CE1495F}" type="presOf" srcId="{782D7CC5-29AE-4F32-91C6-C99A1098F005}" destId="{3A11218F-3C0D-426B-BCCC-DA4811024C72}" srcOrd="1" destOrd="0" presId="urn:microsoft.com/office/officeart/2005/8/layout/orgChart1"/>
    <dgm:cxn modelId="{01D98B20-E400-4C50-A1A1-73DF8D16C9E3}" srcId="{7F895707-EAAB-425F-B7B5-37774DEC9BDF}" destId="{BD4E534F-EAA6-4505-BAFA-D8F9D0CFA317}" srcOrd="0" destOrd="0" parTransId="{01B45E5D-5CAF-4EAA-B4D7-2BC250EDC9FA}" sibTransId="{7EEC4ACA-FEC7-4693-89E2-EACA56EE1D08}"/>
    <dgm:cxn modelId="{838E208D-0D1D-42BA-94C9-7BC5ADC39AE2}" type="presOf" srcId="{DD1E3BA1-6BCF-4049-B82F-34AE5463FE2F}" destId="{EC217CFB-9C77-48F8-9F88-A2C67B7EE8FD}" srcOrd="0" destOrd="0" presId="urn:microsoft.com/office/officeart/2005/8/layout/orgChart1"/>
    <dgm:cxn modelId="{B9D9646B-AF8D-439E-A3EF-87C509DCA360}" srcId="{9AB1828E-9E57-4C6B-A0AD-316C52572D0F}" destId="{7A676F7C-52AE-4884-A96C-0394ADC8B76A}" srcOrd="0" destOrd="0" parTransId="{9008C33B-D0BD-418E-A1DC-2C7CFAB2463C}" sibTransId="{3DCF5FF9-6182-4D85-A113-FEB05E986BC6}"/>
    <dgm:cxn modelId="{E1F11BA7-DB0B-487D-84DB-7F0407BDA830}" type="presOf" srcId="{8C3907F1-EAC2-4072-8F07-FF5FA1D9E2EC}" destId="{44517C17-DDE2-4BD8-BAA7-E23114496D38}" srcOrd="0" destOrd="0" presId="urn:microsoft.com/office/officeart/2005/8/layout/orgChart1"/>
    <dgm:cxn modelId="{6CCF1470-DD9E-45B8-A001-030B18A97689}" type="presOf" srcId="{BD4E534F-EAA6-4505-BAFA-D8F9D0CFA317}" destId="{7F70E8C4-673F-47BA-9454-66DF9E004E9C}" srcOrd="1" destOrd="0" presId="urn:microsoft.com/office/officeart/2005/8/layout/orgChart1"/>
    <dgm:cxn modelId="{812FE22A-DDE6-492C-8C21-2E158C9409C3}" type="presOf" srcId="{AB603F1C-0681-45C5-9AA1-B74CCCC38800}" destId="{452B9C1D-C455-403D-82C4-D124863C3F42}" srcOrd="0" destOrd="0" presId="urn:microsoft.com/office/officeart/2005/8/layout/orgChart1"/>
    <dgm:cxn modelId="{F223B013-ABA3-4674-9E3A-F90A9BE6427A}" type="presParOf" srcId="{7A273B83-F25F-4836-BE7D-7DE699790705}" destId="{63CEE4F5-5430-4E72-8545-FB7B1F8C0A2C}" srcOrd="0" destOrd="0" presId="urn:microsoft.com/office/officeart/2005/8/layout/orgChart1"/>
    <dgm:cxn modelId="{E3454817-CF44-424F-883C-0FB930EE4395}" type="presParOf" srcId="{63CEE4F5-5430-4E72-8545-FB7B1F8C0A2C}" destId="{21A06717-29E8-4D40-8C1A-FC45AF920326}" srcOrd="0" destOrd="0" presId="urn:microsoft.com/office/officeart/2005/8/layout/orgChart1"/>
    <dgm:cxn modelId="{015626A0-0FDE-48D2-92EF-73B43C1524BB}" type="presParOf" srcId="{21A06717-29E8-4D40-8C1A-FC45AF920326}" destId="{BBF46CF0-8D2E-4C88-A6A5-3FB44FF24900}" srcOrd="0" destOrd="0" presId="urn:microsoft.com/office/officeart/2005/8/layout/orgChart1"/>
    <dgm:cxn modelId="{08E34D8E-914E-4F90-A179-D25ABB6A9734}" type="presParOf" srcId="{21A06717-29E8-4D40-8C1A-FC45AF920326}" destId="{6C78E070-F40F-4287-9454-77C994BDCCE0}" srcOrd="1" destOrd="0" presId="urn:microsoft.com/office/officeart/2005/8/layout/orgChart1"/>
    <dgm:cxn modelId="{2973B8B1-64A9-44FE-97B7-A2E252482FEC}" type="presParOf" srcId="{63CEE4F5-5430-4E72-8545-FB7B1F8C0A2C}" destId="{62AA29C1-4521-44C2-A1FF-1D20447C7E59}" srcOrd="1" destOrd="0" presId="urn:microsoft.com/office/officeart/2005/8/layout/orgChart1"/>
    <dgm:cxn modelId="{F655E365-A44C-4EC3-A3D2-D6F28A6EE92F}" type="presParOf" srcId="{62AA29C1-4521-44C2-A1FF-1D20447C7E59}" destId="{44517C17-DDE2-4BD8-BAA7-E23114496D38}" srcOrd="0" destOrd="0" presId="urn:microsoft.com/office/officeart/2005/8/layout/orgChart1"/>
    <dgm:cxn modelId="{D982BBC5-800F-4C48-9AAC-45FCF72C41F7}" type="presParOf" srcId="{62AA29C1-4521-44C2-A1FF-1D20447C7E59}" destId="{FA390480-09B7-403F-A1C3-38BE8D4C8708}" srcOrd="1" destOrd="0" presId="urn:microsoft.com/office/officeart/2005/8/layout/orgChart1"/>
    <dgm:cxn modelId="{63BD9824-14CE-4578-952D-F227006ADCD8}" type="presParOf" srcId="{FA390480-09B7-403F-A1C3-38BE8D4C8708}" destId="{6D267733-2E7C-482E-96DA-EA0591C47A9F}" srcOrd="0" destOrd="0" presId="urn:microsoft.com/office/officeart/2005/8/layout/orgChart1"/>
    <dgm:cxn modelId="{08879CFB-D319-4DB0-B579-65632207AC04}" type="presParOf" srcId="{6D267733-2E7C-482E-96DA-EA0591C47A9F}" destId="{BE2C1EC4-B154-4D57-AEF0-37791CB4007B}" srcOrd="0" destOrd="0" presId="urn:microsoft.com/office/officeart/2005/8/layout/orgChart1"/>
    <dgm:cxn modelId="{30E0627A-95B8-4B7F-889D-B168411E2C3E}" type="presParOf" srcId="{6D267733-2E7C-482E-96DA-EA0591C47A9F}" destId="{A6191DF1-3F1D-4102-9C2A-75FA7EF14B03}" srcOrd="1" destOrd="0" presId="urn:microsoft.com/office/officeart/2005/8/layout/orgChart1"/>
    <dgm:cxn modelId="{72C0519C-7156-47CD-AE22-0282CAFB6109}" type="presParOf" srcId="{FA390480-09B7-403F-A1C3-38BE8D4C8708}" destId="{B4129B12-F184-4D48-BA4F-1557E558C1D1}" srcOrd="1" destOrd="0" presId="urn:microsoft.com/office/officeart/2005/8/layout/orgChart1"/>
    <dgm:cxn modelId="{475F89F6-3837-493C-A809-B4D6CA16E3D8}" type="presParOf" srcId="{B4129B12-F184-4D48-BA4F-1557E558C1D1}" destId="{D1745574-5860-4258-97A6-9460AB800AF4}" srcOrd="0" destOrd="0" presId="urn:microsoft.com/office/officeart/2005/8/layout/orgChart1"/>
    <dgm:cxn modelId="{38145D16-D421-4783-A869-A77052F3480E}" type="presParOf" srcId="{B4129B12-F184-4D48-BA4F-1557E558C1D1}" destId="{63296F26-5ECC-43C0-AD3F-4BD624F80331}" srcOrd="1" destOrd="0" presId="urn:microsoft.com/office/officeart/2005/8/layout/orgChart1"/>
    <dgm:cxn modelId="{AC660823-FAA0-4DB5-B69C-7DC6F0B08834}" type="presParOf" srcId="{63296F26-5ECC-43C0-AD3F-4BD624F80331}" destId="{AEF4093A-A639-4702-A77B-AECA0BCB0A0A}" srcOrd="0" destOrd="0" presId="urn:microsoft.com/office/officeart/2005/8/layout/orgChart1"/>
    <dgm:cxn modelId="{3BBDEC8F-F4A8-4DD3-8F21-F8D0AF8E929A}" type="presParOf" srcId="{AEF4093A-A639-4702-A77B-AECA0BCB0A0A}" destId="{8D9B6C4C-D441-4F9C-89C3-4CB53FCA1F41}" srcOrd="0" destOrd="0" presId="urn:microsoft.com/office/officeart/2005/8/layout/orgChart1"/>
    <dgm:cxn modelId="{E846625E-A924-457C-8F06-B9AA11826740}" type="presParOf" srcId="{AEF4093A-A639-4702-A77B-AECA0BCB0A0A}" destId="{3A11218F-3C0D-426B-BCCC-DA4811024C72}" srcOrd="1" destOrd="0" presId="urn:microsoft.com/office/officeart/2005/8/layout/orgChart1"/>
    <dgm:cxn modelId="{12140799-5854-45EC-AF73-5617D3596440}" type="presParOf" srcId="{63296F26-5ECC-43C0-AD3F-4BD624F80331}" destId="{D1635CD2-9F03-498D-A764-80F7BCA372E2}" srcOrd="1" destOrd="0" presId="urn:microsoft.com/office/officeart/2005/8/layout/orgChart1"/>
    <dgm:cxn modelId="{BD26B81B-B2C8-46FF-9476-32F62CF871FC}" type="presParOf" srcId="{63296F26-5ECC-43C0-AD3F-4BD624F80331}" destId="{22D020CC-3FE9-4EB1-B2E9-0C3C88FC3C38}" srcOrd="2" destOrd="0" presId="urn:microsoft.com/office/officeart/2005/8/layout/orgChart1"/>
    <dgm:cxn modelId="{37991C13-4B6F-4D0D-A577-815278D9D597}" type="presParOf" srcId="{FA390480-09B7-403F-A1C3-38BE8D4C8708}" destId="{238827BB-AAA1-4C7B-BC99-789959B3ED1C}" srcOrd="2" destOrd="0" presId="urn:microsoft.com/office/officeart/2005/8/layout/orgChart1"/>
    <dgm:cxn modelId="{D7E8F0F8-C834-4F01-A7B1-633BCD7F51D8}" type="presParOf" srcId="{62AA29C1-4521-44C2-A1FF-1D20447C7E59}" destId="{2C60FD65-38CE-498A-A8BF-C73DF1479A57}" srcOrd="2" destOrd="0" presId="urn:microsoft.com/office/officeart/2005/8/layout/orgChart1"/>
    <dgm:cxn modelId="{0B3985C3-897B-449B-853D-39390D8F60A1}" type="presParOf" srcId="{62AA29C1-4521-44C2-A1FF-1D20447C7E59}" destId="{1681213E-7028-4964-93C4-E18AD94C66FF}" srcOrd="3" destOrd="0" presId="urn:microsoft.com/office/officeart/2005/8/layout/orgChart1"/>
    <dgm:cxn modelId="{4E984B42-9128-4843-AC4A-33A130BE24BE}" type="presParOf" srcId="{1681213E-7028-4964-93C4-E18AD94C66FF}" destId="{604EB30C-5736-4745-9979-ED3A7138E24D}" srcOrd="0" destOrd="0" presId="urn:microsoft.com/office/officeart/2005/8/layout/orgChart1"/>
    <dgm:cxn modelId="{EA6FC0AB-94EB-473D-B595-302732E7FBA0}" type="presParOf" srcId="{604EB30C-5736-4745-9979-ED3A7138E24D}" destId="{8CEC5E2E-33C7-4FAA-BD77-EC3F4EB0EA60}" srcOrd="0" destOrd="0" presId="urn:microsoft.com/office/officeart/2005/8/layout/orgChart1"/>
    <dgm:cxn modelId="{EC7EABBE-A49D-4863-B4C8-5F5E8CA6DE07}" type="presParOf" srcId="{604EB30C-5736-4745-9979-ED3A7138E24D}" destId="{4FD9F94E-3029-48FA-B069-60C44407B2F2}" srcOrd="1" destOrd="0" presId="urn:microsoft.com/office/officeart/2005/8/layout/orgChart1"/>
    <dgm:cxn modelId="{31C5DF4E-EF44-4DB0-A81B-806FB6C6619A}" type="presParOf" srcId="{1681213E-7028-4964-93C4-E18AD94C66FF}" destId="{2FCEDE8B-9792-400C-820D-DF4D91BE60A8}" srcOrd="1" destOrd="0" presId="urn:microsoft.com/office/officeart/2005/8/layout/orgChart1"/>
    <dgm:cxn modelId="{4499DAEA-C182-486C-96A2-A08921F2736D}" type="presParOf" srcId="{2FCEDE8B-9792-400C-820D-DF4D91BE60A8}" destId="{B1229F12-7824-4FEA-8C4E-CE6686C08A97}" srcOrd="0" destOrd="0" presId="urn:microsoft.com/office/officeart/2005/8/layout/orgChart1"/>
    <dgm:cxn modelId="{1D3B9DEB-2AEC-4359-8354-CF189A086539}" type="presParOf" srcId="{2FCEDE8B-9792-400C-820D-DF4D91BE60A8}" destId="{94423487-39C4-45E7-91F5-595E0475AFA8}" srcOrd="1" destOrd="0" presId="urn:microsoft.com/office/officeart/2005/8/layout/orgChart1"/>
    <dgm:cxn modelId="{42A44E86-B7F2-4389-AFC1-BEF56E42FB2C}" type="presParOf" srcId="{94423487-39C4-45E7-91F5-595E0475AFA8}" destId="{6E34711B-297A-4FEA-B13F-83B130B48A69}" srcOrd="0" destOrd="0" presId="urn:microsoft.com/office/officeart/2005/8/layout/orgChart1"/>
    <dgm:cxn modelId="{A36F8099-192C-4308-AD07-AD49B6219C72}" type="presParOf" srcId="{6E34711B-297A-4FEA-B13F-83B130B48A69}" destId="{76EBB238-677F-4AD7-A084-23CB3098432A}" srcOrd="0" destOrd="0" presId="urn:microsoft.com/office/officeart/2005/8/layout/orgChart1"/>
    <dgm:cxn modelId="{7275DF30-07C0-4B5E-87BF-19938A3CC54C}" type="presParOf" srcId="{6E34711B-297A-4FEA-B13F-83B130B48A69}" destId="{3B56D403-170C-4628-A392-A886CE530D27}" srcOrd="1" destOrd="0" presId="urn:microsoft.com/office/officeart/2005/8/layout/orgChart1"/>
    <dgm:cxn modelId="{C58DD6B2-476A-4694-9021-7283601B3AAD}" type="presParOf" srcId="{94423487-39C4-45E7-91F5-595E0475AFA8}" destId="{589C8E59-D667-4C63-BB4D-7B753144D2C2}" srcOrd="1" destOrd="0" presId="urn:microsoft.com/office/officeart/2005/8/layout/orgChart1"/>
    <dgm:cxn modelId="{96C0616C-3A8E-4468-B229-B3D5B5726FB5}" type="presParOf" srcId="{589C8E59-D667-4C63-BB4D-7B753144D2C2}" destId="{452B9C1D-C455-403D-82C4-D124863C3F42}" srcOrd="0" destOrd="0" presId="urn:microsoft.com/office/officeart/2005/8/layout/orgChart1"/>
    <dgm:cxn modelId="{D41E4347-DA2B-479D-BB5D-EB6BD9819994}" type="presParOf" srcId="{589C8E59-D667-4C63-BB4D-7B753144D2C2}" destId="{B292502C-4E7D-49B6-A16D-509D9F535F4B}" srcOrd="1" destOrd="0" presId="urn:microsoft.com/office/officeart/2005/8/layout/orgChart1"/>
    <dgm:cxn modelId="{F7B123A5-358F-4C45-9946-377D864C9AA0}" type="presParOf" srcId="{B292502C-4E7D-49B6-A16D-509D9F535F4B}" destId="{3465523B-C0B9-4C16-9A18-1E502CCF4DA8}" srcOrd="0" destOrd="0" presId="urn:microsoft.com/office/officeart/2005/8/layout/orgChart1"/>
    <dgm:cxn modelId="{9830B7A6-8302-4487-AE10-5126DADD389C}" type="presParOf" srcId="{3465523B-C0B9-4C16-9A18-1E502CCF4DA8}" destId="{EC217CFB-9C77-48F8-9F88-A2C67B7EE8FD}" srcOrd="0" destOrd="0" presId="urn:microsoft.com/office/officeart/2005/8/layout/orgChart1"/>
    <dgm:cxn modelId="{BBB0685A-F1E9-4083-BD61-9D74A5711F31}" type="presParOf" srcId="{3465523B-C0B9-4C16-9A18-1E502CCF4DA8}" destId="{8199CB3D-FDDD-490F-9C2E-ECA5EF9646E2}" srcOrd="1" destOrd="0" presId="urn:microsoft.com/office/officeart/2005/8/layout/orgChart1"/>
    <dgm:cxn modelId="{62C18008-BE63-4D50-B4AB-995D5959202C}" type="presParOf" srcId="{B292502C-4E7D-49B6-A16D-509D9F535F4B}" destId="{A62F7144-B191-4DFF-AEA8-15B1AD08A299}" srcOrd="1" destOrd="0" presId="urn:microsoft.com/office/officeart/2005/8/layout/orgChart1"/>
    <dgm:cxn modelId="{0EC8FE41-8538-4D20-A437-CCA5FCF0475D}" type="presParOf" srcId="{B292502C-4E7D-49B6-A16D-509D9F535F4B}" destId="{5853F253-716B-478D-B16C-37E3C37C0F4F}" srcOrd="2" destOrd="0" presId="urn:microsoft.com/office/officeart/2005/8/layout/orgChart1"/>
    <dgm:cxn modelId="{75D95E2B-82CD-4109-A252-8000FACF2C0B}" type="presParOf" srcId="{94423487-39C4-45E7-91F5-595E0475AFA8}" destId="{2DE987CB-5DA7-41BA-A8A1-2DA4D76D8129}" srcOrd="2" destOrd="0" presId="urn:microsoft.com/office/officeart/2005/8/layout/orgChart1"/>
    <dgm:cxn modelId="{1FEDC5EF-7A5C-4050-9130-B16450F7603F}" type="presParOf" srcId="{1681213E-7028-4964-93C4-E18AD94C66FF}" destId="{DAC85DF6-025F-4E21-BBD3-41AB72D12537}" srcOrd="2" destOrd="0" presId="urn:microsoft.com/office/officeart/2005/8/layout/orgChart1"/>
    <dgm:cxn modelId="{D2D3C5E3-3A84-437D-B7F2-8C86E96E95E4}" type="presParOf" srcId="{62AA29C1-4521-44C2-A1FF-1D20447C7E59}" destId="{AFDB2479-5720-4332-BE04-5E0ADCB0CEC5}" srcOrd="4" destOrd="0" presId="urn:microsoft.com/office/officeart/2005/8/layout/orgChart1"/>
    <dgm:cxn modelId="{B0BDAAA1-2ACE-4C35-90E2-BEF042501132}" type="presParOf" srcId="{62AA29C1-4521-44C2-A1FF-1D20447C7E59}" destId="{67396EF5-0C42-4B8F-AFBE-750210B26F52}" srcOrd="5" destOrd="0" presId="urn:microsoft.com/office/officeart/2005/8/layout/orgChart1"/>
    <dgm:cxn modelId="{E62279E1-30FC-41EE-BCE8-D0D38E6680B1}" type="presParOf" srcId="{67396EF5-0C42-4B8F-AFBE-750210B26F52}" destId="{2AF12966-7C22-4931-B7B9-A13F7D38EDC5}" srcOrd="0" destOrd="0" presId="urn:microsoft.com/office/officeart/2005/8/layout/orgChart1"/>
    <dgm:cxn modelId="{775C4B6B-E4B9-44D4-904A-2E6BEF07676B}" type="presParOf" srcId="{2AF12966-7C22-4931-B7B9-A13F7D38EDC5}" destId="{A85C820A-F60C-4563-8B88-AE8234057E70}" srcOrd="0" destOrd="0" presId="urn:microsoft.com/office/officeart/2005/8/layout/orgChart1"/>
    <dgm:cxn modelId="{79E795F1-0254-4DAD-84E1-5B3A914E5A71}" type="presParOf" srcId="{2AF12966-7C22-4931-B7B9-A13F7D38EDC5}" destId="{6614E0BA-322B-4B25-95FB-63998F71DE2C}" srcOrd="1" destOrd="0" presId="urn:microsoft.com/office/officeart/2005/8/layout/orgChart1"/>
    <dgm:cxn modelId="{E1E85CFF-A1BE-4175-B9A8-34B4303EB7BF}" type="presParOf" srcId="{67396EF5-0C42-4B8F-AFBE-750210B26F52}" destId="{0B473ED6-4B69-4631-BAA4-0CACB0B1C0EA}" srcOrd="1" destOrd="0" presId="urn:microsoft.com/office/officeart/2005/8/layout/orgChart1"/>
    <dgm:cxn modelId="{00943B9D-544E-489C-8086-496D43FC2B12}" type="presParOf" srcId="{0B473ED6-4B69-4631-BAA4-0CACB0B1C0EA}" destId="{DEF11E35-F95D-4FBC-811D-4C04423F31A8}" srcOrd="0" destOrd="0" presId="urn:microsoft.com/office/officeart/2005/8/layout/orgChart1"/>
    <dgm:cxn modelId="{883FC7AF-6684-4029-B9C8-AD5DF010E070}" type="presParOf" srcId="{0B473ED6-4B69-4631-BAA4-0CACB0B1C0EA}" destId="{91D91F02-159C-4BA3-92AC-4798254F634C}" srcOrd="1" destOrd="0" presId="urn:microsoft.com/office/officeart/2005/8/layout/orgChart1"/>
    <dgm:cxn modelId="{158AD212-CEF9-4DE0-AB6D-25C846A6E6F9}" type="presParOf" srcId="{91D91F02-159C-4BA3-92AC-4798254F634C}" destId="{007485C1-3184-4162-B0F6-B2896B072F36}" srcOrd="0" destOrd="0" presId="urn:microsoft.com/office/officeart/2005/8/layout/orgChart1"/>
    <dgm:cxn modelId="{93025646-7F81-4758-BCC9-A3EAECD7DC9E}" type="presParOf" srcId="{007485C1-3184-4162-B0F6-B2896B072F36}" destId="{01A0A889-6938-4636-9953-DAD113FF56D8}" srcOrd="0" destOrd="0" presId="urn:microsoft.com/office/officeart/2005/8/layout/orgChart1"/>
    <dgm:cxn modelId="{8A9D51C0-15E4-459A-833D-D7AB3A7920C6}" type="presParOf" srcId="{007485C1-3184-4162-B0F6-B2896B072F36}" destId="{7F70E8C4-673F-47BA-9454-66DF9E004E9C}" srcOrd="1" destOrd="0" presId="urn:microsoft.com/office/officeart/2005/8/layout/orgChart1"/>
    <dgm:cxn modelId="{E6586D99-5EC4-4BFA-B697-6E5BC4AEABBA}" type="presParOf" srcId="{91D91F02-159C-4BA3-92AC-4798254F634C}" destId="{745BE989-C489-479F-A8CC-81E6054C42FB}" srcOrd="1" destOrd="0" presId="urn:microsoft.com/office/officeart/2005/8/layout/orgChart1"/>
    <dgm:cxn modelId="{2C547915-317E-49FB-894F-9C9182CDD272}" type="presParOf" srcId="{91D91F02-159C-4BA3-92AC-4798254F634C}" destId="{9F064072-77FA-4013-9D02-A95A75F32660}" srcOrd="2" destOrd="0" presId="urn:microsoft.com/office/officeart/2005/8/layout/orgChart1"/>
    <dgm:cxn modelId="{855A8409-04AF-4850-8090-B4174D8EEC20}" type="presParOf" srcId="{67396EF5-0C42-4B8F-AFBE-750210B26F52}" destId="{0D0B5E20-12AF-408F-892C-CF58EC1C4804}" srcOrd="2" destOrd="0" presId="urn:microsoft.com/office/officeart/2005/8/layout/orgChart1"/>
    <dgm:cxn modelId="{B8D35FE5-18CB-4A33-90D4-1AC76E7CB3E8}" type="presParOf" srcId="{63CEE4F5-5430-4E72-8545-FB7B1F8C0A2C}" destId="{26E9DD06-E7EF-42F5-8A47-1E511271B3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0"/>
            <a:ext cx="801885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5721-F6BF-45F8-9DE0-F06373729FA7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3675-F31C-498C-B86D-FF9ECBC785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829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76F1-D8A8-48EF-AFCE-34676A97FB95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8128-ADEC-45DE-8CCE-216BDCE3EA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36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6B58-4A11-454C-9453-213154A83C7B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1140-4283-43A3-8A67-9832ED0976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977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255" y="303016"/>
            <a:ext cx="9623305" cy="125919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4255" y="1764223"/>
            <a:ext cx="9623305" cy="498853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4988" y="6883400"/>
            <a:ext cx="2495550" cy="525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52838" y="6883400"/>
            <a:ext cx="3386137" cy="525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61275" y="6883400"/>
            <a:ext cx="2495550" cy="525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BF06-4CD0-46A1-8384-F4116F1A8C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30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43F1-0365-4DA0-8217-00329B1C85B3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A1A6-4F7F-48EA-ACF8-7565C3DE3B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898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E997-A4B4-42A8-8E1E-1EAA3EC08AC3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07F6-1878-49E4-99AC-BAA9278C5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20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8F89-A0D3-47B3-801C-A9095C857E95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EB42-19BB-4F72-A6D6-1A129D6ED6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62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402484"/>
            <a:ext cx="9221689" cy="14611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2"/>
            <a:ext cx="4523137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4" cy="90821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2"/>
            <a:ext cx="4545414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2622-FAA9-44F3-9A96-13119209D3E4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25B4-ABF1-486C-9B49-720155FA74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031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A788-2FFD-4B89-A031-117E995E6A44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2E79-024D-4570-9F7F-8AB02C6D60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514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D023-ECD3-48B1-BD07-EEBA081620B9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CBBD-A432-4EE5-A7EA-0FB1CB46E3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425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5"/>
            <a:ext cx="5412730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D353-A939-4B16-8F1E-0CD9E7723228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97E5-80AC-40C1-8606-46A25FBAFB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428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8B73-2B7E-49A2-92EF-3ADC794D290E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8A88-0C1B-4DF1-8B47-C181B33A31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4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33425" y="403225"/>
            <a:ext cx="92249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5" y="2012950"/>
            <a:ext cx="9224963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3425" y="7005638"/>
            <a:ext cx="2408238" cy="403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C8328E-5E7B-4BAF-A01B-5E450883ED60}" type="datetimeFigureOut">
              <a:rPr lang="it-IT"/>
              <a:pPr>
                <a:defRPr/>
              </a:pPr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25" y="7005638"/>
            <a:ext cx="3611563" cy="403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0150" y="7005638"/>
            <a:ext cx="2408238" cy="403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363CC1-0B4E-4D38-8445-2E00B2B724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2055" name="Immagin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2413"/>
            <a:ext cx="10120313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8" r:id="rId12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9pPr>
    </p:titleStyle>
    <p:bodyStyle>
      <a:lvl1pPr marL="188913" indent="-188913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403225"/>
            <a:ext cx="7747000" cy="1460500"/>
          </a:xfrm>
        </p:spPr>
        <p:txBody>
          <a:bodyPr/>
          <a:lstStyle/>
          <a:p>
            <a:r>
              <a:rPr lang="it-IT" altLang="it-IT" b="1" smtClean="0">
                <a:latin typeface="Franklin Gothic Medium" pitchFamily="34" charset="0"/>
              </a:rPr>
              <a:t>CONCORRENZA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8263" y="2012950"/>
            <a:ext cx="8010525" cy="4795838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mtClean="0"/>
              <a:t> </a:t>
            </a:r>
          </a:p>
          <a:p>
            <a:pPr>
              <a:buFontTx/>
              <a:buNone/>
            </a:pPr>
            <a:endParaRPr lang="it-IT" altLang="it-IT" smtClean="0"/>
          </a:p>
          <a:p>
            <a:pPr algn="just">
              <a:buFontTx/>
              <a:buNone/>
            </a:pPr>
            <a:r>
              <a:rPr lang="it-IT" altLang="it-IT" b="1" smtClean="0"/>
              <a:t>   </a:t>
            </a:r>
            <a:r>
              <a:rPr lang="it-IT" altLang="it-IT" b="1" smtClean="0">
                <a:latin typeface="Franklin Gothic Medium" pitchFamily="34" charset="0"/>
              </a:rPr>
              <a:t>Dopo un’accurata ricerca di mercato nazionale e internazionale si può affermare che i prodotti messi in commercio dalla “</a:t>
            </a:r>
            <a:r>
              <a:rPr lang="it-IT" altLang="it-IT" b="1" u="sng" smtClean="0">
                <a:latin typeface="Franklin Gothic Medium" pitchFamily="34" charset="0"/>
              </a:rPr>
              <a:t>emergency bag</a:t>
            </a:r>
            <a:r>
              <a:rPr lang="it-IT" altLang="it-IT" b="1" smtClean="0">
                <a:latin typeface="Franklin Gothic Medium" pitchFamily="34" charset="0"/>
              </a:rPr>
              <a:t>” sono presenti solo nella versione base (zaino o valigia vuoti). Non ci sono in commercio prodotti zaino-personal e valigia-family completi di tutti gli oggetti necessari per migliorare la sopravvivenza in situazioni di immediato post calamità naturale. Il prodotto della “emergency bag” è venduto nelle versioni standard o personalizzate su richiesta del cliente</a:t>
            </a:r>
            <a:endParaRPr lang="it-IT" altLang="it-IT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2143125" y="982663"/>
            <a:ext cx="5459413" cy="750887"/>
          </a:xfrm>
        </p:spPr>
        <p:txBody>
          <a:bodyPr/>
          <a:lstStyle/>
          <a:p>
            <a:pPr algn="ctr"/>
            <a:r>
              <a:rPr lang="it-IT" altLang="it-IT" b="1" smtClean="0">
                <a:latin typeface="Franklin Gothic Medium" pitchFamily="34" charset="0"/>
              </a:rPr>
              <a:t>TIPO DI SOCIETA’ SCELTA</a:t>
            </a:r>
            <a:br>
              <a:rPr lang="it-IT" altLang="it-IT" b="1" smtClean="0">
                <a:latin typeface="Franklin Gothic Medium" pitchFamily="34" charset="0"/>
              </a:rPr>
            </a:br>
            <a:endParaRPr lang="it-IT" altLang="it-IT" smtClean="0">
              <a:latin typeface="Franklin Gothic Medium" pitchFamily="34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1255713" y="1790700"/>
            <a:ext cx="8039100" cy="5018088"/>
          </a:xfrm>
        </p:spPr>
        <p:txBody>
          <a:bodyPr/>
          <a:lstStyle/>
          <a:p>
            <a:pPr algn="just"/>
            <a:r>
              <a:rPr lang="it-IT" altLang="it-IT" sz="2000" b="1" smtClean="0"/>
              <a:t>È stata scelta una società a responsabilità limitata (s.r.l.) perché per le obbligazioni sociali risponde soltanto la società con il suo patrimonio, entro i limiti della somma o del bene conferito e non possono essere rappresentate da azioni né costituire oggetto di sollecitazione all’investimento</a:t>
            </a:r>
          </a:p>
          <a:p>
            <a:pPr algn="just"/>
            <a:r>
              <a:rPr lang="it-IT" altLang="it-IT" sz="2000" b="1" smtClean="0"/>
              <a:t>Una s.r.l. si può costituire con un capitale minimo di 10’000 €. I conferimenti possono essere fatti non solo in denaro, ma anche in beni in natura, crediti o prestazioni di carattere lavorativo</a:t>
            </a:r>
          </a:p>
          <a:p>
            <a:pPr algn="just"/>
            <a:r>
              <a:rPr lang="it-IT" altLang="it-IT" sz="2000" b="1" smtClean="0"/>
              <a:t>Le decisioni prese all’interno di una s.r.l. riguardano materie riservate all’atto costitutivo. Sono adottate mediante consultazione scritta o sulla base del consenso espresso per iscritto</a:t>
            </a:r>
          </a:p>
          <a:p>
            <a:pPr algn="just"/>
            <a:r>
              <a:rPr lang="it-IT" altLang="it-IT" sz="2000" b="1" smtClean="0"/>
              <a:t>Ci siamo poi recati da un notaio e abbiamo sottoscritto l’atto costitutivo della società, Il capitale sociale è di 18.000 €, ogni socio ha conferito 6.000 €, è stato nominato amministratore </a:t>
            </a:r>
            <a:r>
              <a:rPr lang="it-IT" altLang="it-IT" sz="2000" smtClean="0">
                <a:latin typeface="Franklin Gothic Medium" pitchFamily="34" charset="0"/>
              </a:rPr>
              <a:t>Solah Mohamed</a:t>
            </a:r>
            <a:endParaRPr lang="it-IT" altLang="it-IT" sz="2000" b="1" smtClean="0"/>
          </a:p>
          <a:p>
            <a:endParaRPr lang="it-IT" alt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3"/>
          <p:cNvSpPr txBox="1">
            <a:spLocks noChangeArrowheads="1"/>
          </p:cNvSpPr>
          <p:nvPr/>
        </p:nvSpPr>
        <p:spPr bwMode="auto">
          <a:xfrm>
            <a:off x="2170113" y="914400"/>
            <a:ext cx="58515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3600" b="1">
                <a:latin typeface="Franklin Gothic Medium" pitchFamily="34" charset="0"/>
              </a:rPr>
              <a:t>SEDE DELL'AZIENDA</a:t>
            </a:r>
          </a:p>
        </p:txBody>
      </p:sp>
      <p:sp>
        <p:nvSpPr>
          <p:cNvPr id="14339" name="Titolo 2"/>
          <p:cNvSpPr>
            <a:spLocks noGrp="1"/>
          </p:cNvSpPr>
          <p:nvPr>
            <p:ph type="title" idx="4294967295"/>
          </p:nvPr>
        </p:nvSpPr>
        <p:spPr>
          <a:xfrm>
            <a:off x="1352550" y="1436688"/>
            <a:ext cx="8118475" cy="1131887"/>
          </a:xfrm>
        </p:spPr>
        <p:txBody>
          <a:bodyPr anchor="t"/>
          <a:lstStyle/>
          <a:p>
            <a:r>
              <a:rPr lang="it-IT" altLang="it-IT" sz="3200" b="1" smtClean="0"/>
              <a:t>via delle Industrie, 10  - 06034 Foligno (PG) Italia </a:t>
            </a:r>
            <a:br>
              <a:rPr lang="it-IT" altLang="it-IT" sz="3200" b="1" smtClean="0"/>
            </a:br>
            <a:r>
              <a:rPr lang="it-IT" altLang="it-IT" sz="3200" b="1" smtClean="0"/>
              <a:t>complesso multifunzionale con ampio parcheggio </a:t>
            </a:r>
            <a:br>
              <a:rPr lang="it-IT" altLang="it-IT" sz="3200" b="1" smtClean="0"/>
            </a:br>
            <a:r>
              <a:rPr lang="it-IT" altLang="it-IT" sz="3200" b="1" smtClean="0"/>
              <a:t/>
            </a:r>
            <a:br>
              <a:rPr lang="it-IT" altLang="it-IT" sz="3200" b="1" smtClean="0"/>
            </a:br>
            <a:endParaRPr lang="it-IT" altLang="it-IT" sz="3200" b="1" smtClean="0"/>
          </a:p>
        </p:txBody>
      </p:sp>
      <p:pic>
        <p:nvPicPr>
          <p:cNvPr id="14340" name="Segnaposto contenuto 5" descr="C:\Users\Romoli Leonardo\Desktop\LEO 4 ALL\Ubicazione\sede le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452688"/>
            <a:ext cx="70072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43100" y="547688"/>
            <a:ext cx="653415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689100" algn="l"/>
              </a:tabLst>
              <a:defRPr/>
            </a:pPr>
            <a:endParaRPr lang="it-IT" dirty="0">
              <a:latin typeface="Times New Roman" pitchFamily="18" charset="0"/>
            </a:endParaRPr>
          </a:p>
          <a:p>
            <a:pPr>
              <a:tabLst>
                <a:tab pos="1689100" algn="l"/>
              </a:tabLst>
              <a:defRPr/>
            </a:pPr>
            <a:endParaRPr lang="it-IT" dirty="0">
              <a:latin typeface="Times New Roman" pitchFamily="18" charset="0"/>
            </a:endParaRPr>
          </a:p>
          <a:p>
            <a:pPr>
              <a:tabLst>
                <a:tab pos="1689100" algn="l"/>
              </a:tabLst>
              <a:defRPr/>
            </a:pPr>
            <a:endParaRPr lang="it-IT" dirty="0">
              <a:latin typeface="Times New Roman" pitchFamily="18" charset="0"/>
            </a:endParaRPr>
          </a:p>
          <a:p>
            <a:pPr>
              <a:tabLst>
                <a:tab pos="1689100" algn="l"/>
              </a:tabLst>
              <a:defRPr/>
            </a:pPr>
            <a:endParaRPr lang="it-IT" dirty="0">
              <a:latin typeface="Times New Roman" pitchFamily="18" charset="0"/>
            </a:endParaRP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r>
              <a:rPr lang="it-IT" b="1" dirty="0">
                <a:latin typeface="Franklin Gothic Medium" pitchFamily="34" charset="0"/>
              </a:rPr>
              <a:t>Realizzazione sito Internet </a:t>
            </a:r>
            <a:r>
              <a:rPr lang="it-IT" b="1" i="1" dirty="0">
                <a:latin typeface="Franklin Gothic Medium" pitchFamily="34" charset="0"/>
              </a:rPr>
              <a:t>www.emergencybag.wordpress.com</a:t>
            </a:r>
            <a:r>
              <a:rPr lang="it-IT" b="1" dirty="0">
                <a:latin typeface="Franklin Gothic Medium" pitchFamily="34" charset="0"/>
              </a:rPr>
              <a:t> </a:t>
            </a: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endParaRPr lang="it-IT" b="1" dirty="0">
              <a:latin typeface="Franklin Gothic Medium" pitchFamily="34" charset="0"/>
            </a:endParaRP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r>
              <a:rPr lang="it-IT" b="1" dirty="0">
                <a:latin typeface="Franklin Gothic Medium" pitchFamily="34" charset="0"/>
              </a:rPr>
              <a:t>Pagina </a:t>
            </a:r>
            <a:r>
              <a:rPr lang="it-IT" b="1" i="1" dirty="0" err="1">
                <a:latin typeface="Franklin Gothic Medium" pitchFamily="34" charset="0"/>
              </a:rPr>
              <a:t>Facebook</a:t>
            </a:r>
            <a:endParaRPr lang="it-IT" b="1" i="1" dirty="0">
              <a:latin typeface="Franklin Gothic Medium" pitchFamily="34" charset="0"/>
            </a:endParaRP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endParaRPr lang="it-IT" b="1" i="1" dirty="0">
              <a:latin typeface="Franklin Gothic Medium" pitchFamily="34" charset="0"/>
            </a:endParaRP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r>
              <a:rPr lang="it-IT" b="1" dirty="0">
                <a:latin typeface="Franklin Gothic Medium" pitchFamily="34" charset="0"/>
              </a:rPr>
              <a:t>Partecipazione alle fiere nazionali di settore</a:t>
            </a: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endParaRPr lang="it-IT" b="1" dirty="0">
              <a:latin typeface="Franklin Gothic Medium" pitchFamily="34" charset="0"/>
            </a:endParaRP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r>
              <a:rPr lang="it-IT" b="1" dirty="0">
                <a:latin typeface="Franklin Gothic Medium" pitchFamily="34" charset="0"/>
              </a:rPr>
              <a:t>Inserimento Azienda prodotti e servizi su </a:t>
            </a:r>
            <a:r>
              <a:rPr lang="it-IT" b="1" i="1" dirty="0">
                <a:latin typeface="Franklin Gothic Medium" pitchFamily="34" charset="0"/>
              </a:rPr>
              <a:t>motori di ricerca internet </a:t>
            </a:r>
            <a:r>
              <a:rPr lang="it-IT" b="1" dirty="0">
                <a:latin typeface="Franklin Gothic Medium" pitchFamily="34" charset="0"/>
              </a:rPr>
              <a:t>nazionali e internazionali</a:t>
            </a: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endParaRPr lang="it-IT" b="1" dirty="0">
              <a:latin typeface="Franklin Gothic Medium" pitchFamily="34" charset="0"/>
            </a:endParaRP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r>
              <a:rPr lang="it-IT" b="1" i="1" dirty="0">
                <a:latin typeface="Franklin Gothic Medium" pitchFamily="34" charset="0"/>
              </a:rPr>
              <a:t>Mail di invito all’inaugurazione</a:t>
            </a:r>
            <a:r>
              <a:rPr lang="it-IT" b="1" dirty="0">
                <a:latin typeface="Franklin Gothic Medium" pitchFamily="34" charset="0"/>
              </a:rPr>
              <a:t> a tutte le amministrazioni interessate, associazioni, e ai soggetti pubblici e privati</a:t>
            </a: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endParaRPr lang="it-IT" b="1" dirty="0">
              <a:latin typeface="Franklin Gothic Medium" pitchFamily="34" charset="0"/>
            </a:endParaRPr>
          </a:p>
          <a:p>
            <a:pPr marL="457200" indent="-457200">
              <a:buFontTx/>
              <a:buAutoNum type="arabicParenR"/>
              <a:tabLst>
                <a:tab pos="1689100" algn="l"/>
              </a:tabLst>
              <a:defRPr/>
            </a:pPr>
            <a:r>
              <a:rPr lang="it-IT" sz="3600" b="1" dirty="0">
                <a:latin typeface="Franklin Gothic Medium" pitchFamily="34" charset="0"/>
              </a:rPr>
              <a:t>Vendita diretta porta a porta</a:t>
            </a:r>
          </a:p>
        </p:txBody>
      </p:sp>
      <p:sp>
        <p:nvSpPr>
          <p:cNvPr id="15363" name="Rettangolo 2"/>
          <p:cNvSpPr>
            <a:spLocks noChangeArrowheads="1"/>
          </p:cNvSpPr>
          <p:nvPr/>
        </p:nvSpPr>
        <p:spPr bwMode="auto">
          <a:xfrm>
            <a:off x="2476500" y="771525"/>
            <a:ext cx="4314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3600" b="1">
                <a:latin typeface="Franklin Gothic Medium" pitchFamily="34" charset="0"/>
              </a:rPr>
              <a:t>PUBBLICITA’</a:t>
            </a:r>
            <a:endParaRPr lang="it-IT" altLang="it-IT" b="1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7" r="1410" b="6693"/>
          <a:stretch>
            <a:fillRect/>
          </a:stretch>
        </p:blipFill>
        <p:spPr bwMode="auto">
          <a:xfrm>
            <a:off x="1052513" y="4408488"/>
            <a:ext cx="502126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r="1295" b="5904"/>
          <a:stretch>
            <a:fillRect/>
          </a:stretch>
        </p:blipFill>
        <p:spPr bwMode="auto">
          <a:xfrm>
            <a:off x="3273425" y="1927225"/>
            <a:ext cx="63119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ttangolo 4"/>
          <p:cNvSpPr>
            <a:spLocks noChangeArrowheads="1"/>
          </p:cNvSpPr>
          <p:nvPr/>
        </p:nvSpPr>
        <p:spPr bwMode="auto">
          <a:xfrm>
            <a:off x="1438275" y="2667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600" b="1">
                <a:latin typeface="Franklin Gothic Medium" pitchFamily="34" charset="0"/>
              </a:rPr>
              <a:t>sito internet   www.emergencybag.wordpress.com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1"/>
          <p:cNvSpPr>
            <a:spLocks noChangeArrowheads="1"/>
          </p:cNvSpPr>
          <p:nvPr/>
        </p:nvSpPr>
        <p:spPr bwMode="auto">
          <a:xfrm>
            <a:off x="2182813" y="933450"/>
            <a:ext cx="5572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3600" b="1">
                <a:latin typeface="Franklin Gothic Medium" pitchFamily="34" charset="0"/>
              </a:rPr>
              <a:t>ACCORDI COMMERCIALI</a:t>
            </a:r>
          </a:p>
        </p:txBody>
      </p:sp>
      <p:sp>
        <p:nvSpPr>
          <p:cNvPr id="17411" name="Rettangolo 2"/>
          <p:cNvSpPr>
            <a:spLocks noChangeArrowheads="1"/>
          </p:cNvSpPr>
          <p:nvPr/>
        </p:nvSpPr>
        <p:spPr bwMode="auto">
          <a:xfrm>
            <a:off x="1392238" y="2265363"/>
            <a:ext cx="787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b="1">
                <a:latin typeface="Franklin Gothic Medium" pitchFamily="34" charset="0"/>
              </a:rPr>
              <a:t>. Protezione Civile Nazionale</a:t>
            </a:r>
            <a:r>
              <a:rPr lang="it-IT" altLang="it-IT" sz="2400">
                <a:latin typeface="Franklin Gothic Medium" pitchFamily="34" charset="0"/>
              </a:rPr>
              <a:t>: cliente prodotti finiti</a:t>
            </a:r>
            <a:br>
              <a:rPr lang="it-IT" altLang="it-IT" sz="2400">
                <a:latin typeface="Franklin Gothic Medium" pitchFamily="34" charset="0"/>
              </a:rPr>
            </a:br>
            <a:r>
              <a:rPr lang="it-IT" altLang="it-IT" sz="2400" b="1">
                <a:latin typeface="Franklin Gothic Medium" pitchFamily="34" charset="0"/>
              </a:rPr>
              <a:t>.</a:t>
            </a:r>
            <a:r>
              <a:rPr lang="it-IT" altLang="it-IT" sz="2400">
                <a:latin typeface="Franklin Gothic Medium" pitchFamily="34" charset="0"/>
              </a:rPr>
              <a:t> </a:t>
            </a:r>
            <a:r>
              <a:rPr lang="it-IT" altLang="it-IT" sz="2400" b="1">
                <a:latin typeface="Franklin Gothic Medium" pitchFamily="34" charset="0"/>
              </a:rPr>
              <a:t>Protezione Civile Regionali:</a:t>
            </a:r>
            <a:r>
              <a:rPr lang="it-IT" altLang="it-IT" sz="2400">
                <a:latin typeface="Franklin Gothic Medium" pitchFamily="34" charset="0"/>
              </a:rPr>
              <a:t> cliente prodotti finiti</a:t>
            </a:r>
            <a:br>
              <a:rPr lang="it-IT" altLang="it-IT" sz="2400">
                <a:latin typeface="Franklin Gothic Medium" pitchFamily="34" charset="0"/>
              </a:rPr>
            </a:br>
            <a:r>
              <a:rPr lang="it-IT" altLang="it-IT" sz="2400" b="1">
                <a:latin typeface="Franklin Gothic Medium" pitchFamily="34" charset="0"/>
              </a:rPr>
              <a:t>.</a:t>
            </a:r>
            <a:r>
              <a:rPr lang="it-IT" altLang="it-IT" sz="2400">
                <a:latin typeface="Franklin Gothic Medium" pitchFamily="34" charset="0"/>
              </a:rPr>
              <a:t> </a:t>
            </a:r>
            <a:r>
              <a:rPr lang="it-IT" altLang="it-IT" sz="2400" b="1">
                <a:latin typeface="Franklin Gothic Medium" pitchFamily="34" charset="0"/>
              </a:rPr>
              <a:t>Rete commerciale Decatlon:</a:t>
            </a:r>
            <a:r>
              <a:rPr lang="it-IT" altLang="it-IT" sz="2400">
                <a:latin typeface="Franklin Gothic Medium" pitchFamily="34" charset="0"/>
              </a:rPr>
              <a:t> cliente prodotti finiti</a:t>
            </a:r>
            <a:br>
              <a:rPr lang="it-IT" altLang="it-IT" sz="2400">
                <a:latin typeface="Franklin Gothic Medium" pitchFamily="34" charset="0"/>
              </a:rPr>
            </a:br>
            <a:r>
              <a:rPr lang="it-IT" altLang="it-IT" sz="2400" b="1">
                <a:latin typeface="Franklin Gothic Medium" pitchFamily="34" charset="0"/>
              </a:rPr>
              <a:t>.</a:t>
            </a:r>
            <a:r>
              <a:rPr lang="it-IT" altLang="it-IT" sz="2400">
                <a:latin typeface="Franklin Gothic Medium" pitchFamily="34" charset="0"/>
              </a:rPr>
              <a:t> </a:t>
            </a:r>
            <a:r>
              <a:rPr lang="it-IT" altLang="it-IT" sz="2400" b="1">
                <a:latin typeface="Franklin Gothic Medium" pitchFamily="34" charset="0"/>
              </a:rPr>
              <a:t>Rete commerciale IKEA:</a:t>
            </a:r>
            <a:r>
              <a:rPr lang="it-IT" altLang="it-IT" sz="2400">
                <a:latin typeface="Franklin Gothic Medium" pitchFamily="34" charset="0"/>
              </a:rPr>
              <a:t> cliente prodotti finiti</a:t>
            </a:r>
            <a:br>
              <a:rPr lang="it-IT" altLang="it-IT" sz="2400">
                <a:latin typeface="Franklin Gothic Medium" pitchFamily="34" charset="0"/>
              </a:rPr>
            </a:br>
            <a:r>
              <a:rPr lang="it-IT" altLang="it-IT" sz="2400" b="1">
                <a:latin typeface="Franklin Gothic Medium" pitchFamily="34" charset="0"/>
              </a:rPr>
              <a:t>. Invicta: </a:t>
            </a:r>
            <a:r>
              <a:rPr lang="it-IT" altLang="it-IT" sz="2400">
                <a:latin typeface="Franklin Gothic Medium" pitchFamily="34" charset="0"/>
              </a:rPr>
              <a:t>Fornitore zaini</a:t>
            </a:r>
            <a:br>
              <a:rPr lang="it-IT" altLang="it-IT" sz="2400">
                <a:latin typeface="Franklin Gothic Medium" pitchFamily="34" charset="0"/>
              </a:rPr>
            </a:br>
            <a:r>
              <a:rPr lang="it-IT" altLang="it-IT" sz="2400" b="1">
                <a:latin typeface="Franklin Gothic Medium" pitchFamily="34" charset="0"/>
              </a:rPr>
              <a:t>. Carpisa:</a:t>
            </a:r>
            <a:r>
              <a:rPr lang="it-IT" altLang="it-IT" sz="2400">
                <a:latin typeface="Franklin Gothic Medium" pitchFamily="34" charset="0"/>
              </a:rPr>
              <a:t> Fornitore valigie</a:t>
            </a:r>
          </a:p>
          <a:p>
            <a:pPr>
              <a:buFontTx/>
              <a:buChar char="-"/>
            </a:pPr>
            <a:r>
              <a:rPr lang="it-IT" altLang="it-IT" sz="2400" b="1">
                <a:latin typeface="Franklin Gothic Medium" pitchFamily="34" charset="0"/>
              </a:rPr>
              <a:t> Ferrino</a:t>
            </a:r>
            <a:r>
              <a:rPr lang="it-IT" altLang="it-IT" sz="2400">
                <a:latin typeface="Franklin Gothic Medium" pitchFamily="34" charset="0"/>
              </a:rPr>
              <a:t>: Fornitore oggetti da campeggio e abbigliamento</a:t>
            </a:r>
          </a:p>
          <a:p>
            <a:pPr>
              <a:buFontTx/>
              <a:buChar char="-"/>
            </a:pPr>
            <a:r>
              <a:rPr lang="it-IT" altLang="it-IT" sz="2400">
                <a:latin typeface="Franklin Gothic Medium" pitchFamily="34" charset="0"/>
              </a:rPr>
              <a:t> </a:t>
            </a:r>
            <a:r>
              <a:rPr lang="it-IT" altLang="it-IT" sz="2400" b="1">
                <a:latin typeface="Franklin Gothic Medium" pitchFamily="34" charset="0"/>
              </a:rPr>
              <a:t>Mondadori</a:t>
            </a:r>
            <a:r>
              <a:rPr lang="it-IT" altLang="it-IT" sz="2400">
                <a:latin typeface="Franklin Gothic Medium" pitchFamily="34" charset="0"/>
              </a:rPr>
              <a:t>: Fornitore manuali per l’emergenza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tangolo 1"/>
          <p:cNvSpPr>
            <a:spLocks noChangeArrowheads="1"/>
          </p:cNvSpPr>
          <p:nvPr/>
        </p:nvSpPr>
        <p:spPr bwMode="auto">
          <a:xfrm>
            <a:off x="2157413" y="933450"/>
            <a:ext cx="496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b="1">
                <a:latin typeface="Franklin Gothic Medium" pitchFamily="34" charset="0"/>
              </a:rPr>
              <a:t>STRATEGIE DI MERCATO</a:t>
            </a:r>
            <a:endParaRPr lang="it-IT" altLang="it-IT" sz="3600"/>
          </a:p>
        </p:txBody>
      </p:sp>
      <p:sp>
        <p:nvSpPr>
          <p:cNvPr id="18435" name="Rettangolo 2"/>
          <p:cNvSpPr>
            <a:spLocks noChangeArrowheads="1"/>
          </p:cNvSpPr>
          <p:nvPr/>
        </p:nvSpPr>
        <p:spPr bwMode="auto">
          <a:xfrm>
            <a:off x="2673350" y="1701800"/>
            <a:ext cx="53435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i="1" u="sng"/>
              <a:t>Prodotti – target di mercato</a:t>
            </a:r>
          </a:p>
          <a:p>
            <a:r>
              <a:rPr lang="it-IT" altLang="it-IT"/>
              <a:t/>
            </a:r>
            <a:br>
              <a:rPr lang="it-IT" altLang="it-IT"/>
            </a:br>
            <a:r>
              <a:rPr lang="it-IT" altLang="it-IT"/>
              <a:t>.Persone singole</a:t>
            </a:r>
            <a:br>
              <a:rPr lang="it-IT" altLang="it-IT"/>
            </a:br>
            <a:r>
              <a:rPr lang="it-IT" altLang="it-IT"/>
              <a:t>. Famiglie</a:t>
            </a:r>
            <a:br>
              <a:rPr lang="it-IT" altLang="it-IT"/>
            </a:br>
            <a:r>
              <a:rPr lang="it-IT" altLang="it-IT"/>
              <a:t>. Aziende pubbliche e private</a:t>
            </a:r>
          </a:p>
          <a:p>
            <a:r>
              <a:rPr lang="it-IT" altLang="it-IT"/>
              <a:t>. Associazioni di Promozione Sociale</a:t>
            </a:r>
          </a:p>
          <a:p>
            <a:r>
              <a:rPr lang="it-IT" altLang="it-IT"/>
              <a:t>. Pubbliche Amministrazioni</a:t>
            </a:r>
            <a:br>
              <a:rPr lang="it-IT" altLang="it-IT"/>
            </a:br>
            <a:r>
              <a:rPr lang="it-IT" altLang="it-IT"/>
              <a:t/>
            </a:r>
            <a:br>
              <a:rPr lang="it-IT" altLang="it-IT"/>
            </a:br>
            <a:r>
              <a:rPr lang="it-IT" altLang="it-IT" sz="2800" i="1" u="sng"/>
              <a:t>Prezzi</a:t>
            </a:r>
            <a:r>
              <a:rPr lang="it-IT" altLang="it-IT"/>
              <a:t> </a:t>
            </a:r>
          </a:p>
          <a:p>
            <a:r>
              <a:rPr lang="it-IT" altLang="it-IT"/>
              <a:t/>
            </a:r>
            <a:br>
              <a:rPr lang="it-IT" altLang="it-IT"/>
            </a:br>
            <a:r>
              <a:rPr lang="it-IT" altLang="it-IT"/>
              <a:t>. In linea con il mercato del settore</a:t>
            </a:r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2701925" y="5335588"/>
            <a:ext cx="3740150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800" i="1" u="sng" dirty="0"/>
              <a:t>Distribuzione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r>
              <a:rPr lang="it-IT" dirty="0"/>
              <a:t>. </a:t>
            </a:r>
            <a:r>
              <a:rPr lang="it-IT" dirty="0">
                <a:latin typeface="+mn-lt"/>
                <a:cs typeface="Arial" pitchFamily="34" charset="0"/>
              </a:rPr>
              <a:t>Punto vendita e E-Commerce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2141538" y="446088"/>
            <a:ext cx="7773987" cy="1460500"/>
          </a:xfrm>
        </p:spPr>
        <p:txBody>
          <a:bodyPr/>
          <a:lstStyle/>
          <a:p>
            <a:r>
              <a:rPr lang="it-IT" altLang="it-IT" b="1" smtClean="0">
                <a:latin typeface="Franklin Gothic Medium" pitchFamily="34" charset="0"/>
              </a:rPr>
              <a:t>LISTINO PREZZI E IPOTESI DI VENDITA PER IL PRIMO ANNO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030413" y="2641600"/>
          <a:ext cx="6629400" cy="1133475"/>
        </p:xfrm>
        <a:graphic>
          <a:graphicData uri="http://schemas.openxmlformats.org/drawingml/2006/table">
            <a:tbl>
              <a:tblPr/>
              <a:tblGrid>
                <a:gridCol w="1661313"/>
                <a:gridCol w="789441"/>
                <a:gridCol w="789441"/>
                <a:gridCol w="862361"/>
                <a:gridCol w="1280860"/>
                <a:gridCol w="1245985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zaino personalizzato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valigia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zaino gds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valigia gds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negozi sportivi ZAINO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negozi sportivi valigia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online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online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            78,05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95,00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14,00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  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 14,00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          156,10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190,00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 €       65,00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  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      56.196,00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€ 68.400,00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€ 48.750,00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67.500,00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28.800,00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36.000,00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        28.098,00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€ 34.200,00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5.250,00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10.500,00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 €                2.520,00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 €               5.040,00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2143125" y="403225"/>
            <a:ext cx="7815263" cy="1460500"/>
          </a:xfrm>
        </p:spPr>
        <p:txBody>
          <a:bodyPr/>
          <a:lstStyle/>
          <a:p>
            <a:r>
              <a:rPr lang="it-IT" altLang="it-IT" b="1" smtClean="0">
                <a:latin typeface="Franklin Gothic Medium" pitchFamily="34" charset="0"/>
              </a:rPr>
              <a:t>BILANCIO TRIENNALE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381250" y="1382713"/>
          <a:ext cx="5927725" cy="4795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81"/>
                <a:gridCol w="1024381"/>
                <a:gridCol w="1024381"/>
                <a:gridCol w="1024381"/>
              </a:tblGrid>
              <a:tr h="170925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2015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2016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2017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RICAVI GDS E NEGOZI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€     181.050,00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€     199.155,00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€     219.070,50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RICAVI ECOMMERCE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€     124.596,00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€     137.055,60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€     150.761,16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RICAVI totali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305.646,00 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338.226,60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371.848,66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COSTI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B3B3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B3B3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B3B3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MERCI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85.608,00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94.168,80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103.585,68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SERVIZI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15.282,30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16.911,33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18.592,43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COMMISSIONI POS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996,77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1.096,44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1.206,09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STIPENDI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103.740,00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103.740,00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103.740,00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AFFITTI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2.640,00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2.640,00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2.640,00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PUBBLICITA'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18.000,00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19.080,00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20.224,80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UTENZE(GAS, LUCE, TELEFONO, INTERNET)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2.180,00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2.156,05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2.157,12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BANCA C/C (COSTI GESTIONE)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130,00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135,00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126,00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TRASPORTI (CARBURANTE E MANUT.)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3.600,00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3.780,00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3.969,00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COMMERCIALISTA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2.100,00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2.100,00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2.100,00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ASSICURAZIONI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900,00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954,00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1.011,24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AMMORTAMENTI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10.630,00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10.630,00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10.630,00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70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TOTALE COSTI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245.807,07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257.391,62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269.982,36 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13290">
                <a:tc>
                  <a:txBody>
                    <a:bodyPr/>
                    <a:lstStyle/>
                    <a:p>
                      <a:pPr algn="l" fontAlgn="b"/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23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RISULTATO OPERATIVO (RICAVI-COSTI)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59.838,93 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80.834,98 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101.866,30 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23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+ proventi finanziari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     -   </a:t>
                      </a:r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     -   </a:t>
                      </a:r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     -   </a:t>
                      </a:r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23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- oneri finanziari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2.768 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2.236 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1.663 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23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RISULTATO PRIMA DELLE IMPOSTE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57.070,93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78.598,98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100.203,30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6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-  IMPOSTE D'ESERCIZIO</a:t>
                      </a:r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22.074,08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28.813,14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35.574,55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6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IRES</a:t>
                      </a:r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15.694,51 </a:t>
                      </a:r>
                      <a:endParaRPr lang="it-IT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21.614,72 </a:t>
                      </a:r>
                      <a:endParaRPr lang="it-IT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27.555,91 </a:t>
                      </a:r>
                      <a:endParaRPr lang="it-IT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6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IRAP</a:t>
                      </a:r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6.379,58 </a:t>
                      </a:r>
                      <a:endParaRPr lang="it-IT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7.198,42 </a:t>
                      </a:r>
                      <a:endParaRPr lang="it-IT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8.018,65 </a:t>
                      </a:r>
                      <a:endParaRPr lang="it-IT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  <a:tr h="16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=UTILE/PERDITA D'ESERCIZIO</a:t>
                      </a:r>
                      <a:endParaRPr lang="it-IT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34.996,85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49.785,83 </a:t>
                      </a:r>
                      <a:endParaRPr lang="it-IT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 €              64.628,75 </a:t>
                      </a:r>
                      <a:endParaRPr lang="it-IT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6" marR="6626" marT="66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113" y="403225"/>
            <a:ext cx="7788275" cy="1460500"/>
          </a:xfrm>
        </p:spPr>
        <p:txBody>
          <a:bodyPr/>
          <a:lstStyle/>
          <a:p>
            <a:r>
              <a:rPr lang="it-IT" altLang="it-IT" b="1" smtClean="0">
                <a:latin typeface="Franklin Gothic Medium" pitchFamily="34" charset="0"/>
              </a:rPr>
              <a:t> SPIEGAZIONE DELL'IDEA</a:t>
            </a:r>
            <a:r>
              <a:rPr lang="it-IT" altLang="it-IT" smtClean="0">
                <a:latin typeface="Franklin Gothic Medium" pitchFamily="34" charset="0"/>
              </a:rPr>
              <a:t> </a:t>
            </a:r>
          </a:p>
        </p:txBody>
      </p:sp>
      <p:sp>
        <p:nvSpPr>
          <p:cNvPr id="5123" name="Rettangolo 3"/>
          <p:cNvSpPr>
            <a:spLocks noChangeArrowheads="1"/>
          </p:cNvSpPr>
          <p:nvPr/>
        </p:nvSpPr>
        <p:spPr bwMode="auto">
          <a:xfrm>
            <a:off x="1350963" y="1581150"/>
            <a:ext cx="7997825" cy="1075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altLang="it-IT" sz="2200" b="1"/>
              <a:t>L'impresa denominata “Emergency Bag” con didascalia 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“Personal &amp; Family” realizza le seguenti tipologie di prodotto: </a:t>
            </a:r>
          </a:p>
          <a:p>
            <a:pPr algn="just">
              <a:lnSpc>
                <a:spcPct val="150000"/>
              </a:lnSpc>
            </a:pPr>
            <a:r>
              <a:rPr lang="it-IT" altLang="it-IT" sz="3200" b="1"/>
              <a:t>                                    </a:t>
            </a:r>
            <a:r>
              <a:rPr lang="it-IT" altLang="it-IT" sz="3200" b="1" u="sng"/>
              <a:t>zaino</a:t>
            </a:r>
            <a:r>
              <a:rPr lang="it-IT" altLang="it-IT" sz="2200" b="1"/>
              <a:t> 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di media capacità realizzato 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per contenere oggetti ad uso 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personale necessari per un primo 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e breve lasso di tempo dopo un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evento calamitoso o comunque 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fino all’arrivo dei soccorsi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altLang="it-IT" sz="2200" b="1"/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altLang="it-IT" sz="2200" b="1"/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altLang="it-IT" sz="2200" b="1"/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altLang="it-IT" sz="2200" b="1"/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altLang="it-IT" sz="2200" b="1"/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altLang="it-IT" sz="2200" b="1"/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altLang="it-IT" sz="2200" b="1"/>
          </a:p>
          <a:p>
            <a:pPr algn="just">
              <a:lnSpc>
                <a:spcPct val="150000"/>
              </a:lnSpc>
            </a:pPr>
            <a:r>
              <a:rPr lang="it-IT" altLang="it-IT" sz="2200" b="1"/>
              <a:t>- valigia di media capacità realizzata per contenere oggetti ad uso di un nucleo familiare necessari per un primo e breve lasso di tempo dopo un evento calamitoso o comunque fino all’arrivo dei soccorsi</a:t>
            </a:r>
          </a:p>
        </p:txBody>
      </p:sp>
      <p:sp>
        <p:nvSpPr>
          <p:cNvPr id="5124" name="Segnaposto contenuto 4"/>
          <p:cNvSpPr>
            <a:spLocks noGrp="1"/>
          </p:cNvSpPr>
          <p:nvPr>
            <p:ph idx="1"/>
          </p:nvPr>
        </p:nvSpPr>
        <p:spPr>
          <a:xfrm>
            <a:off x="-276225" y="7505700"/>
            <a:ext cx="9224963" cy="107950"/>
          </a:xfrm>
        </p:spPr>
        <p:txBody>
          <a:bodyPr/>
          <a:lstStyle/>
          <a:p>
            <a:endParaRPr lang="it-IT" altLang="it-IT" smtClean="0"/>
          </a:p>
        </p:txBody>
      </p:sp>
      <p:pic>
        <p:nvPicPr>
          <p:cNvPr id="5125" name="Picture 2" descr="C:\Users\Rossano\Desktop\Nuova cartella\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95650"/>
            <a:ext cx="27241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6" b="10236"/>
          <a:stretch>
            <a:fillRect/>
          </a:stretch>
        </p:blipFill>
        <p:spPr bwMode="auto">
          <a:xfrm>
            <a:off x="2322513" y="798513"/>
            <a:ext cx="60864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27125"/>
            <a:ext cx="287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 sz="3000" i="1">
                <a:latin typeface="Forte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900">
              <a:ea typeface="Calibri" pitchFamily="34" charset="0"/>
              <a:cs typeface="Times New Roman" pitchFamily="18" charset="0"/>
            </a:endParaRPr>
          </a:p>
          <a:p>
            <a:endParaRPr lang="it-IT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Rossano\Desktop\Nuova cartella\E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2232025"/>
            <a:ext cx="3108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ttangolo 6"/>
          <p:cNvSpPr>
            <a:spLocks noChangeArrowheads="1"/>
          </p:cNvSpPr>
          <p:nvPr/>
        </p:nvSpPr>
        <p:spPr bwMode="auto">
          <a:xfrm>
            <a:off x="1530350" y="1046163"/>
            <a:ext cx="49847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/>
              <a:t>              </a:t>
            </a:r>
            <a:r>
              <a:rPr lang="it-IT" altLang="it-IT" sz="3200" b="1" u="sng"/>
              <a:t>valigia trolley</a:t>
            </a:r>
            <a:r>
              <a:rPr lang="it-IT" altLang="it-IT" b="1"/>
              <a:t> </a:t>
            </a:r>
          </a:p>
          <a:p>
            <a:endParaRPr lang="it-IT" altLang="it-IT" b="1"/>
          </a:p>
          <a:p>
            <a:endParaRPr lang="it-IT" altLang="it-IT" b="1"/>
          </a:p>
          <a:p>
            <a:pPr>
              <a:lnSpc>
                <a:spcPct val="150000"/>
              </a:lnSpc>
            </a:pPr>
            <a:r>
              <a:rPr lang="it-IT" altLang="it-IT" sz="2200" b="1"/>
              <a:t>di media capacità realizzata per contenere oggetti ad uso di un</a:t>
            </a:r>
          </a:p>
          <a:p>
            <a:pPr>
              <a:lnSpc>
                <a:spcPct val="150000"/>
              </a:lnSpc>
            </a:pPr>
            <a:r>
              <a:rPr lang="it-IT" altLang="it-IT" sz="2200" b="1"/>
              <a:t> nucleo familiare necessari per</a:t>
            </a:r>
          </a:p>
          <a:p>
            <a:pPr>
              <a:lnSpc>
                <a:spcPct val="150000"/>
              </a:lnSpc>
            </a:pPr>
            <a:r>
              <a:rPr lang="it-IT" altLang="it-IT" sz="2200" b="1"/>
              <a:t> un primo e breve lasso di tempo</a:t>
            </a:r>
          </a:p>
          <a:p>
            <a:pPr>
              <a:lnSpc>
                <a:spcPct val="150000"/>
              </a:lnSpc>
            </a:pPr>
            <a:r>
              <a:rPr lang="it-IT" altLang="it-IT" sz="2200" b="1"/>
              <a:t> dopo un evento calamitoso o </a:t>
            </a:r>
          </a:p>
          <a:p>
            <a:pPr>
              <a:lnSpc>
                <a:spcPct val="150000"/>
              </a:lnSpc>
            </a:pPr>
            <a:r>
              <a:rPr lang="it-IT" altLang="it-IT" sz="2200" b="1"/>
              <a:t>comunque fino all’arrivo dei</a:t>
            </a:r>
          </a:p>
          <a:p>
            <a:pPr>
              <a:lnSpc>
                <a:spcPct val="150000"/>
              </a:lnSpc>
            </a:pPr>
            <a:r>
              <a:rPr lang="it-IT" altLang="it-IT" sz="2200" b="1"/>
              <a:t> soccorsi</a:t>
            </a:r>
            <a:endParaRPr lang="it-IT" altLang="it-IT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92238" y="1241425"/>
            <a:ext cx="7902575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sz="2200" b="1" dirty="0"/>
              <a:t>Sia lo “</a:t>
            </a:r>
            <a:r>
              <a:rPr lang="it-IT" sz="2200" b="1" u="sng" dirty="0"/>
              <a:t>zaino personal</a:t>
            </a:r>
            <a:r>
              <a:rPr lang="it-IT" sz="2200" b="1" dirty="0"/>
              <a:t>” che la “</a:t>
            </a:r>
            <a:r>
              <a:rPr lang="it-IT" sz="2200" b="1" u="sng" dirty="0"/>
              <a:t>valigia family</a:t>
            </a:r>
            <a:r>
              <a:rPr lang="it-IT" sz="2200" b="1" dirty="0"/>
              <a:t>” vengono fornite in due versioni: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arenR"/>
              <a:defRPr/>
            </a:pPr>
            <a:r>
              <a:rPr lang="it-IT" sz="2200" b="1" u="sng" dirty="0"/>
              <a:t>Versione base </a:t>
            </a:r>
            <a:r>
              <a:rPr lang="it-IT" sz="2200" b="1" dirty="0"/>
              <a:t>che consiste nel contenitore vuoto e un manuale di comportamento in caso di emergenza con un elenco di oggetti ritenuti necessari nella prima fase del post evento calamitoso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arenR"/>
              <a:defRPr/>
            </a:pPr>
            <a:r>
              <a:rPr lang="it-IT" sz="2200" b="1" u="sng" dirty="0"/>
              <a:t>Versione completa</a:t>
            </a:r>
            <a:r>
              <a:rPr lang="it-IT" sz="2200" b="1" dirty="0"/>
              <a:t> , anche personalizzabile, dove gli oggetti ritenuti indispensabili sono già compresi; anche questa versione contiene un manuale di comportamento in caso di emergenza nella prima fase del post evento calamitoso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0" y="641350"/>
            <a:ext cx="8593138" cy="1222375"/>
          </a:xfrm>
        </p:spPr>
        <p:txBody>
          <a:bodyPr/>
          <a:lstStyle/>
          <a:p>
            <a:r>
              <a:rPr lang="it-IT" altLang="it-IT" b="1" smtClean="0">
                <a:latin typeface="Franklin Gothic Medium" pitchFamily="34" charset="0"/>
              </a:rPr>
              <a:t>SPIEGAZIONE DEL NOME E DEL LOGO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938" y="2279650"/>
            <a:ext cx="7670800" cy="3711575"/>
          </a:xfrm>
        </p:spPr>
        <p:txBody>
          <a:bodyPr/>
          <a:lstStyle/>
          <a:p>
            <a:pPr algn="just">
              <a:buFontTx/>
              <a:buNone/>
            </a:pPr>
            <a:r>
              <a:rPr lang="it-IT" altLang="it-IT" b="1" smtClean="0">
                <a:latin typeface="Franklin Gothic Medium" pitchFamily="34" charset="0"/>
              </a:rPr>
              <a:t>    </a:t>
            </a:r>
            <a:r>
              <a:rPr lang="it-IT" altLang="it-IT" sz="2000" smtClean="0">
                <a:latin typeface="Franklin Gothic Medium" pitchFamily="34" charset="0"/>
              </a:rPr>
              <a:t>E' stato scelto di utilizzare il nome “</a:t>
            </a:r>
            <a:r>
              <a:rPr lang="it-IT" altLang="it-IT" sz="2000" b="1" smtClean="0">
                <a:latin typeface="Franklin Gothic Medium" pitchFamily="34" charset="0"/>
              </a:rPr>
              <a:t>Emergency Bag</a:t>
            </a:r>
            <a:r>
              <a:rPr lang="it-IT" altLang="it-IT" sz="2000" smtClean="0">
                <a:latin typeface="Franklin Gothic Medium" pitchFamily="34" charset="0"/>
              </a:rPr>
              <a:t>” perché richiama direttamente il prodotto dell’azienda: contenitori (zaini e valigie) predisposti per la situazione di emergenza che si vive nel primo periodo dopo un evento calamitoso</a:t>
            </a:r>
          </a:p>
          <a:p>
            <a:pPr algn="just">
              <a:buFontTx/>
              <a:buNone/>
            </a:pPr>
            <a:endParaRPr lang="it-IT" altLang="it-IT" sz="2000" smtClean="0">
              <a:latin typeface="Franklin Gothic Medium" pitchFamily="34" charset="0"/>
            </a:endParaRPr>
          </a:p>
          <a:p>
            <a:pPr algn="just">
              <a:buFontTx/>
              <a:buNone/>
            </a:pPr>
            <a:r>
              <a:rPr lang="it-IT" altLang="it-IT" sz="2000" smtClean="0">
                <a:latin typeface="Franklin Gothic Medium" pitchFamily="34" charset="0"/>
              </a:rPr>
              <a:t>	Il logo richiama una borsa o valigia (bag) colorata in modo da alludere al simbolo dell’emergenza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3" y="303213"/>
            <a:ext cx="7904162" cy="1258887"/>
          </a:xfrm>
        </p:spPr>
        <p:txBody>
          <a:bodyPr/>
          <a:lstStyle/>
          <a:p>
            <a:r>
              <a:rPr lang="it-IT" altLang="it-IT" b="1" smtClean="0">
                <a:latin typeface="Franklin Gothic Medium" pitchFamily="34" charset="0"/>
              </a:rPr>
              <a:t>ORGANIGRAMMA 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955675" y="1771650"/>
          <a:ext cx="8747125" cy="446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1"/>
          <p:cNvSpPr>
            <a:spLocks noChangeArrowheads="1"/>
          </p:cNvSpPr>
          <p:nvPr/>
        </p:nvSpPr>
        <p:spPr bwMode="auto">
          <a:xfrm>
            <a:off x="2116138" y="879475"/>
            <a:ext cx="78597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3200" b="1">
                <a:latin typeface="Franklin Gothic Medium" pitchFamily="34" charset="0"/>
              </a:rPr>
              <a:t>RICERCA DI MERCATO - QUESTIONARIO</a:t>
            </a:r>
          </a:p>
        </p:txBody>
      </p:sp>
      <p:sp>
        <p:nvSpPr>
          <p:cNvPr id="10243" name="Rettangolo 2"/>
          <p:cNvSpPr>
            <a:spLocks noChangeArrowheads="1"/>
          </p:cNvSpPr>
          <p:nvPr/>
        </p:nvSpPr>
        <p:spPr bwMode="auto">
          <a:xfrm>
            <a:off x="1600200" y="1524000"/>
            <a:ext cx="6416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689100" algn="l"/>
              </a:tabLst>
            </a:pPr>
            <a:r>
              <a:rPr lang="it-IT" altLang="it-IT" sz="2000">
                <a:latin typeface="Franklin Gothic Medium" pitchFamily="34" charset="0"/>
              </a:rPr>
              <a:t>Il questionario, composto di quattro domande, viene somministrato a un totale di 100 persone individuate tra: </a:t>
            </a:r>
          </a:p>
          <a:p>
            <a:pPr>
              <a:tabLst>
                <a:tab pos="1689100" algn="l"/>
              </a:tabLst>
            </a:pPr>
            <a:r>
              <a:rPr lang="it-IT" altLang="it-IT" sz="2000">
                <a:latin typeface="Franklin Gothic Medium" pitchFamily="34" charset="0"/>
              </a:rPr>
              <a:t>. 25 anziani</a:t>
            </a:r>
          </a:p>
          <a:p>
            <a:pPr>
              <a:tabLst>
                <a:tab pos="1689100" algn="l"/>
              </a:tabLst>
            </a:pPr>
            <a:r>
              <a:rPr lang="it-IT" altLang="it-IT" sz="2000">
                <a:latin typeface="Franklin Gothic Medium" pitchFamily="34" charset="0"/>
              </a:rPr>
              <a:t>. 25 ragazzi e ragazze dai 18 anni</a:t>
            </a:r>
          </a:p>
          <a:p>
            <a:pPr>
              <a:tabLst>
                <a:tab pos="1689100" algn="l"/>
              </a:tabLst>
            </a:pPr>
            <a:r>
              <a:rPr lang="it-IT" altLang="it-IT" sz="2000">
                <a:latin typeface="Franklin Gothic Medium" pitchFamily="34" charset="0"/>
              </a:rPr>
              <a:t>. 25 adulti con figli (famiglie)</a:t>
            </a:r>
          </a:p>
          <a:p>
            <a:pPr>
              <a:tabLst>
                <a:tab pos="1689100" algn="l"/>
              </a:tabLst>
            </a:pPr>
            <a:r>
              <a:rPr lang="it-IT" altLang="it-IT" sz="2000">
                <a:latin typeface="Franklin Gothic Medium" pitchFamily="34" charset="0"/>
              </a:rPr>
              <a:t>. 25 bambini ragazzi e ragazze fino 18 anni</a:t>
            </a:r>
          </a:p>
          <a:p>
            <a:pPr>
              <a:buFontTx/>
              <a:buChar char="•"/>
              <a:tabLst>
                <a:tab pos="1689100" algn="l"/>
              </a:tabLst>
            </a:pPr>
            <a:endParaRPr lang="it-IT" altLang="it-IT" sz="2000">
              <a:latin typeface="Franklin Gothic Medium" pitchFamily="34" charset="0"/>
            </a:endParaRPr>
          </a:p>
          <a:p>
            <a:pPr>
              <a:buFontTx/>
              <a:buChar char="•"/>
              <a:tabLst>
                <a:tab pos="1689100" algn="l"/>
              </a:tabLst>
            </a:pPr>
            <a:endParaRPr lang="it-IT" altLang="it-IT" sz="2000">
              <a:latin typeface="Franklin Gothic Medium" pitchFamily="34" charset="0"/>
            </a:endParaRPr>
          </a:p>
          <a:p>
            <a:pPr>
              <a:buFontTx/>
              <a:buChar char="•"/>
              <a:tabLst>
                <a:tab pos="1689100" algn="l"/>
              </a:tabLst>
            </a:pPr>
            <a:endParaRPr lang="it-IT" altLang="it-IT" sz="2000">
              <a:latin typeface="Franklin Gothic Medium" pitchFamily="34" charset="0"/>
            </a:endParaRPr>
          </a:p>
          <a:p>
            <a:pPr>
              <a:tabLst>
                <a:tab pos="1689100" algn="l"/>
              </a:tabLst>
            </a:pPr>
            <a:r>
              <a:rPr lang="it-IT" altLang="it-IT" sz="2000" b="1">
                <a:latin typeface="Franklin Gothic Medium" pitchFamily="34" charset="0"/>
              </a:rPr>
              <a:t>1) Le piacerebbe avere uno zaino/valigia di emergenza? </a:t>
            </a:r>
          </a:p>
          <a:p>
            <a:pPr>
              <a:tabLst>
                <a:tab pos="1689100" algn="l"/>
              </a:tabLst>
            </a:pPr>
            <a:r>
              <a:rPr lang="it-IT" altLang="it-IT" sz="2000" b="1">
                <a:latin typeface="Franklin Gothic Medium" pitchFamily="34" charset="0"/>
              </a:rPr>
              <a:t>2) Ritiene che il prodotto sia utile e innovativo?</a:t>
            </a:r>
            <a:endParaRPr lang="it-IT" altLang="it-IT" sz="2000" b="1">
              <a:solidFill>
                <a:srgbClr val="000000"/>
              </a:solidFill>
              <a:latin typeface="Franklin Gothic Medium" pitchFamily="34" charset="0"/>
            </a:endParaRPr>
          </a:p>
          <a:p>
            <a:pPr>
              <a:tabLst>
                <a:tab pos="1689100" algn="l"/>
              </a:tabLst>
            </a:pPr>
            <a:r>
              <a:rPr lang="it-IT" altLang="it-IT" sz="2000" b="1">
                <a:latin typeface="Franklin Gothic Medium" pitchFamily="34" charset="0"/>
              </a:rPr>
              <a:t>3)</a:t>
            </a:r>
            <a:r>
              <a:rPr lang="it-IT" altLang="it-IT" sz="2000" b="1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lang="it-IT" altLang="it-IT" sz="2000" b="1">
                <a:latin typeface="Franklin Gothic Medium" pitchFamily="34" charset="0"/>
              </a:rPr>
              <a:t>Possiede già un prodotto simile fatto in proprio?</a:t>
            </a:r>
            <a:r>
              <a:rPr lang="it-IT" altLang="it-IT" sz="2000" b="1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endParaRPr lang="it-IT" altLang="it-IT" sz="2000" b="1">
              <a:latin typeface="Franklin Gothic Medium" pitchFamily="34" charset="0"/>
            </a:endParaRPr>
          </a:p>
          <a:p>
            <a:pPr>
              <a:tabLst>
                <a:tab pos="1689100" algn="l"/>
              </a:tabLst>
            </a:pPr>
            <a:r>
              <a:rPr lang="it-IT" altLang="it-IT" sz="2000" b="1">
                <a:solidFill>
                  <a:srgbClr val="000000"/>
                </a:solidFill>
                <a:latin typeface="Franklin Gothic Medium" pitchFamily="34" charset="0"/>
              </a:rPr>
              <a:t>4) </a:t>
            </a:r>
            <a:r>
              <a:rPr lang="it-IT" altLang="it-IT" sz="2000" b="1">
                <a:latin typeface="Franklin Gothic Medium" pitchFamily="34" charset="0"/>
              </a:rPr>
              <a:t>Quanto sarebbe disposto a spendere per uno oggetto di questo tipo, che potrebbe anche salvarle la vita?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/>
        </p:nvGraphicFramePr>
        <p:xfrm>
          <a:off x="950543" y="1212699"/>
          <a:ext cx="2728149" cy="224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/>
        </p:nvGraphicFramePr>
        <p:xfrm>
          <a:off x="3521831" y="901284"/>
          <a:ext cx="3123210" cy="190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5889807" y="2050721"/>
          <a:ext cx="3601189" cy="195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1436914" y="3356911"/>
          <a:ext cx="4345957" cy="240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4812373" y="3922142"/>
          <a:ext cx="4010994" cy="225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79F881E8-91B6-451E-B87C-E51F83704C78}" vid="{18511C06-74AF-4F11-9415-04E16CF4C8F4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406</TotalTime>
  <Words>1161</Words>
  <Application>Microsoft Office PowerPoint</Application>
  <PresentationFormat>Personalizzato</PresentationFormat>
  <Paragraphs>262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Calibri</vt:lpstr>
      <vt:lpstr>Arial</vt:lpstr>
      <vt:lpstr>Calibri Light</vt:lpstr>
      <vt:lpstr>Franklin Gothic Medium</vt:lpstr>
      <vt:lpstr>Forte</vt:lpstr>
      <vt:lpstr>Times New Roman</vt:lpstr>
      <vt:lpstr>Tema1</vt:lpstr>
      <vt:lpstr>Presentazione standard di PowerPoint</vt:lpstr>
      <vt:lpstr> SPIEGAZIONE DELL'IDEA </vt:lpstr>
      <vt:lpstr>Presentazione standard di PowerPoint</vt:lpstr>
      <vt:lpstr>Presentazione standard di PowerPoint</vt:lpstr>
      <vt:lpstr>Presentazione standard di PowerPoint</vt:lpstr>
      <vt:lpstr>SPIEGAZIONE DEL NOME E DEL LOGO </vt:lpstr>
      <vt:lpstr>ORGANIGRAMMA </vt:lpstr>
      <vt:lpstr>Presentazione standard di PowerPoint</vt:lpstr>
      <vt:lpstr>Presentazione standard di PowerPoint</vt:lpstr>
      <vt:lpstr>CONCORRENZA</vt:lpstr>
      <vt:lpstr>TIPO DI SOCIETA’ SCELTA </vt:lpstr>
      <vt:lpstr>via delle Industrie, 10  - 06034 Foligno (PG) Italia  complesso multifunzionale con ampio parcheggio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LISTINO PREZZI E IPOTESI DI VENDITA PER IL PRIMO ANNO</vt:lpstr>
      <vt:lpstr>BILANCIO TRIENNALE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zalp 80</dc:creator>
  <cp:lastModifiedBy>Martelli</cp:lastModifiedBy>
  <cp:revision>96</cp:revision>
  <dcterms:created xsi:type="dcterms:W3CDTF">2015-04-09T09:27:11Z</dcterms:created>
  <dcterms:modified xsi:type="dcterms:W3CDTF">2015-09-09T14:43:01Z</dcterms:modified>
</cp:coreProperties>
</file>