
<file path=[Content_Types].xml><?xml version="1.0" encoding="utf-8"?>
<Types xmlns="http://schemas.openxmlformats.org/package/2006/content-types">
  <Default Extension="png" ContentType="image/png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0" r:id="rId1"/>
  </p:sldMasterIdLst>
  <p:notesMasterIdLst>
    <p:notesMasterId r:id="rId27"/>
  </p:notesMasterIdLst>
  <p:sldIdLst>
    <p:sldId id="314" r:id="rId2"/>
    <p:sldId id="256" r:id="rId3"/>
    <p:sldId id="320" r:id="rId4"/>
    <p:sldId id="317" r:id="rId5"/>
    <p:sldId id="321" r:id="rId6"/>
    <p:sldId id="281" r:id="rId7"/>
    <p:sldId id="307" r:id="rId8"/>
    <p:sldId id="308" r:id="rId9"/>
    <p:sldId id="313" r:id="rId10"/>
    <p:sldId id="305" r:id="rId11"/>
    <p:sldId id="287" r:id="rId12"/>
    <p:sldId id="306" r:id="rId13"/>
    <p:sldId id="309" r:id="rId14"/>
    <p:sldId id="322" r:id="rId15"/>
    <p:sldId id="323" r:id="rId16"/>
    <p:sldId id="324" r:id="rId17"/>
    <p:sldId id="325" r:id="rId18"/>
    <p:sldId id="303" r:id="rId19"/>
    <p:sldId id="300" r:id="rId20"/>
    <p:sldId id="290" r:id="rId21"/>
    <p:sldId id="315" r:id="rId22"/>
    <p:sldId id="302" r:id="rId23"/>
    <p:sldId id="311" r:id="rId24"/>
    <p:sldId id="312" r:id="rId25"/>
    <p:sldId id="297" r:id="rId2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abio benincampi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FF66"/>
    <a:srgbClr val="FF99CC"/>
    <a:srgbClr val="800000"/>
    <a:srgbClr val="006600"/>
    <a:srgbClr val="A20000"/>
    <a:srgbClr val="FB7929"/>
    <a:srgbClr val="FF99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0" autoAdjust="0"/>
    <p:restoredTop sz="94316" autoAdjust="0"/>
  </p:normalViewPr>
  <p:slideViewPr>
    <p:cSldViewPr>
      <p:cViewPr>
        <p:scale>
          <a:sx n="66" d="100"/>
          <a:sy n="66" d="100"/>
        </p:scale>
        <p:origin x="-13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Grafico%20in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1395159464532368"/>
          <c:w val="0.64429007872555544"/>
          <c:h val="0.72576080685329314"/>
        </c:manualLayout>
      </c:layout>
      <c:pie3DChart>
        <c:varyColors val="1"/>
        <c:ser>
          <c:idx val="0"/>
          <c:order val="0"/>
          <c:tx>
            <c:strRef>
              <c:f>'[Grafico in Microsoft Office PowerPoint]Foglio1'!$B$1</c:f>
              <c:strCache>
                <c:ptCount val="1"/>
                <c:pt idx="0">
                  <c:v>Viaggi annuali</c:v>
                </c:pt>
              </c:strCache>
            </c:strRef>
          </c:tx>
          <c:spPr>
            <a:effectLst/>
            <a:scene3d>
              <a:camera prst="orthographicFront"/>
              <a:lightRig rig="threePt" dir="t"/>
            </a:scene3d>
            <a:sp3d>
              <a:bevelT w="254000" h="254000"/>
            </a:sp3d>
          </c:spPr>
          <c:explosion val="11"/>
          <c:cat>
            <c:strRef>
              <c:f>'[Grafico in Microsoft Office PowerPoint]Foglio1'!$A$2:$A$4</c:f>
              <c:strCache>
                <c:ptCount val="3"/>
                <c:pt idx="0">
                  <c:v>da 0 a 3</c:v>
                </c:pt>
                <c:pt idx="1">
                  <c:v>da 3 a 6</c:v>
                </c:pt>
                <c:pt idx="2">
                  <c:v>da 6 a …</c:v>
                </c:pt>
              </c:strCache>
            </c:strRef>
          </c:cat>
          <c:val>
            <c:numRef>
              <c:f>'[Grafico in Microsoft Office PowerPoint]Foglio1'!$B$2:$B$4</c:f>
              <c:numCache>
                <c:formatCode>General</c:formatCode>
                <c:ptCount val="3"/>
                <c:pt idx="0">
                  <c:v>18</c:v>
                </c:pt>
                <c:pt idx="1">
                  <c:v>9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'[Grafico in Microsoft Office PowerPoint]Foglio1'!$C$1</c:f>
              <c:strCache>
                <c:ptCount val="1"/>
                <c:pt idx="0">
                  <c:v>Viaggi annuali2</c:v>
                </c:pt>
              </c:strCache>
            </c:strRef>
          </c:tx>
          <c:explosion val="25"/>
          <c:cat>
            <c:strRef>
              <c:f>'[Grafico in Microsoft Office PowerPoint]Foglio1'!$A$2:$A$4</c:f>
              <c:strCache>
                <c:ptCount val="3"/>
                <c:pt idx="0">
                  <c:v>da 0 a 3</c:v>
                </c:pt>
                <c:pt idx="1">
                  <c:v>da 3 a 6</c:v>
                </c:pt>
                <c:pt idx="2">
                  <c:v>da 6 a …</c:v>
                </c:pt>
              </c:strCache>
            </c:strRef>
          </c:cat>
          <c:val>
            <c:numRef>
              <c:f>'[Grafico in Microsoft Office PowerPoint]Foglio1'!$C$2:$C$4</c:f>
              <c:numCache>
                <c:formatCode>General</c:formatCode>
                <c:ptCount val="3"/>
                <c:pt idx="0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</c:spPr>
    </c:plotArea>
    <c:legend>
      <c:legendPos val="r"/>
      <c:layout>
        <c:manualLayout>
          <c:xMode val="edge"/>
          <c:yMode val="edge"/>
          <c:x val="0.67682161532309304"/>
          <c:y val="0.31357000445492988"/>
          <c:w val="0.32317838467692439"/>
          <c:h val="0.6307872077822485"/>
        </c:manualLayout>
      </c:layout>
      <c:overlay val="0"/>
      <c:txPr>
        <a:bodyPr/>
        <a:lstStyle/>
        <a:p>
          <a:pPr>
            <a:defRPr sz="1800"/>
          </a:pPr>
          <a:endParaRPr lang="it-IT"/>
        </a:p>
      </c:txPr>
    </c:legend>
    <c:plotVisOnly val="1"/>
    <c:dispBlanksAs val="zero"/>
    <c:showDLblsOverMax val="0"/>
  </c:chart>
  <c:spPr>
    <a:ln w="63500" cmpd="dbl"/>
    <a:effectLst>
      <a:innerShdw blurRad="63500" dist="50800" dir="13500000">
        <a:prstClr val="black">
          <a:alpha val="50000"/>
        </a:prstClr>
      </a:innerShdw>
    </a:effectLst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33F9A59-16E4-4F73-A7D1-0B69EF37EA4E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D448D7-9CE1-4670-A8A4-54681F7D2F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504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4D43CC-A63D-4384-9ADF-357C10C7CB0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379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194E4B-C008-4C44-8086-4920E3593959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AE16E7-4289-4A1D-B951-73D96C6C961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23F9BA-FCA2-4051-93B1-28172B5D2C6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608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7CB529-06F6-41F1-952F-C9F1036CD311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222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741976-CBBC-4B52-B5FA-A4FE1F52A49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427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2FBBDF-10D8-49D9-98B4-460E85A862C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6246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9D27AF-95F8-4759-9CF7-D715F3587D4C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06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4BD3FA-C24D-4996-AC3A-7F8DF3314D83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27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004AE9-B850-4B7F-B3B2-D2AD64055210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680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69A75D-779A-45E5-BDF6-5BC7169A47BE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94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3D843C-DD6E-4D90-8F73-9FF2EA0EA08D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017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EBD0CF-549F-4F49-80DE-DD5C4095C14E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215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D42E5-7D16-42DE-A87E-E40A4FF2D3C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584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F2F114-EF71-42BC-BC70-643DF6BA60A9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789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E761FB-516B-4F16-AB78-E12FBE9A5EB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2765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6D6357-0F4F-4E0A-8180-13D09C0980E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296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5AF1E6-6EE4-4832-80B5-7AE7294979E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174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847F91-20C2-4593-80C6-CA1D2114733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igura a mano libera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6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79E58-D1B8-4380-B814-D77CEE549EF0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7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75FB3-9D3A-41B6-8667-CD147BB6E3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E1FB7-318B-4458-B051-C893BED5249D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48671-3E1D-4A68-83D7-0114D8174A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44462-D424-4FC8-B3B8-8669059B4E7B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CCF1C-D82C-489A-8EE2-8C7EA34217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A406-5BE8-43DC-8B0F-D596E702FE7E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1C45B-BEA7-4EC5-84DA-7CE6E1C1C8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igura a mano libera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88F1C-C101-4942-BCE0-23A130275E28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02DBB-0922-45BF-A23A-A4270BC400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E7EA2-33B9-46F1-814B-7B51BAAB0547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BC0D7-B721-471C-9AFB-2DEBFDB5A3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D4D25-6438-40BA-A062-A5C455D08D7C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AC5CD-4158-4C3A-A2FA-9AC424194D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45261-4C8D-482F-9DE9-ADEE0413157D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E8511-C897-4E0D-82A1-2EFBD518DC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1CFBA-72C6-4DE6-BAA4-F5C89A56B105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FBE73-DDF5-460E-A35E-C318CE571D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F7D2C-EB8E-4699-A733-361EB7D7B898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CFCDC-EEF7-4FF8-89FF-7F3D0B80F8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B58BA-A9F4-41BB-B06D-57FFBD09E781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D7F0E-F8CA-4183-9DCA-210D0F9C11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gura a mano libera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  <a:endParaRPr lang="en-US" smtClean="0"/>
          </a:p>
        </p:txBody>
      </p:sp>
      <p:sp>
        <p:nvSpPr>
          <p:cNvPr id="1029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D0F54F-D6DC-49FE-BF78-905B201EC585}" type="datetimeFigureOut">
              <a:rPr lang="it-IT"/>
              <a:pPr>
                <a:defRPr/>
              </a:pPr>
              <a:t>28/05/2014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FEE608-3927-4C1D-A487-DF1DD4846C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92" r:id="rId1"/>
    <p:sldLayoutId id="2147484391" r:id="rId2"/>
    <p:sldLayoutId id="2147484393" r:id="rId3"/>
    <p:sldLayoutId id="2147484390" r:id="rId4"/>
    <p:sldLayoutId id="2147484394" r:id="rId5"/>
    <p:sldLayoutId id="2147484389" r:id="rId6"/>
    <p:sldLayoutId id="2147484388" r:id="rId7"/>
    <p:sldLayoutId id="2147484395" r:id="rId8"/>
    <p:sldLayoutId id="2147484396" r:id="rId9"/>
    <p:sldLayoutId id="2147484387" r:id="rId10"/>
    <p:sldLayoutId id="21474843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4E8542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4.xls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xcel_97-2003_Worksheet3.xls"/><Relationship Id="rId5" Type="http://schemas.openxmlformats.org/officeDocument/2006/relationships/image" Target="../media/image10.png"/><Relationship Id="rId4" Type="http://schemas.openxmlformats.org/officeDocument/2006/relationships/oleObject" Target="../embeddings/Microsoft_Excel_97-2003_Worksheet2.xls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oleObject" Target="../embeddings/Microsoft_Excel_97-2003_Worksheet5.xls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Microsoft_Excel_97-2003_Worksheet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asellaDiTesto 2"/>
          <p:cNvSpPr txBox="1">
            <a:spLocks noChangeArrowheads="1"/>
          </p:cNvSpPr>
          <p:nvPr/>
        </p:nvSpPr>
        <p:spPr bwMode="auto">
          <a:xfrm>
            <a:off x="539750" y="2366963"/>
            <a:ext cx="388778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 dirty="0">
                <a:latin typeface="Belwe Lt BT"/>
              </a:rPr>
              <a:t>Riccardo De </a:t>
            </a:r>
            <a:r>
              <a:rPr lang="it-IT" sz="2000" b="1" dirty="0" err="1">
                <a:latin typeface="Belwe Lt BT"/>
              </a:rPr>
              <a:t>Souza</a:t>
            </a:r>
            <a:endParaRPr lang="it-IT" sz="2000" b="1" dirty="0">
              <a:latin typeface="Belwe Lt BT"/>
            </a:endParaRPr>
          </a:p>
          <a:p>
            <a:endParaRPr lang="it-IT" sz="2000" b="1" dirty="0">
              <a:latin typeface="Belwe Lt BT"/>
            </a:endParaRPr>
          </a:p>
          <a:p>
            <a:r>
              <a:rPr lang="it-IT" sz="2000" b="1" dirty="0">
                <a:latin typeface="Belwe Lt BT"/>
              </a:rPr>
              <a:t>Nicholas De </a:t>
            </a:r>
            <a:r>
              <a:rPr lang="it-IT" sz="2000" b="1" dirty="0" err="1">
                <a:latin typeface="Belwe Lt BT"/>
              </a:rPr>
              <a:t>Pascali</a:t>
            </a:r>
            <a:endParaRPr lang="it-IT" sz="2000" b="1" dirty="0">
              <a:latin typeface="Belwe Lt BT"/>
            </a:endParaRPr>
          </a:p>
          <a:p>
            <a:endParaRPr lang="it-IT" sz="2000" b="1" dirty="0">
              <a:latin typeface="Belwe Lt BT"/>
            </a:endParaRPr>
          </a:p>
          <a:p>
            <a:r>
              <a:rPr lang="it-IT" sz="2000" b="1" dirty="0">
                <a:latin typeface="Belwe Lt BT"/>
              </a:rPr>
              <a:t>Alessio Proietti</a:t>
            </a:r>
          </a:p>
          <a:p>
            <a:endParaRPr lang="it-IT" sz="2000" b="1" dirty="0">
              <a:latin typeface="Belwe Lt BT"/>
            </a:endParaRPr>
          </a:p>
          <a:p>
            <a:r>
              <a:rPr lang="it-IT" sz="2000" b="1" dirty="0">
                <a:latin typeface="Belwe Lt BT"/>
              </a:rPr>
              <a:t>Emanuela Alice </a:t>
            </a:r>
            <a:r>
              <a:rPr lang="it-IT" sz="2000" b="1" dirty="0" err="1">
                <a:latin typeface="Belwe Lt BT"/>
              </a:rPr>
              <a:t>Rumega</a:t>
            </a:r>
            <a:endParaRPr lang="it-IT" sz="2000" b="1" dirty="0">
              <a:latin typeface="Belwe Lt BT"/>
            </a:endParaRPr>
          </a:p>
          <a:p>
            <a:endParaRPr lang="it-IT" sz="2000" b="1" dirty="0">
              <a:latin typeface="Belwe Lt BT"/>
            </a:endParaRPr>
          </a:p>
          <a:p>
            <a:r>
              <a:rPr lang="it-IT" sz="2000" b="1" dirty="0">
                <a:latin typeface="Belwe Lt BT"/>
              </a:rPr>
              <a:t>Matteo Muti</a:t>
            </a:r>
          </a:p>
        </p:txBody>
      </p:sp>
      <p:pic>
        <p:nvPicPr>
          <p:cNvPr id="14338" name="Immagine 3" descr="logo-home-case2-mz-copi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2228850"/>
            <a:ext cx="287972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asellaDiTesto 4"/>
          <p:cNvSpPr txBox="1">
            <a:spLocks noChangeArrowheads="1"/>
          </p:cNvSpPr>
          <p:nvPr/>
        </p:nvSpPr>
        <p:spPr bwMode="auto">
          <a:xfrm>
            <a:off x="5148064" y="6381328"/>
            <a:ext cx="38522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Century Gothic" pitchFamily="34" charset="0"/>
              </a:rPr>
              <a:t>Liceo Artistico </a:t>
            </a:r>
            <a:r>
              <a:rPr lang="it-IT" b="1" dirty="0" smtClean="0">
                <a:latin typeface="Century Gothic" pitchFamily="34" charset="0"/>
              </a:rPr>
              <a:t>‘’O. Metelli’’ - Terni</a:t>
            </a:r>
            <a:endParaRPr lang="it-IT" b="1" dirty="0">
              <a:latin typeface="Century Gothic" pitchFamily="34" charset="0"/>
            </a:endParaRPr>
          </a:p>
        </p:txBody>
      </p:sp>
      <p:pic>
        <p:nvPicPr>
          <p:cNvPr id="14340" name="Picture 3" descr="F:\Scuolaimpresa\foto\Home Case titolo 2 cop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7950" y="0"/>
            <a:ext cx="6786563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ttangolo 6"/>
          <p:cNvSpPr>
            <a:spLocks noChangeArrowheads="1"/>
          </p:cNvSpPr>
          <p:nvPr/>
        </p:nvSpPr>
        <p:spPr bwMode="auto">
          <a:xfrm>
            <a:off x="7667625" y="2205038"/>
            <a:ext cx="355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®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4679950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</a:endParaRPr>
          </a:p>
        </p:txBody>
      </p:sp>
      <p:graphicFrame>
        <p:nvGraphicFramePr>
          <p:cNvPr id="28675" name="Grafico 5"/>
          <p:cNvGraphicFramePr>
            <a:graphicFrameLocks/>
          </p:cNvGraphicFramePr>
          <p:nvPr/>
        </p:nvGraphicFramePr>
        <p:xfrm>
          <a:off x="509885" y="3831977"/>
          <a:ext cx="5502275" cy="377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6" name="Grafico" r:id="rId4" imgW="5505165" imgH="3773751" progId="Excel.Sheet.8">
                  <p:embed/>
                </p:oleObj>
              </mc:Choice>
              <mc:Fallback>
                <p:oleObj name="Grafico" r:id="rId4" imgW="5505165" imgH="3773751" progId="Excel.Sheet.8">
                  <p:embed/>
                  <p:pic>
                    <p:nvPicPr>
                      <p:cNvPr id="0" name="Picture 12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885" y="3831977"/>
                        <a:ext cx="5502275" cy="3773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4" name="CasellaDiTesto 7"/>
          <p:cNvSpPr txBox="1">
            <a:spLocks noChangeArrowheads="1"/>
          </p:cNvSpPr>
          <p:nvPr/>
        </p:nvSpPr>
        <p:spPr bwMode="auto">
          <a:xfrm>
            <a:off x="792163" y="0"/>
            <a:ext cx="42116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>
                <a:latin typeface="Century Gothic" pitchFamily="34" charset="0"/>
              </a:rPr>
              <a:t>Grafici</a:t>
            </a:r>
          </a:p>
        </p:txBody>
      </p:sp>
      <p:sp>
        <p:nvSpPr>
          <p:cNvPr id="28685" name="CasellaDiTesto 8"/>
          <p:cNvSpPr txBox="1">
            <a:spLocks noChangeArrowheads="1"/>
          </p:cNvSpPr>
          <p:nvPr/>
        </p:nvSpPr>
        <p:spPr bwMode="auto">
          <a:xfrm>
            <a:off x="683568" y="3789040"/>
            <a:ext cx="3960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 dirty="0">
                <a:latin typeface="Century Gothic" pitchFamily="34" charset="0"/>
              </a:rPr>
              <a:t>Che professione svolgi?</a:t>
            </a:r>
          </a:p>
        </p:txBody>
      </p:sp>
      <p:graphicFrame>
        <p:nvGraphicFramePr>
          <p:cNvPr id="28681" name="Object 9"/>
          <p:cNvGraphicFramePr>
            <a:graphicFrameLocks/>
          </p:cNvGraphicFramePr>
          <p:nvPr/>
        </p:nvGraphicFramePr>
        <p:xfrm>
          <a:off x="4867150" y="1966639"/>
          <a:ext cx="4097338" cy="283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7" name="Grafico" r:id="rId6" imgW="4102964" imgH="2828789" progId="Excel.Sheet.8">
                  <p:embed/>
                </p:oleObj>
              </mc:Choice>
              <mc:Fallback>
                <p:oleObj name="Grafico" r:id="rId6" imgW="4102964" imgH="2828789" progId="Excel.Sheet.8">
                  <p:embed/>
                  <p:pic>
                    <p:nvPicPr>
                      <p:cNvPr id="0" name="Picture 12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150" y="1966639"/>
                        <a:ext cx="4097338" cy="2830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6" name="Text Box 10"/>
          <p:cNvSpPr txBox="1">
            <a:spLocks noChangeArrowheads="1"/>
          </p:cNvSpPr>
          <p:nvPr/>
        </p:nvSpPr>
        <p:spPr bwMode="auto">
          <a:xfrm>
            <a:off x="6661546" y="3067298"/>
            <a:ext cx="136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42 %</a:t>
            </a:r>
          </a:p>
        </p:txBody>
      </p:sp>
      <p:sp>
        <p:nvSpPr>
          <p:cNvPr id="28687" name="Text Box 11"/>
          <p:cNvSpPr txBox="1">
            <a:spLocks noChangeArrowheads="1"/>
          </p:cNvSpPr>
          <p:nvPr/>
        </p:nvSpPr>
        <p:spPr bwMode="auto">
          <a:xfrm>
            <a:off x="5723855" y="3536181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27 %</a:t>
            </a:r>
          </a:p>
        </p:txBody>
      </p: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5365278" y="2995290"/>
            <a:ext cx="1150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24 %</a:t>
            </a:r>
          </a:p>
        </p:txBody>
      </p:sp>
      <p:sp>
        <p:nvSpPr>
          <p:cNvPr id="28689" name="Text Box 13"/>
          <p:cNvSpPr txBox="1">
            <a:spLocks noChangeArrowheads="1"/>
          </p:cNvSpPr>
          <p:nvPr/>
        </p:nvSpPr>
        <p:spPr bwMode="auto">
          <a:xfrm>
            <a:off x="5941392" y="2707258"/>
            <a:ext cx="215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7 %</a:t>
            </a:r>
          </a:p>
        </p:txBody>
      </p:sp>
      <p:sp>
        <p:nvSpPr>
          <p:cNvPr id="28690" name="Text Box 14"/>
          <p:cNvSpPr txBox="1">
            <a:spLocks noChangeArrowheads="1"/>
          </p:cNvSpPr>
          <p:nvPr/>
        </p:nvSpPr>
        <p:spPr bwMode="auto">
          <a:xfrm>
            <a:off x="2865735" y="5192365"/>
            <a:ext cx="136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42 %</a:t>
            </a:r>
          </a:p>
        </p:txBody>
      </p:sp>
      <p:sp>
        <p:nvSpPr>
          <p:cNvPr id="28691" name="Text Box 15"/>
          <p:cNvSpPr txBox="1">
            <a:spLocks noChangeArrowheads="1"/>
          </p:cNvSpPr>
          <p:nvPr/>
        </p:nvSpPr>
        <p:spPr bwMode="auto">
          <a:xfrm>
            <a:off x="1425873" y="5624413"/>
            <a:ext cx="1366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30 %</a:t>
            </a:r>
          </a:p>
        </p:txBody>
      </p:sp>
      <p:sp>
        <p:nvSpPr>
          <p:cNvPr id="28692" name="Text Box 16"/>
          <p:cNvSpPr txBox="1">
            <a:spLocks noChangeArrowheads="1"/>
          </p:cNvSpPr>
          <p:nvPr/>
        </p:nvSpPr>
        <p:spPr bwMode="auto">
          <a:xfrm>
            <a:off x="1209973" y="4941168"/>
            <a:ext cx="1366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18 %</a:t>
            </a:r>
          </a:p>
        </p:txBody>
      </p:sp>
      <p:sp>
        <p:nvSpPr>
          <p:cNvPr id="28693" name="Text Box 17"/>
          <p:cNvSpPr txBox="1">
            <a:spLocks noChangeArrowheads="1"/>
          </p:cNvSpPr>
          <p:nvPr/>
        </p:nvSpPr>
        <p:spPr bwMode="auto">
          <a:xfrm>
            <a:off x="1786235" y="4581128"/>
            <a:ext cx="136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10 %</a:t>
            </a:r>
          </a:p>
        </p:txBody>
      </p:sp>
      <p:graphicFrame>
        <p:nvGraphicFramePr>
          <p:cNvPr id="16" name="Grafico 4"/>
          <p:cNvGraphicFramePr>
            <a:graphicFrameLocks/>
          </p:cNvGraphicFramePr>
          <p:nvPr/>
        </p:nvGraphicFramePr>
        <p:xfrm>
          <a:off x="-318393" y="663377"/>
          <a:ext cx="5178425" cy="334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8" name="Grafico" r:id="rId8" imgW="5175953" imgH="3340898" progId="Excel.Sheet.8">
                  <p:embed/>
                </p:oleObj>
              </mc:Choice>
              <mc:Fallback>
                <p:oleObj name="Grafico" r:id="rId8" imgW="5175953" imgH="3340898" progId="Excel.Sheet.8">
                  <p:embed/>
                  <p:pic>
                    <p:nvPicPr>
                      <p:cNvPr id="0" name="Picture 130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8393" y="663377"/>
                        <a:ext cx="5178425" cy="3341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115616" y="2672085"/>
            <a:ext cx="792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61 %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995936" y="1447949"/>
            <a:ext cx="86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39 %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ico 7"/>
          <p:cNvGraphicFramePr/>
          <p:nvPr/>
        </p:nvGraphicFramePr>
        <p:xfrm>
          <a:off x="3363342" y="628750"/>
          <a:ext cx="4139952" cy="2738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723" name="Grafico 8"/>
          <p:cNvGraphicFramePr>
            <a:graphicFrameLocks/>
          </p:cNvGraphicFramePr>
          <p:nvPr/>
        </p:nvGraphicFramePr>
        <p:xfrm>
          <a:off x="488950" y="3306763"/>
          <a:ext cx="6078538" cy="306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5" name="Grafico" r:id="rId5" imgW="6078239" imgH="3066554" progId="Excel.Sheet.8">
                  <p:embed/>
                </p:oleObj>
              </mc:Choice>
              <mc:Fallback>
                <p:oleObj name="Grafico" r:id="rId5" imgW="6078239" imgH="3066554" progId="Excel.Sheet.8">
                  <p:embed/>
                  <p:pic>
                    <p:nvPicPr>
                      <p:cNvPr id="0" name="Picture 4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3306763"/>
                        <a:ext cx="6078538" cy="306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CasellaDiTesto 9"/>
          <p:cNvSpPr txBox="1">
            <a:spLocks noChangeArrowheads="1"/>
          </p:cNvSpPr>
          <p:nvPr/>
        </p:nvSpPr>
        <p:spPr bwMode="auto">
          <a:xfrm>
            <a:off x="2770188" y="393700"/>
            <a:ext cx="6697662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entury Gothic" pitchFamily="34" charset="0"/>
              </a:rPr>
              <a:t>Quante volte viaggi all’anno?</a:t>
            </a:r>
          </a:p>
          <a:p>
            <a:endParaRPr lang="it-IT"/>
          </a:p>
        </p:txBody>
      </p:sp>
      <p:sp>
        <p:nvSpPr>
          <p:cNvPr id="30727" name="CasellaDiTesto 10"/>
          <p:cNvSpPr txBox="1">
            <a:spLocks noChangeArrowheads="1"/>
          </p:cNvSpPr>
          <p:nvPr/>
        </p:nvSpPr>
        <p:spPr bwMode="auto">
          <a:xfrm>
            <a:off x="395288" y="3213100"/>
            <a:ext cx="59055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entury Gothic" pitchFamily="34" charset="0"/>
              </a:rPr>
              <a:t>Quanto saresti disposto a spendere?</a:t>
            </a:r>
          </a:p>
          <a:p>
            <a:endParaRPr lang="it-IT"/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5003800" y="1773238"/>
            <a:ext cx="136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latin typeface="Century Gothic" pitchFamily="34" charset="0"/>
              </a:rPr>
              <a:t>56 %</a:t>
            </a:r>
          </a:p>
        </p:txBody>
      </p:sp>
      <p:sp>
        <p:nvSpPr>
          <p:cNvPr id="30729" name="Text Box 10"/>
          <p:cNvSpPr txBox="1">
            <a:spLocks noChangeArrowheads="1"/>
          </p:cNvSpPr>
          <p:nvPr/>
        </p:nvSpPr>
        <p:spPr bwMode="auto">
          <a:xfrm>
            <a:off x="3492500" y="1844675"/>
            <a:ext cx="136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latin typeface="Century Gothic" pitchFamily="34" charset="0"/>
              </a:rPr>
              <a:t>28%</a:t>
            </a:r>
          </a:p>
        </p:txBody>
      </p:sp>
      <p:sp>
        <p:nvSpPr>
          <p:cNvPr id="30730" name="Text Box 11"/>
          <p:cNvSpPr txBox="1">
            <a:spLocks noChangeArrowheads="1"/>
          </p:cNvSpPr>
          <p:nvPr/>
        </p:nvSpPr>
        <p:spPr bwMode="auto">
          <a:xfrm>
            <a:off x="3995738" y="1412875"/>
            <a:ext cx="1366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latin typeface="Century Gothic" pitchFamily="34" charset="0"/>
              </a:rPr>
              <a:t>16 %</a:t>
            </a:r>
          </a:p>
        </p:txBody>
      </p:sp>
      <p:sp>
        <p:nvSpPr>
          <p:cNvPr id="30731" name="Text Box 12"/>
          <p:cNvSpPr txBox="1">
            <a:spLocks noChangeArrowheads="1"/>
          </p:cNvSpPr>
          <p:nvPr/>
        </p:nvSpPr>
        <p:spPr bwMode="auto">
          <a:xfrm>
            <a:off x="1260946" y="3789040"/>
            <a:ext cx="136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59 %</a:t>
            </a:r>
          </a:p>
        </p:txBody>
      </p:sp>
      <p:sp>
        <p:nvSpPr>
          <p:cNvPr id="30732" name="Text Box 14"/>
          <p:cNvSpPr txBox="1">
            <a:spLocks noChangeArrowheads="1"/>
          </p:cNvSpPr>
          <p:nvPr/>
        </p:nvSpPr>
        <p:spPr bwMode="auto">
          <a:xfrm>
            <a:off x="2341067" y="4293096"/>
            <a:ext cx="1366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35 %</a:t>
            </a:r>
          </a:p>
        </p:txBody>
      </p:sp>
      <p:sp>
        <p:nvSpPr>
          <p:cNvPr id="30733" name="Text Box 15"/>
          <p:cNvSpPr txBox="1">
            <a:spLocks noChangeArrowheads="1"/>
          </p:cNvSpPr>
          <p:nvPr/>
        </p:nvSpPr>
        <p:spPr bwMode="auto">
          <a:xfrm>
            <a:off x="3493195" y="4904333"/>
            <a:ext cx="1366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latin typeface="Century Gothic" pitchFamily="34" charset="0"/>
              </a:rPr>
              <a:t>6 %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84213" y="0"/>
            <a:ext cx="70564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>
                <a:latin typeface="Century Gothic" pitchFamily="34" charset="0"/>
              </a:rPr>
              <a:t>Concorrenza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</a:endParaRPr>
          </a:p>
        </p:txBody>
      </p:sp>
      <p:sp>
        <p:nvSpPr>
          <p:cNvPr id="33794" name="CasellaDiTesto 4"/>
          <p:cNvSpPr txBox="1">
            <a:spLocks noChangeArrowheads="1"/>
          </p:cNvSpPr>
          <p:nvPr/>
        </p:nvSpPr>
        <p:spPr bwMode="auto">
          <a:xfrm>
            <a:off x="755650" y="836712"/>
            <a:ext cx="6551613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>
                <a:latin typeface="Century Gothic" pitchFamily="34" charset="0"/>
              </a:rPr>
              <a:t>Il nostro </a:t>
            </a:r>
            <a:r>
              <a:rPr lang="it-IT" sz="1600" b="1" dirty="0">
                <a:latin typeface="Century Gothic" pitchFamily="34" charset="0"/>
              </a:rPr>
              <a:t>prodotto</a:t>
            </a:r>
            <a:r>
              <a:rPr lang="it-IT" sz="1600" dirty="0">
                <a:latin typeface="Century Gothic" pitchFamily="34" charset="0"/>
              </a:rPr>
              <a:t>, del tutto </a:t>
            </a:r>
            <a:r>
              <a:rPr lang="it-IT" sz="1600" b="1" dirty="0">
                <a:latin typeface="Century Gothic" pitchFamily="34" charset="0"/>
              </a:rPr>
              <a:t>rivoluzionario e innovativo</a:t>
            </a:r>
            <a:r>
              <a:rPr lang="it-IT" sz="1600" dirty="0">
                <a:latin typeface="Century Gothic" pitchFamily="34" charset="0"/>
              </a:rPr>
              <a:t>, riceve lo stesso una </a:t>
            </a:r>
            <a:r>
              <a:rPr lang="it-IT" sz="1600" b="1" dirty="0">
                <a:latin typeface="Century Gothic" pitchFamily="34" charset="0"/>
              </a:rPr>
              <a:t>concorrenza</a:t>
            </a:r>
            <a:r>
              <a:rPr lang="it-IT" sz="1600" dirty="0">
                <a:latin typeface="Century Gothic" pitchFamily="34" charset="0"/>
              </a:rPr>
              <a:t> diretta nel mercato di valigie da prodotti che utilizzano la tecnologia delle </a:t>
            </a:r>
            <a:r>
              <a:rPr lang="it-IT" sz="1600" b="1" dirty="0">
                <a:latin typeface="Century Gothic" pitchFamily="34" charset="0"/>
              </a:rPr>
              <a:t>borse integrabili </a:t>
            </a:r>
            <a:r>
              <a:rPr lang="it-IT" sz="1600" dirty="0">
                <a:latin typeface="Century Gothic" pitchFamily="34" charset="0"/>
              </a:rPr>
              <a:t>in una.</a:t>
            </a:r>
          </a:p>
          <a:p>
            <a:r>
              <a:rPr lang="it-IT" sz="1600" dirty="0">
                <a:latin typeface="Century Gothic" pitchFamily="34" charset="0"/>
              </a:rPr>
              <a:t>Subisce inoltre una </a:t>
            </a:r>
            <a:r>
              <a:rPr lang="it-IT" sz="1600" b="1" dirty="0">
                <a:latin typeface="Century Gothic" pitchFamily="34" charset="0"/>
              </a:rPr>
              <a:t>concorrenza indiretta </a:t>
            </a:r>
            <a:r>
              <a:rPr lang="it-IT" sz="1600" dirty="0">
                <a:latin typeface="Century Gothic" pitchFamily="34" charset="0"/>
              </a:rPr>
              <a:t>principalmente da marchi di livello medio o sconosciuti in quanto adottano dei materiali a basso costo, vendendo quindi i loro </a:t>
            </a:r>
            <a:r>
              <a:rPr lang="it-IT" sz="1600" b="1" dirty="0">
                <a:latin typeface="Century Gothic" pitchFamily="34" charset="0"/>
              </a:rPr>
              <a:t>prodotti a prezzi bassi</a:t>
            </a:r>
            <a:r>
              <a:rPr lang="it-IT" sz="1600" dirty="0">
                <a:latin typeface="Century Gothic" pitchFamily="34" charset="0"/>
              </a:rPr>
              <a:t>.</a:t>
            </a:r>
          </a:p>
          <a:p>
            <a:r>
              <a:rPr lang="it-IT" sz="1600" dirty="0">
                <a:latin typeface="Century Gothic" pitchFamily="34" charset="0"/>
              </a:rPr>
              <a:t>La nostra valigia mostra invece, oltre </a:t>
            </a:r>
            <a:r>
              <a:rPr lang="it-IT" sz="1600" b="1" dirty="0">
                <a:latin typeface="Century Gothic" pitchFamily="34" charset="0"/>
              </a:rPr>
              <a:t>la novità nel settore </a:t>
            </a:r>
            <a:r>
              <a:rPr lang="it-IT" sz="1600" dirty="0">
                <a:latin typeface="Century Gothic" pitchFamily="34" charset="0"/>
              </a:rPr>
              <a:t>e il costo relativamente basso considerando l’innovazione, l’uso di </a:t>
            </a:r>
            <a:r>
              <a:rPr lang="it-IT" sz="1600" b="1" dirty="0">
                <a:latin typeface="Century Gothic" pitchFamily="34" charset="0"/>
              </a:rPr>
              <a:t>materiali qualitativamente validi </a:t>
            </a:r>
            <a:r>
              <a:rPr lang="it-IT" sz="1600" dirty="0">
                <a:latin typeface="Century Gothic" pitchFamily="34" charset="0"/>
              </a:rPr>
              <a:t>per offrire al viaggiatore la </a:t>
            </a:r>
            <a:r>
              <a:rPr lang="it-IT" sz="1600" b="1" dirty="0">
                <a:latin typeface="Century Gothic" pitchFamily="34" charset="0"/>
              </a:rPr>
              <a:t>massima comodità</a:t>
            </a:r>
            <a:r>
              <a:rPr lang="it-IT" sz="1600" dirty="0">
                <a:latin typeface="Century Gothic" pitchFamily="34" charset="0"/>
              </a:rPr>
              <a:t>.</a:t>
            </a:r>
            <a:endParaRPr lang="it-IT" sz="1600" b="1" dirty="0">
              <a:latin typeface="Century Gothic" pitchFamily="34" charset="0"/>
            </a:endParaRPr>
          </a:p>
          <a:p>
            <a:endParaRPr lang="it-IT" dirty="0"/>
          </a:p>
        </p:txBody>
      </p:sp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148510"/>
            <a:ext cx="1193093" cy="101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Samsonite_Logo_NUOVO_2_zps001723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5521450"/>
            <a:ext cx="2951956" cy="71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195736" y="4077072"/>
            <a:ext cx="37433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b="1" dirty="0">
                <a:latin typeface="Century Gothic" pitchFamily="34" charset="0"/>
              </a:rPr>
              <a:t>Azienda specialista</a:t>
            </a:r>
            <a:r>
              <a:rPr lang="it-IT" sz="1400" dirty="0">
                <a:latin typeface="Century Gothic" pitchFamily="34" charset="0"/>
              </a:rPr>
              <a:t>, da oltre 60 anni, nella produzione di valigie, trolley, 24 ore, borse da viaggio donna, borse e cartelle, borsoni da viaggio uomo, valigie, </a:t>
            </a:r>
            <a:r>
              <a:rPr lang="it-IT" sz="1400" dirty="0" err="1">
                <a:latin typeface="Century Gothic" pitchFamily="34" charset="0"/>
              </a:rPr>
              <a:t>luggage</a:t>
            </a:r>
            <a:r>
              <a:rPr lang="it-IT" sz="1400" dirty="0">
                <a:latin typeface="Century Gothic" pitchFamily="34" charset="0"/>
              </a:rPr>
              <a:t>, pelletteria,ecc.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55576" y="5445224"/>
            <a:ext cx="392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1400" b="1" dirty="0">
                <a:latin typeface="Century Gothic" pitchFamily="34" charset="0"/>
              </a:rPr>
              <a:t>Samsonite</a:t>
            </a:r>
            <a:r>
              <a:rPr lang="it-IT" sz="1400" dirty="0">
                <a:latin typeface="Century Gothic" pitchFamily="34" charset="0"/>
              </a:rPr>
              <a:t> è </a:t>
            </a:r>
            <a:r>
              <a:rPr lang="it-IT" sz="1400" b="1" dirty="0">
                <a:latin typeface="Century Gothic" pitchFamily="34" charset="0"/>
              </a:rPr>
              <a:t>un'azienda </a:t>
            </a:r>
          </a:p>
          <a:p>
            <a:r>
              <a:rPr lang="it-IT" sz="1400" b="1" dirty="0">
                <a:latin typeface="Century Gothic" pitchFamily="34" charset="0"/>
              </a:rPr>
              <a:t>leader </a:t>
            </a:r>
            <a:r>
              <a:rPr lang="it-IT" sz="1400" b="1" dirty="0" smtClean="0">
                <a:latin typeface="Century Gothic" pitchFamily="34" charset="0"/>
              </a:rPr>
              <a:t>mondiale</a:t>
            </a:r>
            <a:r>
              <a:rPr lang="it-IT" sz="1400" b="1" dirty="0">
                <a:latin typeface="Century Gothic" pitchFamily="34" charset="0"/>
              </a:rPr>
              <a:t> </a:t>
            </a:r>
            <a:r>
              <a:rPr lang="it-IT" sz="1400" dirty="0" smtClean="0">
                <a:latin typeface="Century Gothic" pitchFamily="34" charset="0"/>
              </a:rPr>
              <a:t>nel </a:t>
            </a:r>
            <a:r>
              <a:rPr lang="it-IT" sz="1400" dirty="0">
                <a:latin typeface="Century Gothic" pitchFamily="34" charset="0"/>
              </a:rPr>
              <a:t>comparto </a:t>
            </a:r>
            <a:r>
              <a:rPr lang="it-IT" sz="1400" dirty="0" smtClean="0">
                <a:latin typeface="Century Gothic" pitchFamily="34" charset="0"/>
              </a:rPr>
              <a:t>della</a:t>
            </a:r>
            <a:r>
              <a:rPr lang="it-IT" sz="1400" b="1" dirty="0" smtClean="0">
                <a:latin typeface="Century Gothic" pitchFamily="34" charset="0"/>
              </a:rPr>
              <a:t> fabbricazione di valigie </a:t>
            </a:r>
            <a:r>
              <a:rPr lang="it-IT" sz="1400" dirty="0" smtClean="0">
                <a:latin typeface="Century Gothic" pitchFamily="34" charset="0"/>
              </a:rPr>
              <a:t>e accessori </a:t>
            </a:r>
            <a:r>
              <a:rPr lang="it-IT" sz="1400" dirty="0">
                <a:latin typeface="Century Gothic" pitchFamily="34" charset="0"/>
              </a:rPr>
              <a:t>da viaggio.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asellaDiTesto 3"/>
          <p:cNvSpPr txBox="1">
            <a:spLocks noChangeArrowheads="1"/>
          </p:cNvSpPr>
          <p:nvPr/>
        </p:nvSpPr>
        <p:spPr bwMode="auto">
          <a:xfrm>
            <a:off x="684213" y="0"/>
            <a:ext cx="7056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sz="3600" dirty="0">
                <a:latin typeface="Century Gothic" pitchFamily="34" charset="0"/>
              </a:rPr>
              <a:t>Pubblicità </a:t>
            </a:r>
          </a:p>
        </p:txBody>
      </p:sp>
      <p:sp>
        <p:nvSpPr>
          <p:cNvPr id="40962" name="CasellaDiTesto 4"/>
          <p:cNvSpPr txBox="1">
            <a:spLocks noChangeArrowheads="1"/>
          </p:cNvSpPr>
          <p:nvPr/>
        </p:nvSpPr>
        <p:spPr bwMode="auto">
          <a:xfrm>
            <a:off x="684213" y="908050"/>
            <a:ext cx="8135937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/>
              <a:t>Per </a:t>
            </a:r>
            <a:r>
              <a:rPr lang="it-IT" b="1" dirty="0"/>
              <a:t>pubblicizzare il prodotto </a:t>
            </a:r>
            <a:r>
              <a:rPr lang="it-IT" dirty="0"/>
              <a:t>si è deciso:</a:t>
            </a:r>
          </a:p>
          <a:p>
            <a:endParaRPr lang="it-IT" dirty="0"/>
          </a:p>
          <a:p>
            <a:pPr>
              <a:buFont typeface="Arial" charset="0"/>
              <a:buChar char="•"/>
            </a:pPr>
            <a:r>
              <a:rPr lang="it-IT" dirty="0"/>
              <a:t> Inserzioni su </a:t>
            </a:r>
            <a:r>
              <a:rPr lang="it-IT" b="1" dirty="0"/>
              <a:t>siti internet </a:t>
            </a:r>
            <a:r>
              <a:rPr lang="it-IT" dirty="0"/>
              <a:t>specializzati in viaggi (“LA VALIGERIA”) </a:t>
            </a:r>
          </a:p>
          <a:p>
            <a:pPr>
              <a:buFont typeface="Arial" charset="0"/>
              <a:buChar char="•"/>
            </a:pPr>
            <a:r>
              <a:rPr lang="it-IT" dirty="0"/>
              <a:t> </a:t>
            </a:r>
            <a:r>
              <a:rPr lang="it-IT" b="1" dirty="0"/>
              <a:t>Spot pubblicitari su siti internet</a:t>
            </a:r>
          </a:p>
          <a:p>
            <a:pPr>
              <a:buFont typeface="Arial" charset="0"/>
              <a:buChar char="•"/>
            </a:pPr>
            <a:r>
              <a:rPr lang="it-IT" dirty="0"/>
              <a:t> Inserzioni su </a:t>
            </a:r>
            <a:r>
              <a:rPr lang="it-IT" b="1" dirty="0"/>
              <a:t>riviste specializzate in viaggi</a:t>
            </a:r>
          </a:p>
          <a:p>
            <a:pPr>
              <a:buFont typeface="Arial" charset="0"/>
              <a:buChar char="•"/>
            </a:pPr>
            <a:r>
              <a:rPr lang="it-IT" b="1" dirty="0"/>
              <a:t> </a:t>
            </a:r>
            <a:r>
              <a:rPr lang="it-IT" b="1" dirty="0" smtClean="0"/>
              <a:t>Sito web </a:t>
            </a:r>
            <a:r>
              <a:rPr lang="it-IT" dirty="0" err="1" smtClean="0"/>
              <a:t>homecase.altervista.com</a:t>
            </a:r>
            <a:endParaRPr lang="it-IT" b="1" dirty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997200"/>
            <a:ext cx="4825032" cy="344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qr code homeca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996952"/>
            <a:ext cx="1584176" cy="157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684213" y="0"/>
            <a:ext cx="7056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sz="3600" dirty="0">
                <a:latin typeface="Century Gothic" pitchFamily="34" charset="0"/>
              </a:rPr>
              <a:t>Pubblicità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278"/>
            <a:ext cx="9144000" cy="61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2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684213" y="0"/>
            <a:ext cx="7056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sz="3600" dirty="0">
                <a:latin typeface="Century Gothic" pitchFamily="34" charset="0"/>
              </a:rPr>
              <a:t>Pubblicità </a:t>
            </a:r>
          </a:p>
        </p:txBody>
      </p:sp>
      <p:pic>
        <p:nvPicPr>
          <p:cNvPr id="31746" name="Picture 2" descr="D:\SCUOLA\a.s. 2013-14\4°AA\Scuola Impresa Foligno 29-5-2014\HomeCase\img HC\DSC_79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98974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E:\Scuolaimpresa\Scuola Impresa Foligno 29-5-2014\HomeCase\img HC\volantino ema definitiv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853" y="0"/>
            <a:ext cx="483314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975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684213" y="0"/>
            <a:ext cx="7056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sz="3600" dirty="0" smtClean="0">
                <a:latin typeface="Century Gothic" pitchFamily="34" charset="0"/>
              </a:rPr>
              <a:t>Pubblicità - web </a:t>
            </a:r>
            <a:endParaRPr lang="it-IT" sz="3600" dirty="0">
              <a:latin typeface="Century Gothic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6" y="1170384"/>
            <a:ext cx="8734062" cy="54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88" y="188640"/>
            <a:ext cx="4422000" cy="2763750"/>
          </a:xfrm>
          <a:prstGeom prst="rect">
            <a:avLst/>
          </a:prstGeom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684213" y="0"/>
            <a:ext cx="7056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sz="3600" dirty="0">
                <a:latin typeface="Century Gothic" pitchFamily="34" charset="0"/>
              </a:rPr>
              <a:t>Pubblicità - </a:t>
            </a:r>
            <a:r>
              <a:rPr lang="it-IT" sz="3600" dirty="0" smtClean="0">
                <a:latin typeface="Century Gothic" pitchFamily="34" charset="0"/>
              </a:rPr>
              <a:t>web</a:t>
            </a:r>
            <a:endParaRPr lang="it-IT" sz="3600" dirty="0">
              <a:latin typeface="Century Gothic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132856"/>
            <a:ext cx="4422000" cy="27637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9" y="3933056"/>
            <a:ext cx="4422000" cy="27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3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asellaDiTesto 1"/>
          <p:cNvSpPr txBox="1">
            <a:spLocks noChangeArrowheads="1"/>
          </p:cNvSpPr>
          <p:nvPr/>
        </p:nvSpPr>
        <p:spPr bwMode="auto">
          <a:xfrm>
            <a:off x="684213" y="0"/>
            <a:ext cx="6551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>
                <a:latin typeface="Century Gothic" pitchFamily="34" charset="0"/>
              </a:rPr>
              <a:t>Accordi commerciali</a:t>
            </a:r>
          </a:p>
        </p:txBody>
      </p:sp>
      <p:sp>
        <p:nvSpPr>
          <p:cNvPr id="43010" name="Rettangolo 2"/>
          <p:cNvSpPr>
            <a:spLocks noChangeArrowheads="1"/>
          </p:cNvSpPr>
          <p:nvPr/>
        </p:nvSpPr>
        <p:spPr bwMode="auto">
          <a:xfrm>
            <a:off x="684213" y="1268413"/>
            <a:ext cx="59753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25"/>
              </a:spcBef>
            </a:pPr>
            <a:r>
              <a:rPr lang="it-IT">
                <a:latin typeface="Century Gothic" pitchFamily="34" charset="0"/>
                <a:ea typeface="ＭＳ Ｐゴシック"/>
                <a:cs typeface="ＭＳ Ｐゴシック"/>
              </a:rPr>
              <a:t>Dopo aver effettuato una </a:t>
            </a:r>
            <a:r>
              <a:rPr lang="it-IT" b="1">
                <a:latin typeface="Century Gothic" pitchFamily="34" charset="0"/>
                <a:ea typeface="ＭＳ Ｐゴシック"/>
                <a:cs typeface="ＭＳ Ｐゴシック"/>
              </a:rPr>
              <a:t>ricerca</a:t>
            </a:r>
            <a:r>
              <a:rPr lang="it-IT">
                <a:latin typeface="Century Gothic" pitchFamily="34" charset="0"/>
                <a:ea typeface="ＭＳ Ｐゴシック"/>
                <a:cs typeface="ＭＳ Ｐゴシック"/>
              </a:rPr>
              <a:t> nel web, abbiamo trovato delle </a:t>
            </a:r>
            <a:r>
              <a:rPr lang="it-IT" b="1">
                <a:latin typeface="Century Gothic" pitchFamily="34" charset="0"/>
                <a:ea typeface="ＭＳ Ｐゴシック"/>
                <a:cs typeface="ＭＳ Ｐゴシック"/>
              </a:rPr>
              <a:t>aziende </a:t>
            </a:r>
            <a:r>
              <a:rPr lang="it-IT">
                <a:latin typeface="Century Gothic" pitchFamily="34" charset="0"/>
                <a:ea typeface="ＭＳ Ｐゴシック"/>
                <a:cs typeface="ＭＳ Ｐゴシック"/>
              </a:rPr>
              <a:t>che offrono i </a:t>
            </a:r>
            <a:r>
              <a:rPr lang="it-IT" b="1">
                <a:latin typeface="Century Gothic" pitchFamily="34" charset="0"/>
                <a:ea typeface="ＭＳ Ｐゴシック"/>
                <a:cs typeface="ＭＳ Ｐゴシック"/>
              </a:rPr>
              <a:t>materiali e servizi necessari </a:t>
            </a:r>
            <a:r>
              <a:rPr lang="it-IT">
                <a:latin typeface="Century Gothic" pitchFamily="34" charset="0"/>
                <a:ea typeface="ＭＳ Ｐゴシック"/>
                <a:cs typeface="ＭＳ Ｐゴシック"/>
              </a:rPr>
              <a:t>per la realizzazione del </a:t>
            </a:r>
            <a:r>
              <a:rPr lang="it-IT" b="1">
                <a:latin typeface="Century Gothic" pitchFamily="34" charset="0"/>
                <a:ea typeface="ＭＳ Ｐゴシック"/>
                <a:cs typeface="ＭＳ Ｐゴシック"/>
              </a:rPr>
              <a:t>nostro prodotto</a:t>
            </a:r>
            <a:r>
              <a:rPr lang="it-IT">
                <a:latin typeface="Century Gothic" pitchFamily="34" charset="0"/>
                <a:ea typeface="ＭＳ Ｐゴシック"/>
                <a:cs typeface="ＭＳ Ｐゴシック"/>
              </a:rPr>
              <a:t>.</a:t>
            </a:r>
          </a:p>
          <a:p>
            <a:pPr>
              <a:lnSpc>
                <a:spcPct val="93000"/>
              </a:lnSpc>
              <a:spcBef>
                <a:spcPts val="525"/>
              </a:spcBef>
            </a:pPr>
            <a:r>
              <a:rPr lang="it-IT">
                <a:latin typeface="Century Gothic" pitchFamily="34" charset="0"/>
              </a:rPr>
              <a:t>Abbiamo mandato una </a:t>
            </a:r>
            <a:r>
              <a:rPr lang="it-IT" b="1">
                <a:latin typeface="Century Gothic" pitchFamily="34" charset="0"/>
              </a:rPr>
              <a:t>proposta di accordo </a:t>
            </a:r>
            <a:r>
              <a:rPr lang="it-IT">
                <a:latin typeface="Century Gothic" pitchFamily="34" charset="0"/>
              </a:rPr>
              <a:t>a:</a:t>
            </a:r>
          </a:p>
        </p:txBody>
      </p:sp>
      <p:sp>
        <p:nvSpPr>
          <p:cNvPr id="43011" name="CasellaDiTesto 3"/>
          <p:cNvSpPr txBox="1">
            <a:spLocks noChangeArrowheads="1"/>
          </p:cNvSpPr>
          <p:nvPr/>
        </p:nvSpPr>
        <p:spPr bwMode="auto">
          <a:xfrm>
            <a:off x="755650" y="3213100"/>
            <a:ext cx="3168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Century Gothic" pitchFamily="34" charset="0"/>
              </a:rPr>
              <a:t>Gasparini Industries S.r.l.</a:t>
            </a:r>
            <a:r>
              <a:rPr lang="it-IT"/>
              <a:t> </a:t>
            </a:r>
            <a:r>
              <a:rPr lang="it-IT" sz="1600"/>
              <a:t>©</a:t>
            </a:r>
            <a:endParaRPr lang="it-IT" b="1">
              <a:latin typeface="Century Gothic" pitchFamily="34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716338"/>
            <a:ext cx="27527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CasellaDiTesto 5"/>
          <p:cNvSpPr txBox="1">
            <a:spLocks noChangeArrowheads="1"/>
          </p:cNvSpPr>
          <p:nvPr/>
        </p:nvSpPr>
        <p:spPr bwMode="auto">
          <a:xfrm>
            <a:off x="755650" y="4581525"/>
            <a:ext cx="28082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entury Gothic" pitchFamily="34" charset="0"/>
              </a:rPr>
              <a:t>Specialisti nella tecnologia laser e di taglio al plasma del metallo.</a:t>
            </a:r>
          </a:p>
        </p:txBody>
      </p:sp>
      <p:sp>
        <p:nvSpPr>
          <p:cNvPr id="43014" name="CasellaDiTesto 6"/>
          <p:cNvSpPr txBox="1">
            <a:spLocks noChangeArrowheads="1"/>
          </p:cNvSpPr>
          <p:nvPr/>
        </p:nvSpPr>
        <p:spPr bwMode="auto">
          <a:xfrm>
            <a:off x="4643438" y="3213100"/>
            <a:ext cx="2305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/>
              <a:t>GHEPARD</a:t>
            </a:r>
            <a:r>
              <a:rPr lang="it-IT"/>
              <a:t> </a:t>
            </a:r>
            <a:r>
              <a:rPr lang="it-IT" sz="1600"/>
              <a:t>©</a:t>
            </a:r>
          </a:p>
        </p:txBody>
      </p:sp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700463"/>
            <a:ext cx="18097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CasellaDiTesto 8"/>
          <p:cNvSpPr txBox="1">
            <a:spLocks noChangeArrowheads="1"/>
          </p:cNvSpPr>
          <p:nvPr/>
        </p:nvSpPr>
        <p:spPr bwMode="auto">
          <a:xfrm>
            <a:off x="4643438" y="4797425"/>
            <a:ext cx="2736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entury Gothic" pitchFamily="34" charset="0"/>
              </a:rPr>
              <a:t>Azienda che produce valigie.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ttangolo 1"/>
          <p:cNvSpPr>
            <a:spLocks noChangeArrowheads="1"/>
          </p:cNvSpPr>
          <p:nvPr/>
        </p:nvSpPr>
        <p:spPr bwMode="auto">
          <a:xfrm>
            <a:off x="684213" y="0"/>
            <a:ext cx="4797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sz="3600">
                <a:latin typeface="Century Gothic" pitchFamily="34" charset="0"/>
              </a:rPr>
              <a:t>Strategie di mercato</a:t>
            </a:r>
          </a:p>
        </p:txBody>
      </p:sp>
      <p:sp>
        <p:nvSpPr>
          <p:cNvPr id="47106" name="CasellaDiTesto 3"/>
          <p:cNvSpPr txBox="1">
            <a:spLocks noChangeArrowheads="1"/>
          </p:cNvSpPr>
          <p:nvPr/>
        </p:nvSpPr>
        <p:spPr bwMode="auto">
          <a:xfrm>
            <a:off x="684213" y="1340768"/>
            <a:ext cx="69119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Century Gothic" pitchFamily="34" charset="0"/>
              </a:rPr>
              <a:t>Il nostro </a:t>
            </a:r>
            <a:r>
              <a:rPr lang="it-IT" b="1" dirty="0">
                <a:latin typeface="Century Gothic" pitchFamily="34" charset="0"/>
              </a:rPr>
              <a:t>prodotto</a:t>
            </a:r>
            <a:r>
              <a:rPr lang="it-IT" dirty="0">
                <a:latin typeface="Century Gothic" pitchFamily="34" charset="0"/>
              </a:rPr>
              <a:t> è del tutto </a:t>
            </a:r>
            <a:r>
              <a:rPr lang="it-IT" b="1" dirty="0">
                <a:latin typeface="Century Gothic" pitchFamily="34" charset="0"/>
              </a:rPr>
              <a:t>rivoluzionario</a:t>
            </a:r>
            <a:r>
              <a:rPr lang="it-IT" dirty="0">
                <a:latin typeface="Century Gothic" pitchFamily="34" charset="0"/>
              </a:rPr>
              <a:t> e innovativo, di conseguenza, abbiamo pensato di </a:t>
            </a:r>
            <a:r>
              <a:rPr lang="it-IT" b="1" dirty="0">
                <a:latin typeface="Century Gothic" pitchFamily="34" charset="0"/>
              </a:rPr>
              <a:t>pubblicizzarlo</a:t>
            </a:r>
            <a:r>
              <a:rPr lang="it-IT" dirty="0">
                <a:latin typeface="Century Gothic" pitchFamily="34" charset="0"/>
              </a:rPr>
              <a:t> in maniera giusta e non esagerata sfruttando i </a:t>
            </a:r>
            <a:r>
              <a:rPr lang="it-IT" b="1" dirty="0">
                <a:latin typeface="Century Gothic" pitchFamily="34" charset="0"/>
              </a:rPr>
              <a:t>siti di viaggi</a:t>
            </a:r>
            <a:r>
              <a:rPr lang="it-IT" dirty="0">
                <a:latin typeface="Century Gothic" pitchFamily="34" charset="0"/>
              </a:rPr>
              <a:t>, di valigie, e la </a:t>
            </a:r>
            <a:r>
              <a:rPr lang="it-IT" b="1" dirty="0">
                <a:latin typeface="Century Gothic" pitchFamily="34" charset="0"/>
              </a:rPr>
              <a:t>distribuzione specializzata </a:t>
            </a:r>
            <a:r>
              <a:rPr lang="it-IT" dirty="0">
                <a:latin typeface="Century Gothic" pitchFamily="34" charset="0"/>
              </a:rPr>
              <a:t>ma non solo.</a:t>
            </a:r>
          </a:p>
          <a:p>
            <a:r>
              <a:rPr lang="it-IT" dirty="0">
                <a:latin typeface="Century Gothic" pitchFamily="34" charset="0"/>
              </a:rPr>
              <a:t>I nostri prodotti infatti, saranno </a:t>
            </a:r>
            <a:r>
              <a:rPr lang="it-IT" b="1" dirty="0">
                <a:latin typeface="Century Gothic" pitchFamily="34" charset="0"/>
              </a:rPr>
              <a:t>reperibili in vari punti vendita</a:t>
            </a:r>
            <a:r>
              <a:rPr lang="it-IT" dirty="0">
                <a:latin typeface="Century Gothic" pitchFamily="34" charset="0"/>
              </a:rPr>
              <a:t> di negozi di valigie, nel </a:t>
            </a:r>
            <a:r>
              <a:rPr lang="it-IT" b="1" dirty="0">
                <a:latin typeface="Century Gothic" pitchFamily="34" charset="0"/>
              </a:rPr>
              <a:t>nostro sito internet</a:t>
            </a:r>
            <a:r>
              <a:rPr lang="it-IT" dirty="0">
                <a:latin typeface="Century Gothic" pitchFamily="34" charset="0"/>
              </a:rPr>
              <a:t> e</a:t>
            </a:r>
            <a:r>
              <a:rPr lang="it-IT" b="1" dirty="0">
                <a:latin typeface="Century Gothic" pitchFamily="34" charset="0"/>
              </a:rPr>
              <a:t> negozi di design</a:t>
            </a:r>
            <a:r>
              <a:rPr lang="it-IT" dirty="0">
                <a:latin typeface="Century Gothic" pitchFamily="34" charset="0"/>
              </a:rPr>
              <a:t> e articoli per la casa.</a:t>
            </a:r>
          </a:p>
          <a:p>
            <a:r>
              <a:rPr lang="it-IT" dirty="0">
                <a:latin typeface="Century Gothic" pitchFamily="34" charset="0"/>
              </a:rPr>
              <a:t>Inoltre l’abbiamo diversificato attraverso l’uso di </a:t>
            </a:r>
            <a:r>
              <a:rPr lang="it-IT" b="1" dirty="0">
                <a:latin typeface="Century Gothic" pitchFamily="34" charset="0"/>
              </a:rPr>
              <a:t>materiali differenti </a:t>
            </a:r>
            <a:r>
              <a:rPr lang="it-IT" dirty="0">
                <a:latin typeface="Century Gothic" pitchFamily="34" charset="0"/>
              </a:rPr>
              <a:t>che si adattino alla specificità e</a:t>
            </a:r>
            <a:r>
              <a:rPr lang="it-IT" b="1" dirty="0">
                <a:latin typeface="Century Gothic" pitchFamily="34" charset="0"/>
              </a:rPr>
              <a:t> bisogno di ogni viaggiatore</a:t>
            </a:r>
            <a:r>
              <a:rPr lang="it-IT" dirty="0">
                <a:latin typeface="Century Gothic" pitchFamily="34" charset="0"/>
              </a:rPr>
              <a:t>.</a:t>
            </a:r>
          </a:p>
          <a:p>
            <a:r>
              <a:rPr lang="it-IT" dirty="0">
                <a:latin typeface="Century Gothic" pitchFamily="34" charset="0"/>
              </a:rPr>
              <a:t>Ovviamente le valigie, come è riscontrabile nel catalogo, hanno </a:t>
            </a:r>
            <a:r>
              <a:rPr lang="it-IT" b="1" dirty="0">
                <a:latin typeface="Century Gothic" pitchFamily="34" charset="0"/>
              </a:rPr>
              <a:t>dimensioni differenti</a:t>
            </a:r>
            <a:r>
              <a:rPr lang="it-IT" dirty="0">
                <a:latin typeface="Century Gothic" pitchFamily="34" charset="0"/>
              </a:rPr>
              <a:t>:  standard (come quella </a:t>
            </a:r>
            <a:r>
              <a:rPr lang="it-IT" dirty="0" err="1">
                <a:latin typeface="Century Gothic" pitchFamily="34" charset="0"/>
              </a:rPr>
              <a:t>Ryaniar</a:t>
            </a:r>
            <a:r>
              <a:rPr lang="it-IT" dirty="0">
                <a:latin typeface="Century Gothic" pitchFamily="34" charset="0"/>
              </a:rPr>
              <a:t>);  piccole, medie e grandi.</a:t>
            </a:r>
          </a:p>
          <a:p>
            <a:r>
              <a:rPr lang="it-IT" dirty="0">
                <a:latin typeface="Century Gothic" pitchFamily="34" charset="0"/>
              </a:rPr>
              <a:t>Tutte le tipologie hanno una </a:t>
            </a:r>
            <a:r>
              <a:rPr lang="it-IT" b="1" dirty="0">
                <a:latin typeface="Century Gothic" pitchFamily="34" charset="0"/>
              </a:rPr>
              <a:t>differente</a:t>
            </a:r>
          </a:p>
          <a:p>
            <a:r>
              <a:rPr lang="it-IT" b="1" dirty="0">
                <a:latin typeface="Century Gothic" pitchFamily="34" charset="0"/>
              </a:rPr>
              <a:t>gamma di colori</a:t>
            </a:r>
            <a:r>
              <a:rPr lang="it-IT" dirty="0">
                <a:latin typeface="Century Gothic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ttangolo 2"/>
          <p:cNvSpPr>
            <a:spLocks noChangeArrowheads="1"/>
          </p:cNvSpPr>
          <p:nvPr/>
        </p:nvSpPr>
        <p:spPr bwMode="auto">
          <a:xfrm>
            <a:off x="468313" y="2411413"/>
            <a:ext cx="748823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>
                <a:latin typeface="Century Gothic" pitchFamily="34" charset="0"/>
              </a:rPr>
              <a:t>Il prodotto </a:t>
            </a:r>
            <a:r>
              <a:rPr lang="it-IT" sz="1600" b="1" dirty="0" err="1">
                <a:latin typeface="Century Gothic" pitchFamily="34" charset="0"/>
              </a:rPr>
              <a:t>HomeCase</a:t>
            </a:r>
            <a:r>
              <a:rPr lang="it-IT" sz="1600" dirty="0">
                <a:latin typeface="Century Gothic" pitchFamily="34" charset="0"/>
              </a:rPr>
              <a:t> deriva dalla ricerca di un oggetto</a:t>
            </a:r>
          </a:p>
          <a:p>
            <a:r>
              <a:rPr lang="it-IT" sz="1600" b="1" dirty="0">
                <a:latin typeface="Century Gothic" pitchFamily="34" charset="0"/>
              </a:rPr>
              <a:t>funzionale</a:t>
            </a:r>
            <a:r>
              <a:rPr lang="it-IT" sz="1600" dirty="0">
                <a:latin typeface="Century Gothic" pitchFamily="34" charset="0"/>
              </a:rPr>
              <a:t>, al tempo stesso </a:t>
            </a:r>
            <a:r>
              <a:rPr lang="it-IT" sz="1600" b="1" dirty="0">
                <a:latin typeface="Century Gothic" pitchFamily="34" charset="0"/>
              </a:rPr>
              <a:t>utile</a:t>
            </a:r>
            <a:r>
              <a:rPr lang="it-IT" sz="1600" dirty="0">
                <a:latin typeface="Century Gothic" pitchFamily="34" charset="0"/>
              </a:rPr>
              <a:t>, che risponda alle esigenze di </a:t>
            </a:r>
          </a:p>
          <a:p>
            <a:r>
              <a:rPr lang="it-IT" sz="1600" dirty="0">
                <a:latin typeface="Century Gothic" pitchFamily="34" charset="0"/>
              </a:rPr>
              <a:t>un abituale viaggiatore.</a:t>
            </a:r>
          </a:p>
          <a:p>
            <a:r>
              <a:rPr lang="it-IT" sz="1600" dirty="0">
                <a:latin typeface="Century Gothic" pitchFamily="34" charset="0"/>
              </a:rPr>
              <a:t>Per questo abbiamo interpretato l’oggetto come strumento dell’azione dell’uomo moderno: il viaggiare.</a:t>
            </a:r>
            <a:br>
              <a:rPr lang="it-IT" sz="1600" dirty="0">
                <a:latin typeface="Century Gothic" pitchFamily="34" charset="0"/>
              </a:rPr>
            </a:br>
            <a:r>
              <a:rPr lang="it-IT" sz="1600" dirty="0">
                <a:latin typeface="Century Gothic" pitchFamily="34" charset="0"/>
              </a:rPr>
              <a:t>Il prodotto in questione infatti è una valigia con duplice </a:t>
            </a:r>
            <a:r>
              <a:rPr lang="it-IT" sz="1600" dirty="0" smtClean="0">
                <a:latin typeface="Century Gothic" pitchFamily="34" charset="0"/>
              </a:rPr>
              <a:t>funzione:</a:t>
            </a:r>
          </a:p>
          <a:p>
            <a:r>
              <a:rPr lang="it-IT" sz="1600" b="1" dirty="0" smtClean="0">
                <a:latin typeface="Century Gothic" pitchFamily="34" charset="0"/>
              </a:rPr>
              <a:t>il</a:t>
            </a:r>
            <a:r>
              <a:rPr lang="it-IT" sz="1600" dirty="0" smtClean="0">
                <a:latin typeface="Century Gothic" pitchFamily="34" charset="0"/>
              </a:rPr>
              <a:t> </a:t>
            </a:r>
            <a:r>
              <a:rPr lang="it-IT" sz="1600" b="1" dirty="0">
                <a:latin typeface="Century Gothic" pitchFamily="34" charset="0"/>
              </a:rPr>
              <a:t>trasporto e la disposizione a ripiani del vestiario</a:t>
            </a:r>
            <a:r>
              <a:rPr lang="it-IT" sz="1600" dirty="0">
                <a:latin typeface="Century Gothic" pitchFamily="34" charset="0"/>
              </a:rPr>
              <a:t>.</a:t>
            </a:r>
          </a:p>
          <a:p>
            <a:r>
              <a:rPr lang="it-IT" sz="1600" dirty="0">
                <a:latin typeface="Century Gothic" pitchFamily="34" charset="0"/>
              </a:rPr>
              <a:t>La valigia è caratterizzata da una struttura costituita da lamiere di alluminio.</a:t>
            </a:r>
          </a:p>
          <a:p>
            <a:r>
              <a:rPr lang="it-IT" sz="1600" dirty="0">
                <a:latin typeface="Century Gothic" pitchFamily="34" charset="0"/>
              </a:rPr>
              <a:t>Queste sono collegate opportunamente tra loro a forma di</a:t>
            </a:r>
          </a:p>
          <a:p>
            <a:r>
              <a:rPr lang="it-IT" sz="1600" b="1" dirty="0">
                <a:latin typeface="Century Gothic" pitchFamily="34" charset="0"/>
              </a:rPr>
              <a:t>fisarmonica</a:t>
            </a:r>
            <a:r>
              <a:rPr lang="it-IT" sz="1600" dirty="0">
                <a:latin typeface="Century Gothic" pitchFamily="34" charset="0"/>
              </a:rPr>
              <a:t>, ciò permette di creare la </a:t>
            </a:r>
            <a:r>
              <a:rPr lang="it-IT" sz="1600" b="1" dirty="0">
                <a:latin typeface="Century Gothic" pitchFamily="34" charset="0"/>
              </a:rPr>
              <a:t>scaffalatura</a:t>
            </a:r>
            <a:r>
              <a:rPr lang="it-IT" sz="1600" dirty="0">
                <a:latin typeface="Century Gothic" pitchFamily="34" charset="0"/>
              </a:rPr>
              <a:t> quando si alza</a:t>
            </a:r>
          </a:p>
          <a:p>
            <a:r>
              <a:rPr lang="it-IT" sz="1600" dirty="0">
                <a:latin typeface="Century Gothic" pitchFamily="34" charset="0"/>
              </a:rPr>
              <a:t>la struttura stessa.</a:t>
            </a:r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18434" name="Immagine 6" descr="logo-home-case2-mz-copi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783" y="5351438"/>
            <a:ext cx="122078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asellaDiTesto 5"/>
          <p:cNvSpPr txBox="1">
            <a:spLocks noChangeArrowheads="1"/>
          </p:cNvSpPr>
          <p:nvPr/>
        </p:nvSpPr>
        <p:spPr bwMode="auto">
          <a:xfrm>
            <a:off x="7452320" y="6502375"/>
            <a:ext cx="1403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latin typeface="BankGothic Md BT"/>
              </a:rPr>
              <a:t> </a:t>
            </a:r>
            <a:r>
              <a:rPr lang="it-IT" dirty="0" err="1">
                <a:latin typeface="BankGothic Md BT"/>
              </a:rPr>
              <a:t>HomeCase</a:t>
            </a:r>
            <a:endParaRPr lang="it-IT" dirty="0">
              <a:latin typeface="BankGothic Md BT"/>
            </a:endParaRPr>
          </a:p>
        </p:txBody>
      </p:sp>
      <p:sp>
        <p:nvSpPr>
          <p:cNvPr id="18436" name="Rettangolo 4"/>
          <p:cNvSpPr>
            <a:spLocks noChangeArrowheads="1"/>
          </p:cNvSpPr>
          <p:nvPr/>
        </p:nvSpPr>
        <p:spPr bwMode="auto">
          <a:xfrm>
            <a:off x="8532440" y="5251102"/>
            <a:ext cx="334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/>
              <a:t>®</a:t>
            </a:r>
          </a:p>
        </p:txBody>
      </p:sp>
      <p:pic>
        <p:nvPicPr>
          <p:cNvPr id="18437" name="Picture 3" descr="F:\Scuolaimpresa\foto\Home Case titolo 2 cop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7950" y="0"/>
            <a:ext cx="6786563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CasellaDiTesto 2"/>
          <p:cNvSpPr txBox="1">
            <a:spLocks noChangeArrowheads="1"/>
          </p:cNvSpPr>
          <p:nvPr/>
        </p:nvSpPr>
        <p:spPr bwMode="auto">
          <a:xfrm>
            <a:off x="684213" y="0"/>
            <a:ext cx="2555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>
                <a:latin typeface="Century Gothic" pitchFamily="34" charset="0"/>
              </a:rPr>
              <a:t>Catalogo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2987675" y="1125538"/>
          <a:ext cx="5688632" cy="1688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8192"/>
                <a:gridCol w="3960440"/>
              </a:tblGrid>
              <a:tr h="360041"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Proprietà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latin typeface="Century Gothic" pitchFamily="34" charset="0"/>
                        </a:rPr>
                        <a:t>Materiale</a:t>
                      </a:r>
                      <a:endParaRPr lang="it-IT" sz="1400" b="1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latin typeface="Century Gothic" pitchFamily="34" charset="0"/>
                        </a:rPr>
                        <a:t>Policarbonato</a:t>
                      </a:r>
                      <a:r>
                        <a:rPr lang="it-IT" sz="1400" b="1" baseline="0" dirty="0" smtClean="0">
                          <a:latin typeface="Century Gothic" pitchFamily="34" charset="0"/>
                        </a:rPr>
                        <a:t> </a:t>
                      </a:r>
                      <a:r>
                        <a:rPr lang="it-IT" sz="1400" b="0" dirty="0" smtClean="0">
                          <a:latin typeface="Century Gothic" pitchFamily="34" charset="0"/>
                        </a:rPr>
                        <a:t>ultraleggero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latin typeface="Century Gothic" pitchFamily="34" charset="0"/>
                        </a:rPr>
                        <a:t>Dimensioni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it-IT" sz="1400" b="1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40x55x20</a:t>
                      </a:r>
                      <a:r>
                        <a:rPr kumimoji="0" lang="it-IT" sz="1400" b="0" i="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cm; </a:t>
                      </a:r>
                      <a:r>
                        <a:rPr kumimoji="0" lang="it-IT" sz="1400" b="1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45x64x24 </a:t>
                      </a:r>
                      <a:r>
                        <a:rPr kumimoji="0" lang="it-IT" sz="1400" b="0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cm; </a:t>
                      </a:r>
                      <a:r>
                        <a:rPr kumimoji="0" lang="it-IT" sz="1400" b="1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50x74x29</a:t>
                      </a:r>
                      <a:r>
                        <a:rPr kumimoji="0" lang="it-IT" sz="1400" b="0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cm</a:t>
                      </a:r>
                      <a:endParaRPr lang="it-IT" sz="1400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latin typeface="Century Gothic" pitchFamily="34" charset="0"/>
                        </a:rPr>
                        <a:t>Colori disponibili</a:t>
                      </a:r>
                      <a:r>
                        <a:rPr lang="it-IT" sz="1400" dirty="0" smtClean="0">
                          <a:latin typeface="Century Gothic" pitchFamily="34" charset="0"/>
                        </a:rPr>
                        <a:t>:</a:t>
                      </a:r>
                      <a:endParaRPr lang="it-IT" sz="1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3262" name="CasellaDiTesto 10"/>
          <p:cNvSpPr txBox="1">
            <a:spLocks noChangeArrowheads="1"/>
          </p:cNvSpPr>
          <p:nvPr/>
        </p:nvSpPr>
        <p:spPr bwMode="auto">
          <a:xfrm>
            <a:off x="1187450" y="3049588"/>
            <a:ext cx="7056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entury Gothic" pitchFamily="34" charset="0"/>
              </a:rPr>
              <a:t>Valigia caratterizzata da una straordinaria leggerezza e lucidità che dona</a:t>
            </a:r>
          </a:p>
          <a:p>
            <a:r>
              <a:rPr lang="it-IT" sz="1400" dirty="0">
                <a:latin typeface="Century Gothic" pitchFamily="34" charset="0"/>
              </a:rPr>
              <a:t>al prodotto un design raffinato e moderno.</a:t>
            </a: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/>
        </p:nvGraphicFramePr>
        <p:xfrm>
          <a:off x="2987675" y="3860800"/>
          <a:ext cx="5688632" cy="1688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6184"/>
                <a:gridCol w="4032448"/>
              </a:tblGrid>
              <a:tr h="360041"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Proprietà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latin typeface="Century Gothic" pitchFamily="34" charset="0"/>
                        </a:rPr>
                        <a:t>Materiale</a:t>
                      </a:r>
                      <a:endParaRPr lang="it-IT" sz="1400" b="1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latin typeface="Century Gothic" pitchFamily="34" charset="0"/>
                        </a:rPr>
                        <a:t>Polipropilene </a:t>
                      </a:r>
                      <a:r>
                        <a:rPr lang="it-IT" sz="1400" b="0" dirty="0" smtClean="0">
                          <a:latin typeface="Century Gothic" pitchFamily="34" charset="0"/>
                        </a:rPr>
                        <a:t>super resistente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latin typeface="Century Gothic" pitchFamily="34" charset="0"/>
                        </a:rPr>
                        <a:t>Dimensioni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it-IT" sz="1400" b="1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40x55x20</a:t>
                      </a:r>
                      <a:r>
                        <a:rPr kumimoji="0" lang="it-IT" sz="1400" b="0" i="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cm; </a:t>
                      </a:r>
                      <a:r>
                        <a:rPr kumimoji="0" lang="it-IT" sz="1400" b="1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45x64x24 </a:t>
                      </a:r>
                      <a:r>
                        <a:rPr kumimoji="0" lang="it-IT" sz="1400" b="0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cm; </a:t>
                      </a:r>
                      <a:r>
                        <a:rPr kumimoji="0" lang="it-IT" sz="1400" b="1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50x74x29</a:t>
                      </a:r>
                      <a:r>
                        <a:rPr kumimoji="0" lang="it-IT" sz="1400" b="0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cm</a:t>
                      </a:r>
                      <a:endParaRPr lang="it-IT" sz="1400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latin typeface="Century Gothic" pitchFamily="34" charset="0"/>
                        </a:rPr>
                        <a:t>Colori disponibili</a:t>
                      </a:r>
                      <a:r>
                        <a:rPr lang="it-IT" sz="1400" dirty="0" smtClean="0">
                          <a:latin typeface="Century Gothic" pitchFamily="34" charset="0"/>
                        </a:rPr>
                        <a:t>:</a:t>
                      </a:r>
                      <a:endParaRPr lang="it-IT" sz="1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3274" name="CasellaDiTesto 6"/>
          <p:cNvSpPr txBox="1">
            <a:spLocks noChangeArrowheads="1"/>
          </p:cNvSpPr>
          <p:nvPr/>
        </p:nvSpPr>
        <p:spPr bwMode="auto">
          <a:xfrm>
            <a:off x="1187450" y="5786438"/>
            <a:ext cx="68405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entury Gothic" pitchFamily="34" charset="0"/>
              </a:rPr>
              <a:t>Resistentissima agli urti, è anche dotata di un aspetto gradevole caratterizzato da uno stile semplice ma elegante.</a:t>
            </a:r>
          </a:p>
        </p:txBody>
      </p:sp>
      <p:sp>
        <p:nvSpPr>
          <p:cNvPr id="8" name="Rettangolo 7"/>
          <p:cNvSpPr/>
          <p:nvPr/>
        </p:nvSpPr>
        <p:spPr>
          <a:xfrm>
            <a:off x="4859338" y="2492375"/>
            <a:ext cx="433387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4787900" y="5229225"/>
            <a:ext cx="43180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5435600" y="2492375"/>
            <a:ext cx="431800" cy="2159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6011863" y="2492375"/>
            <a:ext cx="431800" cy="215900"/>
          </a:xfrm>
          <a:prstGeom prst="rect">
            <a:avLst/>
          </a:prstGeom>
          <a:solidFill>
            <a:srgbClr val="A2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5364163" y="5229225"/>
            <a:ext cx="431800" cy="2159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5940425" y="5229225"/>
            <a:ext cx="431800" cy="215900"/>
          </a:xfrm>
          <a:prstGeom prst="rect">
            <a:avLst/>
          </a:prstGeom>
          <a:solidFill>
            <a:srgbClr val="A2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3281" name="Picture 2" descr="G:\scuolaimpresa\valigia ner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31913" y="333375"/>
            <a:ext cx="5472113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82" name="Picture 3" descr="G:\scuolaimpresa\valigia bl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65300" y="2492375"/>
            <a:ext cx="612140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2987675" y="1125538"/>
          <a:ext cx="5688632" cy="1688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6184"/>
                <a:gridCol w="4032448"/>
              </a:tblGrid>
              <a:tr h="360041"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Proprietà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latin typeface="Century Gothic" pitchFamily="34" charset="0"/>
                        </a:rPr>
                        <a:t>Materiale</a:t>
                      </a:r>
                      <a:endParaRPr lang="it-IT" sz="1400" b="1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latin typeface="Century Gothic" pitchFamily="34" charset="0"/>
                        </a:rPr>
                        <a:t>Nylon</a:t>
                      </a:r>
                      <a:r>
                        <a:rPr lang="it-IT" sz="1400" b="0" baseline="0" dirty="0" smtClean="0">
                          <a:latin typeface="Century Gothic" pitchFamily="34" charset="0"/>
                        </a:rPr>
                        <a:t> di tipo balistico</a:t>
                      </a:r>
                      <a:endParaRPr lang="it-IT" sz="1400" b="0" dirty="0" smtClean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latin typeface="Century Gothic" pitchFamily="34" charset="0"/>
                        </a:rPr>
                        <a:t>Dimensioni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it-IT" sz="1400" b="1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40x55x20</a:t>
                      </a:r>
                      <a:r>
                        <a:rPr kumimoji="0" lang="it-IT" sz="1400" b="0" i="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cm; </a:t>
                      </a:r>
                      <a:r>
                        <a:rPr kumimoji="0" lang="it-IT" sz="1400" b="1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45x64x24 </a:t>
                      </a:r>
                      <a:r>
                        <a:rPr kumimoji="0" lang="it-IT" sz="1400" b="0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cm; </a:t>
                      </a:r>
                      <a:r>
                        <a:rPr kumimoji="0" lang="it-IT" sz="1400" b="1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50x74x29</a:t>
                      </a:r>
                      <a:r>
                        <a:rPr kumimoji="0" lang="it-IT" sz="1400" b="0" i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cm</a:t>
                      </a:r>
                      <a:endParaRPr lang="it-IT" sz="1400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latin typeface="Century Gothic" pitchFamily="34" charset="0"/>
                        </a:rPr>
                        <a:t>Colori disponibili</a:t>
                      </a:r>
                      <a:r>
                        <a:rPr lang="it-IT" sz="1400" dirty="0" smtClean="0">
                          <a:latin typeface="Century Gothic" pitchFamily="34" charset="0"/>
                        </a:rPr>
                        <a:t>:</a:t>
                      </a:r>
                      <a:endParaRPr lang="it-IT" sz="1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ttangolo 8"/>
          <p:cNvSpPr/>
          <p:nvPr/>
        </p:nvSpPr>
        <p:spPr>
          <a:xfrm>
            <a:off x="4787900" y="2492375"/>
            <a:ext cx="43180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364163" y="2492375"/>
            <a:ext cx="431800" cy="2159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940425" y="2492375"/>
            <a:ext cx="431800" cy="215900"/>
          </a:xfrm>
          <a:prstGeom prst="rect">
            <a:avLst/>
          </a:prstGeom>
          <a:solidFill>
            <a:srgbClr val="A2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5312" name="CasellaDiTesto 11"/>
          <p:cNvSpPr txBox="1">
            <a:spLocks noChangeArrowheads="1"/>
          </p:cNvSpPr>
          <p:nvPr/>
        </p:nvSpPr>
        <p:spPr bwMode="auto">
          <a:xfrm>
            <a:off x="1187450" y="3049588"/>
            <a:ext cx="70564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entury Gothic" pitchFamily="34" charset="0"/>
              </a:rPr>
              <a:t>Pesante e molto capiente, è l’ideale per  sostenere viaggi di lunghe trasferte.</a:t>
            </a:r>
          </a:p>
          <a:p>
            <a:r>
              <a:rPr lang="it-IT" sz="1400" dirty="0">
                <a:latin typeface="Century Gothic" pitchFamily="34" charset="0"/>
              </a:rPr>
              <a:t>Nonostante ciò è caratterizzata da una grande resistenza all’usura che la rende durevole negli anni.</a:t>
            </a:r>
          </a:p>
        </p:txBody>
      </p:sp>
      <p:sp>
        <p:nvSpPr>
          <p:cNvPr id="55313" name="CasellaDiTesto 12"/>
          <p:cNvSpPr txBox="1">
            <a:spLocks noChangeArrowheads="1"/>
          </p:cNvSpPr>
          <p:nvPr/>
        </p:nvSpPr>
        <p:spPr bwMode="auto">
          <a:xfrm>
            <a:off x="684213" y="0"/>
            <a:ext cx="2555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>
                <a:latin typeface="Century Gothic" pitchFamily="34" charset="0"/>
              </a:rPr>
              <a:t>Catalogo</a:t>
            </a:r>
          </a:p>
        </p:txBody>
      </p:sp>
      <p:pic>
        <p:nvPicPr>
          <p:cNvPr id="55314" name="Picture 3" descr="F:\scuolaimpresa\foto\valigia2B-tras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8" y="4005263"/>
            <a:ext cx="2363787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15" name="CasellaDiTesto 13"/>
          <p:cNvSpPr txBox="1">
            <a:spLocks noChangeArrowheads="1"/>
          </p:cNvSpPr>
          <p:nvPr/>
        </p:nvSpPr>
        <p:spPr bwMode="auto">
          <a:xfrm>
            <a:off x="3492500" y="4203700"/>
            <a:ext cx="3600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entury Gothic" pitchFamily="34" charset="0"/>
              </a:rPr>
              <a:t>La </a:t>
            </a:r>
            <a:r>
              <a:rPr lang="it-IT" sz="1400" b="1" dirty="0">
                <a:latin typeface="Century Gothic" pitchFamily="34" charset="0"/>
              </a:rPr>
              <a:t>scaffalatura</a:t>
            </a:r>
            <a:r>
              <a:rPr lang="it-IT" sz="1400" dirty="0">
                <a:latin typeface="Century Gothic" pitchFamily="34" charset="0"/>
              </a:rPr>
              <a:t> permette di disporre i capi d’</a:t>
            </a:r>
            <a:r>
              <a:rPr lang="it-IT" sz="1400" b="1" dirty="0">
                <a:latin typeface="Century Gothic" pitchFamily="34" charset="0"/>
              </a:rPr>
              <a:t>abbigliamento</a:t>
            </a:r>
            <a:r>
              <a:rPr lang="it-IT" sz="1400" dirty="0">
                <a:latin typeface="Century Gothic" pitchFamily="34" charset="0"/>
              </a:rPr>
              <a:t> in </a:t>
            </a:r>
            <a:r>
              <a:rPr lang="it-IT" sz="1400" b="1" dirty="0">
                <a:latin typeface="Century Gothic" pitchFamily="34" charset="0"/>
              </a:rPr>
              <a:t>maniera </a:t>
            </a:r>
            <a:r>
              <a:rPr lang="it-IT" sz="1400" dirty="0">
                <a:latin typeface="Century Gothic" pitchFamily="34" charset="0"/>
              </a:rPr>
              <a:t>ordinata, </a:t>
            </a:r>
            <a:r>
              <a:rPr lang="it-IT" sz="1400" b="1" dirty="0">
                <a:latin typeface="Century Gothic" pitchFamily="34" charset="0"/>
              </a:rPr>
              <a:t>razionale</a:t>
            </a:r>
            <a:r>
              <a:rPr lang="it-IT" sz="1400" dirty="0">
                <a:latin typeface="Century Gothic" pitchFamily="34" charset="0"/>
              </a:rPr>
              <a:t> e di </a:t>
            </a:r>
            <a:r>
              <a:rPr lang="it-IT" sz="1400" b="1" dirty="0">
                <a:latin typeface="Century Gothic" pitchFamily="34" charset="0"/>
              </a:rPr>
              <a:t>non</a:t>
            </a:r>
            <a:r>
              <a:rPr lang="it-IT" sz="1400" dirty="0">
                <a:latin typeface="Century Gothic" pitchFamily="34" charset="0"/>
              </a:rPr>
              <a:t> essere costretti a </a:t>
            </a:r>
            <a:r>
              <a:rPr lang="it-IT" sz="1400" b="1" dirty="0">
                <a:latin typeface="Century Gothic" pitchFamily="34" charset="0"/>
              </a:rPr>
              <a:t>disfare la valigia</a:t>
            </a:r>
            <a:r>
              <a:rPr lang="it-IT" sz="1400" dirty="0">
                <a:latin typeface="Century Gothic" pitchFamily="34" charset="0"/>
              </a:rPr>
              <a:t>.</a:t>
            </a:r>
          </a:p>
          <a:p>
            <a:r>
              <a:rPr lang="it-IT" sz="1400" dirty="0">
                <a:latin typeface="Century Gothic" pitchFamily="34" charset="0"/>
              </a:rPr>
              <a:t>Inoltre, possiede uno </a:t>
            </a:r>
            <a:r>
              <a:rPr lang="it-IT" sz="1400" b="1" dirty="0">
                <a:latin typeface="Century Gothic" pitchFamily="34" charset="0"/>
              </a:rPr>
              <a:t>spazio</a:t>
            </a:r>
          </a:p>
          <a:p>
            <a:r>
              <a:rPr lang="it-IT" sz="1400" b="1" dirty="0">
                <a:latin typeface="Century Gothic" pitchFamily="34" charset="0"/>
              </a:rPr>
              <a:t>apposito</a:t>
            </a:r>
            <a:r>
              <a:rPr lang="it-IT" sz="1400" dirty="0">
                <a:latin typeface="Century Gothic" pitchFamily="34" charset="0"/>
              </a:rPr>
              <a:t> per le </a:t>
            </a:r>
          </a:p>
          <a:p>
            <a:r>
              <a:rPr lang="it-IT" sz="1400" b="1" dirty="0">
                <a:latin typeface="Century Gothic" pitchFamily="34" charset="0"/>
              </a:rPr>
              <a:t>calzature</a:t>
            </a:r>
            <a:r>
              <a:rPr lang="it-IT" sz="1400" dirty="0">
                <a:latin typeface="Century Gothic" pitchFamily="34" charset="0"/>
              </a:rPr>
              <a:t>.</a:t>
            </a:r>
          </a:p>
        </p:txBody>
      </p:sp>
      <p:pic>
        <p:nvPicPr>
          <p:cNvPr id="55316" name="Picture 2" descr="G:\scuolaimpresa\valigia ross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12776" y="-1251520"/>
            <a:ext cx="79946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41465"/>
              </p:ext>
            </p:extLst>
          </p:nvPr>
        </p:nvGraphicFramePr>
        <p:xfrm>
          <a:off x="755576" y="2769086"/>
          <a:ext cx="7676422" cy="303617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123694"/>
                <a:gridCol w="1368152"/>
                <a:gridCol w="1872208"/>
                <a:gridCol w="1224136"/>
                <a:gridCol w="2088232"/>
              </a:tblGrid>
              <a:tr h="512651">
                <a:tc>
                  <a:txBody>
                    <a:bodyPr/>
                    <a:lstStyle/>
                    <a:p>
                      <a:endParaRPr lang="it-IT" sz="2400" dirty="0"/>
                    </a:p>
                  </a:txBody>
                  <a:tcPr marL="123958" marR="123958" marT="61979" marB="61979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smtClean="0"/>
                        <a:t>Fatturato negozio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smtClean="0"/>
                        <a:t>Fatturato</a:t>
                      </a:r>
                    </a:p>
                    <a:p>
                      <a:pPr algn="ctr" fontAlgn="b"/>
                      <a:r>
                        <a:rPr lang="it-IT" sz="1600" u="none" strike="noStrike" dirty="0" smtClean="0"/>
                        <a:t>e-commerce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smtClean="0"/>
                        <a:t>Costo</a:t>
                      </a:r>
                      <a:r>
                        <a:rPr lang="it-IT" sz="1600" u="none" strike="noStrike" baseline="0" dirty="0" smtClean="0"/>
                        <a:t> negozio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 smtClean="0"/>
                        <a:t>Costo e-commerce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</a:tr>
              <a:tr h="502719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Valigia</a:t>
                      </a:r>
                      <a:r>
                        <a:rPr lang="it-IT" sz="1600" baseline="0" dirty="0" smtClean="0"/>
                        <a:t> 1</a:t>
                      </a:r>
                      <a:endParaRPr lang="it-IT" sz="1600" baseline="0" dirty="0" smtClean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123958" marR="123958" marT="61979" marB="6197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</a:t>
                      </a:r>
                      <a:r>
                        <a:rPr lang="it-IT" sz="1600" u="none" strike="noStrike" dirty="0" smtClean="0"/>
                        <a:t>€</a:t>
                      </a:r>
                      <a:r>
                        <a:rPr lang="it-IT" sz="1600" u="none" strike="noStrike" baseline="0" dirty="0" smtClean="0"/>
                        <a:t> </a:t>
                      </a:r>
                      <a:r>
                        <a:rPr lang="it-IT" sz="1600" u="none" strike="noStrike" dirty="0" smtClean="0"/>
                        <a:t>113.184,00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</a:t>
                      </a:r>
                      <a:r>
                        <a:rPr lang="it-IT" sz="1600" u="none" strike="noStrike" dirty="0" smtClean="0"/>
                        <a:t>€ 31.680,00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€ </a:t>
                      </a:r>
                      <a:r>
                        <a:rPr lang="it-IT" sz="1600" u="none" strike="noStrike" dirty="0" smtClean="0"/>
                        <a:t>37.728,00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</a:t>
                      </a:r>
                      <a:r>
                        <a:rPr lang="it-IT" sz="1600" u="none" strike="noStrike" dirty="0" smtClean="0"/>
                        <a:t>€</a:t>
                      </a:r>
                      <a:r>
                        <a:rPr lang="it-IT" sz="1600" u="none" strike="noStrike" baseline="0" dirty="0" smtClean="0"/>
                        <a:t>   </a:t>
                      </a:r>
                      <a:r>
                        <a:rPr lang="it-IT" sz="1600" u="none" strike="noStrike" dirty="0" smtClean="0"/>
                        <a:t>7.200,00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</a:tr>
              <a:tr h="502719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Valigia</a:t>
                      </a:r>
                      <a:r>
                        <a:rPr lang="it-IT" sz="1600" baseline="0" dirty="0" smtClean="0"/>
                        <a:t> 2</a:t>
                      </a:r>
                      <a:endParaRPr lang="it-IT" sz="1600" dirty="0">
                        <a:latin typeface="Century Gothic" pitchFamily="34" charset="0"/>
                      </a:endParaRPr>
                    </a:p>
                  </a:txBody>
                  <a:tcPr marL="123958" marR="123958" marT="61979" marB="6197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€ </a:t>
                      </a:r>
                      <a:r>
                        <a:rPr lang="it-IT" sz="1600" u="none" strike="noStrike" dirty="0" smtClean="0"/>
                        <a:t>  58.320,00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</a:t>
                      </a:r>
                      <a:r>
                        <a:rPr lang="it-IT" sz="1600" u="none" strike="noStrike" dirty="0" smtClean="0"/>
                        <a:t>€</a:t>
                      </a:r>
                      <a:r>
                        <a:rPr lang="it-IT" sz="1600" u="none" strike="noStrike" baseline="0" dirty="0" smtClean="0"/>
                        <a:t> </a:t>
                      </a:r>
                      <a:r>
                        <a:rPr lang="it-IT" sz="1600" u="none" strike="noStrike" dirty="0" smtClean="0"/>
                        <a:t>23.040,00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€ </a:t>
                      </a:r>
                      <a:r>
                        <a:rPr lang="it-IT" sz="1600" u="none" strike="noStrike" dirty="0" smtClean="0"/>
                        <a:t>23.328,00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</a:t>
                      </a:r>
                      <a:r>
                        <a:rPr lang="it-IT" sz="1600" u="none" strike="noStrike" dirty="0" smtClean="0"/>
                        <a:t>€</a:t>
                      </a:r>
                      <a:r>
                        <a:rPr lang="it-IT" sz="1600" u="none" strike="noStrike" baseline="0" dirty="0" smtClean="0"/>
                        <a:t>   </a:t>
                      </a:r>
                      <a:r>
                        <a:rPr lang="it-IT" sz="1600" u="none" strike="noStrike" dirty="0" smtClean="0"/>
                        <a:t>4.464,00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</a:tr>
              <a:tr h="502719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Valigia 3</a:t>
                      </a:r>
                      <a:endParaRPr lang="it-IT" sz="1600" dirty="0">
                        <a:latin typeface="Century Gothic" pitchFamily="34" charset="0"/>
                      </a:endParaRPr>
                    </a:p>
                  </a:txBody>
                  <a:tcPr marL="123958" marR="123958" marT="61979" marB="6197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€ </a:t>
                      </a:r>
                      <a:r>
                        <a:rPr lang="it-IT" sz="1600" u="none" strike="noStrike" dirty="0" smtClean="0"/>
                        <a:t>  74.880,00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</a:t>
                      </a:r>
                      <a:r>
                        <a:rPr lang="it-IT" sz="1600" u="none" strike="noStrike" dirty="0" smtClean="0"/>
                        <a:t>€ 31.680,00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</a:t>
                      </a:r>
                      <a:r>
                        <a:rPr lang="it-IT" sz="1600" u="none" strike="noStrike" dirty="0" smtClean="0"/>
                        <a:t>€</a:t>
                      </a:r>
                      <a:r>
                        <a:rPr lang="it-IT" sz="1600" u="none" strike="noStrike" baseline="0" dirty="0" smtClean="0"/>
                        <a:t> </a:t>
                      </a:r>
                      <a:r>
                        <a:rPr lang="it-IT" sz="1600" u="none" strike="noStrike" dirty="0" smtClean="0"/>
                        <a:t>29.952,00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</a:t>
                      </a:r>
                      <a:r>
                        <a:rPr lang="it-IT" sz="1600" u="none" strike="noStrike" dirty="0" smtClean="0"/>
                        <a:t>€  </a:t>
                      </a:r>
                      <a:r>
                        <a:rPr lang="it-IT" sz="1600" u="none" strike="noStrike" baseline="0" dirty="0" smtClean="0"/>
                        <a:t> </a:t>
                      </a:r>
                      <a:r>
                        <a:rPr lang="it-IT" sz="1600" u="none" strike="noStrike" dirty="0" smtClean="0"/>
                        <a:t>5.760,00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</a:tr>
              <a:tr h="502719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Totale</a:t>
                      </a:r>
                      <a:endParaRPr lang="it-IT" sz="1600" b="1" dirty="0">
                        <a:latin typeface="Century Gothic" pitchFamily="34" charset="0"/>
                      </a:endParaRPr>
                    </a:p>
                  </a:txBody>
                  <a:tcPr marL="123958" marR="123958" marT="61979" marB="6197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</a:t>
                      </a:r>
                      <a:r>
                        <a:rPr lang="it-IT" sz="1600" u="none" strike="noStrike" dirty="0" smtClean="0"/>
                        <a:t>€</a:t>
                      </a:r>
                      <a:r>
                        <a:rPr lang="it-IT" sz="1600" u="none" strike="noStrike" baseline="0" dirty="0" smtClean="0"/>
                        <a:t> </a:t>
                      </a:r>
                      <a:r>
                        <a:rPr lang="it-IT" sz="1600" u="none" strike="noStrike" dirty="0" smtClean="0"/>
                        <a:t>246.384,00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</a:t>
                      </a:r>
                      <a:r>
                        <a:rPr lang="it-IT" sz="1600" u="none" strike="noStrike" dirty="0" smtClean="0"/>
                        <a:t>€ 86.400,00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€ </a:t>
                      </a:r>
                      <a:r>
                        <a:rPr lang="it-IT" sz="1600" u="none" strike="noStrike" dirty="0" smtClean="0"/>
                        <a:t>91.008,00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</a:t>
                      </a:r>
                      <a:r>
                        <a:rPr lang="it-IT" sz="1600" u="none" strike="noStrike" dirty="0" smtClean="0"/>
                        <a:t>€  17.424,00 </a:t>
                      </a:r>
                      <a:endParaRPr lang="it-IT" sz="1600" b="0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</a:tr>
              <a:tr h="512651">
                <a:tc>
                  <a:txBody>
                    <a:bodyPr/>
                    <a:lstStyle/>
                    <a:p>
                      <a:endParaRPr lang="it-IT" sz="2400"/>
                    </a:p>
                  </a:txBody>
                  <a:tcPr marL="123958" marR="123958" marT="61979" marB="61979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FATTURATO TOTALE</a:t>
                      </a:r>
                      <a:endParaRPr lang="it-IT" sz="1600" b="1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€ </a:t>
                      </a:r>
                      <a:r>
                        <a:rPr lang="it-IT" sz="1600" u="none" strike="noStrike" dirty="0" smtClean="0"/>
                        <a:t>332.784,00 </a:t>
                      </a:r>
                      <a:endParaRPr lang="it-IT" sz="1600" b="1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COSTO TOT</a:t>
                      </a:r>
                      <a:endParaRPr lang="it-IT" sz="1600" b="1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/>
                        <a:t> </a:t>
                      </a:r>
                      <a:r>
                        <a:rPr lang="it-IT" sz="1600" u="none" strike="noStrike" dirty="0" smtClean="0"/>
                        <a:t>€108.432,00 </a:t>
                      </a:r>
                      <a:endParaRPr lang="it-IT" sz="1600" b="1" i="0" u="none" strike="noStrike" dirty="0">
                        <a:latin typeface="Century Gothic" pitchFamily="34" charset="0"/>
                      </a:endParaRPr>
                    </a:p>
                  </a:txBody>
                  <a:tcPr marL="16818" marR="16818" marT="16818" marB="0" anchor="ctr"/>
                </a:tc>
              </a:tr>
            </a:tbl>
          </a:graphicData>
        </a:graphic>
      </p:graphicFrame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827088" y="0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683568" y="0"/>
            <a:ext cx="84604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3600" dirty="0">
                <a:latin typeface="Century Gothic" pitchFamily="34" charset="0"/>
              </a:rPr>
              <a:t>Strategie di mercato </a:t>
            </a:r>
            <a:r>
              <a:rPr lang="it-IT" sz="3600" dirty="0" smtClean="0">
                <a:latin typeface="Century Gothic" pitchFamily="34" charset="0"/>
              </a:rPr>
              <a:t>– Listino </a:t>
            </a:r>
            <a:r>
              <a:rPr lang="it-IT" sz="3600" dirty="0">
                <a:latin typeface="Century Gothic" pitchFamily="34" charset="0"/>
              </a:rPr>
              <a:t>prezzi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969963" y="1484313"/>
            <a:ext cx="5041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683568" y="980728"/>
            <a:ext cx="78488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Century Gothic" pitchFamily="34" charset="0"/>
              </a:rPr>
              <a:t>Da un’ipotesi di prodotti venduti annualmente abbiamo ricavato il </a:t>
            </a:r>
            <a:r>
              <a:rPr lang="it-IT" sz="1600" dirty="0">
                <a:latin typeface="Century Gothic" pitchFamily="34" charset="0"/>
              </a:rPr>
              <a:t>fatturato </a:t>
            </a:r>
            <a:r>
              <a:rPr lang="it-IT" sz="1600" dirty="0" smtClean="0">
                <a:latin typeface="Century Gothic" pitchFamily="34" charset="0"/>
              </a:rPr>
              <a:t>sia </a:t>
            </a:r>
            <a:r>
              <a:rPr lang="it-IT" sz="1600" dirty="0">
                <a:latin typeface="Century Gothic" pitchFamily="34" charset="0"/>
              </a:rPr>
              <a:t>dalla vendita ai negozi che dal </a:t>
            </a:r>
            <a:r>
              <a:rPr lang="it-IT" sz="1600" dirty="0" smtClean="0">
                <a:latin typeface="Century Gothic" pitchFamily="34" charset="0"/>
              </a:rPr>
              <a:t>sito internet;</a:t>
            </a:r>
          </a:p>
          <a:p>
            <a:pPr>
              <a:spcBef>
                <a:spcPct val="50000"/>
              </a:spcBef>
            </a:pPr>
            <a:r>
              <a:rPr lang="it-IT" sz="1600" dirty="0" smtClean="0">
                <a:latin typeface="Century Gothic" pitchFamily="34" charset="0"/>
              </a:rPr>
              <a:t>inoltre </a:t>
            </a:r>
            <a:r>
              <a:rPr lang="it-IT" sz="1600" dirty="0">
                <a:latin typeface="Century Gothic" pitchFamily="34" charset="0"/>
              </a:rPr>
              <a:t>troviamo i </a:t>
            </a:r>
            <a:r>
              <a:rPr lang="it-IT" sz="1600" dirty="0" smtClean="0">
                <a:latin typeface="Century Gothic" pitchFamily="34" charset="0"/>
              </a:rPr>
              <a:t>costi </a:t>
            </a:r>
            <a:r>
              <a:rPr lang="it-IT" sz="1600" dirty="0">
                <a:latin typeface="Century Gothic" pitchFamily="34" charset="0"/>
              </a:rPr>
              <a:t>di </a:t>
            </a:r>
            <a:r>
              <a:rPr lang="it-IT" sz="1600" dirty="0" smtClean="0">
                <a:latin typeface="Century Gothic" pitchFamily="34" charset="0"/>
              </a:rPr>
              <a:t>trasporto merci e di pubblicità per </a:t>
            </a:r>
            <a:r>
              <a:rPr lang="it-IT" sz="1600" dirty="0">
                <a:latin typeface="Century Gothic" pitchFamily="34" charset="0"/>
              </a:rPr>
              <a:t>il nostro sito.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755650" y="0"/>
            <a:ext cx="70564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>
                <a:latin typeface="Century Gothic" pitchFamily="34" charset="0"/>
              </a:rPr>
              <a:t>Fabbisogno finanziario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875928" y="1340768"/>
          <a:ext cx="4920208" cy="188074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048000"/>
                <a:gridCol w="1872208"/>
              </a:tblGrid>
              <a:tr h="39738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/>
                        <a:t>FABBISOGNO FINANZIARIO</a:t>
                      </a:r>
                      <a:endParaRPr lang="it-IT" sz="1800" b="1" i="0" u="none" strike="noStrike" dirty="0"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smtClean="0"/>
                        <a:t>Costi avvio impresa</a:t>
                      </a:r>
                      <a:endParaRPr lang="it-IT" sz="1800" b="0" i="0" u="none" strike="noStrike" dirty="0"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/>
                        <a:t> </a:t>
                      </a:r>
                      <a:r>
                        <a:rPr lang="it-IT" sz="1800" u="none" strike="noStrike" dirty="0" smtClean="0"/>
                        <a:t>€</a:t>
                      </a:r>
                      <a:r>
                        <a:rPr lang="it-IT" sz="1800" u="none" strike="noStrike" baseline="0" dirty="0" smtClean="0"/>
                        <a:t> </a:t>
                      </a:r>
                      <a:r>
                        <a:rPr lang="it-IT" sz="1800" u="none" strike="noStrike" dirty="0" smtClean="0"/>
                        <a:t>82.185 </a:t>
                      </a:r>
                      <a:endParaRPr lang="it-IT" sz="1800" b="0" i="0" u="none" strike="noStrike" dirty="0"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smtClean="0"/>
                        <a:t>Costi fissi 1° anno</a:t>
                      </a:r>
                      <a:endParaRPr lang="it-IT" sz="1800" b="0" i="0" u="none" strike="noStrike" dirty="0"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/>
                        <a:t> </a:t>
                      </a:r>
                      <a:r>
                        <a:rPr lang="it-IT" sz="1800" u="none" strike="noStrike" dirty="0" smtClean="0"/>
                        <a:t>€</a:t>
                      </a:r>
                      <a:r>
                        <a:rPr lang="it-IT" sz="1800" u="none" strike="noStrike" baseline="0" dirty="0" smtClean="0"/>
                        <a:t> </a:t>
                      </a:r>
                      <a:r>
                        <a:rPr lang="it-IT" sz="1800" u="none" strike="noStrike" dirty="0" smtClean="0"/>
                        <a:t>105.594 </a:t>
                      </a:r>
                      <a:endParaRPr lang="it-IT" sz="1800" b="0" i="0" u="none" strike="noStrike" dirty="0"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smtClean="0"/>
                        <a:t>Magazzino iniziale</a:t>
                      </a:r>
                      <a:endParaRPr lang="it-IT" sz="1800" b="0" i="0" u="none" strike="noStrike" dirty="0"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/>
                        <a:t> </a:t>
                      </a:r>
                      <a:r>
                        <a:rPr lang="it-IT" sz="1800" u="none" strike="noStrike" dirty="0" smtClean="0"/>
                        <a:t>€ 21.686 </a:t>
                      </a:r>
                      <a:endParaRPr lang="it-IT" sz="1800" b="0" i="0" u="none" strike="noStrike" dirty="0"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/>
                        <a:t>TOTALE</a:t>
                      </a:r>
                      <a:endParaRPr lang="it-IT" sz="1800" b="1" i="0" u="none" strike="noStrike" dirty="0"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/>
                        <a:t> </a:t>
                      </a:r>
                      <a:r>
                        <a:rPr lang="it-IT" sz="1800" u="none" strike="noStrike" dirty="0" smtClean="0"/>
                        <a:t>€</a:t>
                      </a:r>
                      <a:r>
                        <a:rPr lang="it-IT" sz="1800" u="none" strike="noStrike" baseline="0" dirty="0" smtClean="0"/>
                        <a:t> </a:t>
                      </a:r>
                      <a:r>
                        <a:rPr lang="it-IT" sz="1800" u="none" strike="noStrike" dirty="0" smtClean="0"/>
                        <a:t>209.465 </a:t>
                      </a:r>
                      <a:endParaRPr lang="it-IT" sz="1800" b="1" i="0" u="none" strike="noStrike" dirty="0"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1684" name="CasellaDiTesto 7"/>
          <p:cNvSpPr txBox="1">
            <a:spLocks noChangeArrowheads="1"/>
          </p:cNvSpPr>
          <p:nvPr/>
        </p:nvSpPr>
        <p:spPr bwMode="auto">
          <a:xfrm>
            <a:off x="755650" y="3573463"/>
            <a:ext cx="54721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entury Gothic" pitchFamily="34" charset="0"/>
              </a:rPr>
              <a:t>La </a:t>
            </a:r>
            <a:r>
              <a:rPr lang="it-IT" b="1">
                <a:latin typeface="Century Gothic" pitchFamily="34" charset="0"/>
              </a:rPr>
              <a:t>tabella</a:t>
            </a:r>
            <a:r>
              <a:rPr lang="it-IT">
                <a:latin typeface="Century Gothic" pitchFamily="34" charset="0"/>
              </a:rPr>
              <a:t> mostra tutto ciò di cui abbiamo bisogno come </a:t>
            </a:r>
            <a:r>
              <a:rPr lang="it-IT" b="1">
                <a:latin typeface="Century Gothic" pitchFamily="34" charset="0"/>
              </a:rPr>
              <a:t>costi fissi </a:t>
            </a:r>
            <a:r>
              <a:rPr lang="it-IT">
                <a:latin typeface="Century Gothic" pitchFamily="34" charset="0"/>
              </a:rPr>
              <a:t>ogni </a:t>
            </a:r>
            <a:r>
              <a:rPr lang="it-IT" b="1">
                <a:latin typeface="Century Gothic" pitchFamily="34" charset="0"/>
              </a:rPr>
              <a:t>anno</a:t>
            </a:r>
            <a:r>
              <a:rPr lang="it-IT">
                <a:latin typeface="Century Gothic" pitchFamily="34" charset="0"/>
              </a:rPr>
              <a:t> più i </a:t>
            </a:r>
            <a:r>
              <a:rPr lang="it-IT" b="1">
                <a:latin typeface="Century Gothic" pitchFamily="34" charset="0"/>
              </a:rPr>
              <a:t>costi iniziali</a:t>
            </a:r>
            <a:r>
              <a:rPr lang="it-IT">
                <a:latin typeface="Century Gothic" pitchFamily="34" charset="0"/>
              </a:rPr>
              <a:t> per </a:t>
            </a:r>
            <a:r>
              <a:rPr lang="it-IT" b="1">
                <a:latin typeface="Century Gothic" pitchFamily="34" charset="0"/>
              </a:rPr>
              <a:t>avviare l’impresa</a:t>
            </a:r>
            <a:r>
              <a:rPr lang="it-IT">
                <a:latin typeface="Century Gothic" pitchFamily="34" charset="0"/>
              </a:rPr>
              <a:t>, e nel nostro caso, il costo iniziale del </a:t>
            </a:r>
            <a:r>
              <a:rPr lang="it-IT" b="1">
                <a:latin typeface="Century Gothic" pitchFamily="34" charset="0"/>
              </a:rPr>
              <a:t>magazzino</a:t>
            </a:r>
            <a:r>
              <a:rPr lang="it-IT">
                <a:latin typeface="Century Gothic" pitchFamily="34" charset="0"/>
              </a:rPr>
              <a:t>.</a:t>
            </a:r>
          </a:p>
          <a:p>
            <a:r>
              <a:rPr lang="it-IT">
                <a:latin typeface="Century Gothic" pitchFamily="34" charset="0"/>
                <a:ea typeface="ＭＳ Ｐゴシック"/>
                <a:cs typeface="ＭＳ Ｐゴシック"/>
              </a:rPr>
              <a:t>Per coprire tali costi abbiamo ottenuto dalla Regione Umbria un finanziamento parziale per l’imprenditoria giovanile a copertura del mutuo di 140.000,00 €</a:t>
            </a:r>
            <a:endParaRPr lang="it-IT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266094"/>
              </p:ext>
            </p:extLst>
          </p:nvPr>
        </p:nvGraphicFramePr>
        <p:xfrm>
          <a:off x="2699792" y="188640"/>
          <a:ext cx="6110052" cy="3672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53670"/>
                <a:gridCol w="1224136"/>
                <a:gridCol w="1152128"/>
                <a:gridCol w="1080118"/>
              </a:tblGrid>
              <a:tr h="216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 smtClean="0"/>
                        <a:t>FATTURATO 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/>
                        <a:t>1° ANNO</a:t>
                      </a:r>
                      <a:endParaRPr lang="it-IT" sz="1200" b="1" i="0" u="none" strike="noStrike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/>
                        <a:t>2° ANNO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/>
                        <a:t>3° ANNO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€ 332.784,00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356.397,00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€ </a:t>
                      </a:r>
                      <a:r>
                        <a:rPr lang="it-IT" sz="1200" u="none" strike="noStrike" dirty="0"/>
                        <a:t>368.965,00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COSTI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 </a:t>
                      </a:r>
                      <a:endParaRPr lang="it-IT" sz="1200" b="1" i="0" u="none" strike="noStrike" dirty="0">
                        <a:solidFill>
                          <a:srgbClr val="B3B3B3"/>
                        </a:solidFill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 </a:t>
                      </a:r>
                      <a:r>
                        <a:rPr lang="it-IT" sz="1200" u="none" strike="noStrike" dirty="0" smtClean="0"/>
                        <a:t> </a:t>
                      </a:r>
                      <a:endParaRPr lang="it-IT" sz="1200" b="1" i="0" u="none" strike="noStrike" dirty="0">
                        <a:solidFill>
                          <a:srgbClr val="B3B3B3"/>
                        </a:solidFill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 </a:t>
                      </a:r>
                      <a:endParaRPr lang="it-IT" sz="1200" b="1" i="0" u="none" strike="noStrike" dirty="0">
                        <a:solidFill>
                          <a:srgbClr val="B3B3B3"/>
                        </a:solidFill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Merci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108.432,00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€ 116.118,00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€ 120.158,00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Servizi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7.600,00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€ 7.904,00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</a:t>
                      </a:r>
                      <a:r>
                        <a:rPr lang="it-IT" sz="1200" u="none" strike="noStrike" dirty="0"/>
                        <a:t>€ </a:t>
                      </a:r>
                      <a:r>
                        <a:rPr lang="it-IT" sz="1200" u="none" strike="noStrike" dirty="0" smtClean="0"/>
                        <a:t>8.132,00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Stipendi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€124.800,00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€ </a:t>
                      </a:r>
                      <a:r>
                        <a:rPr lang="it-IT" sz="1200" u="none" strike="noStrike" dirty="0"/>
                        <a:t>124.800,00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€ </a:t>
                      </a:r>
                      <a:r>
                        <a:rPr lang="it-IT" sz="1200" u="none" strike="noStrike" dirty="0"/>
                        <a:t>145.600,00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Collaboratori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€ 3.240,00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€ 3.240,00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</a:t>
                      </a:r>
                      <a:r>
                        <a:rPr lang="it-IT" sz="1200" u="none" strike="noStrike" dirty="0"/>
                        <a:t>€ </a:t>
                      </a:r>
                      <a:r>
                        <a:rPr lang="it-IT" sz="1200" u="none" strike="noStrike" dirty="0" smtClean="0"/>
                        <a:t>3.337,20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Affitti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€ 6.000,00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</a:t>
                      </a:r>
                      <a:r>
                        <a:rPr lang="it-IT" sz="1200" u="none" strike="noStrike" dirty="0"/>
                        <a:t>6.000,00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</a:t>
                      </a:r>
                      <a:r>
                        <a:rPr lang="it-IT" sz="1200" u="none" strike="noStrike" dirty="0"/>
                        <a:t>€ </a:t>
                      </a:r>
                      <a:r>
                        <a:rPr lang="it-IT" sz="1200" u="none" strike="noStrike" dirty="0" smtClean="0"/>
                        <a:t>6.000,00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Pubblicità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9.600,00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</a:t>
                      </a:r>
                      <a:r>
                        <a:rPr lang="it-IT" sz="1200" u="none" strike="noStrike" dirty="0"/>
                        <a:t>6.500,00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</a:t>
                      </a:r>
                      <a:r>
                        <a:rPr lang="it-IT" sz="1200" u="none" strike="noStrike" dirty="0"/>
                        <a:t>€ </a:t>
                      </a:r>
                      <a:r>
                        <a:rPr lang="it-IT" sz="1200" u="none" strike="noStrike" dirty="0" smtClean="0"/>
                        <a:t>4.200,00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Utenze</a:t>
                      </a:r>
                      <a:r>
                        <a:rPr lang="it-IT" sz="1200" u="none" strike="noStrike" baseline="0" dirty="0" smtClean="0"/>
                        <a:t> (gas, luce, telefono, internet)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6.610,00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</a:t>
                      </a:r>
                      <a:r>
                        <a:rPr lang="it-IT" sz="1200" u="none" strike="noStrike" dirty="0"/>
                        <a:t>6.742,20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</a:t>
                      </a:r>
                      <a:r>
                        <a:rPr lang="it-IT" sz="1200" u="none" strike="noStrike" dirty="0"/>
                        <a:t>€ </a:t>
                      </a:r>
                      <a:r>
                        <a:rPr lang="it-IT" sz="1200" u="none" strike="noStrike" dirty="0" smtClean="0"/>
                        <a:t>6.874,40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Banca C/</a:t>
                      </a:r>
                      <a:r>
                        <a:rPr lang="it-IT" sz="1200" u="none" strike="noStrike" dirty="0" err="1" smtClean="0"/>
                        <a:t>C</a:t>
                      </a:r>
                      <a:r>
                        <a:rPr lang="it-IT" sz="1200" u="none" strike="noStrike" dirty="0" smtClean="0"/>
                        <a:t> (costi di gestione)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€ 380,00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440,00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€ </a:t>
                      </a:r>
                      <a:r>
                        <a:rPr lang="it-IT" sz="1200" u="none" strike="noStrike" dirty="0"/>
                        <a:t>410,00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it-IT" sz="1200" u="none" strike="noStrike" dirty="0" smtClean="0"/>
                        <a:t> Commissioni</a:t>
                      </a:r>
                      <a:r>
                        <a:rPr lang="it-IT" sz="1200" u="none" strike="noStrike" baseline="0" dirty="0" smtClean="0"/>
                        <a:t> bancarie su E-commerce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€ 432,00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€ 462,55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</a:t>
                      </a:r>
                      <a:r>
                        <a:rPr lang="it-IT" sz="1200" u="none" strike="noStrike" dirty="0"/>
                        <a:t>€ </a:t>
                      </a:r>
                      <a:r>
                        <a:rPr lang="it-IT" sz="1200" u="none" strike="noStrike" dirty="0" smtClean="0"/>
                        <a:t>477,75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Trasporti (carburante</a:t>
                      </a:r>
                      <a:r>
                        <a:rPr lang="it-IT" sz="1200" u="none" strike="noStrike" baseline="0" dirty="0" smtClean="0"/>
                        <a:t> e </a:t>
                      </a:r>
                      <a:r>
                        <a:rPr lang="it-IT" sz="1200" u="none" strike="noStrike" baseline="0" dirty="0" err="1" smtClean="0"/>
                        <a:t>manut</a:t>
                      </a:r>
                      <a:r>
                        <a:rPr lang="it-IT" sz="1200" u="none" strike="noStrike" baseline="0" dirty="0" smtClean="0"/>
                        <a:t>.</a:t>
                      </a:r>
                      <a:r>
                        <a:rPr lang="it-IT" sz="1200" u="none" strike="noStrike" dirty="0" smtClean="0"/>
                        <a:t>)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€ 4.142,00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€ 4.224,84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</a:t>
                      </a:r>
                      <a:r>
                        <a:rPr lang="it-IT" sz="1200" u="none" strike="noStrike" dirty="0"/>
                        <a:t>€ </a:t>
                      </a:r>
                      <a:r>
                        <a:rPr lang="it-IT" sz="1200" u="none" strike="noStrike" dirty="0" smtClean="0"/>
                        <a:t>4.266,26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Commercialista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€ </a:t>
                      </a:r>
                      <a:r>
                        <a:rPr lang="it-IT" sz="1200" u="none" strike="noStrike" dirty="0"/>
                        <a:t>2.850,00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€ 2.878,50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</a:t>
                      </a:r>
                      <a:r>
                        <a:rPr lang="it-IT" sz="1200" u="none" strike="noStrike" dirty="0"/>
                        <a:t>€ </a:t>
                      </a:r>
                      <a:r>
                        <a:rPr lang="it-IT" sz="1200" u="none" strike="noStrike" dirty="0" smtClean="0"/>
                        <a:t>2.907,00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Assicurazioni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</a:t>
                      </a:r>
                      <a:r>
                        <a:rPr lang="it-IT" sz="1200" u="none" strike="noStrike" dirty="0"/>
                        <a:t>€ </a:t>
                      </a:r>
                      <a:r>
                        <a:rPr lang="it-IT" sz="1200" u="none" strike="noStrike" dirty="0" smtClean="0"/>
                        <a:t>2.340,00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</a:t>
                      </a:r>
                      <a:r>
                        <a:rPr lang="it-IT" sz="1200" u="none" strike="noStrike" dirty="0"/>
                        <a:t>2.340,00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</a:t>
                      </a:r>
                      <a:r>
                        <a:rPr lang="it-IT" sz="1200" u="none" strike="noStrike" dirty="0"/>
                        <a:t>2.340,00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Ammortamenti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</a:t>
                      </a:r>
                      <a:r>
                        <a:rPr lang="it-IT" sz="1200" u="none" strike="noStrike" dirty="0"/>
                        <a:t>€ </a:t>
                      </a:r>
                      <a:r>
                        <a:rPr lang="it-IT" sz="1200" u="none" strike="noStrike" dirty="0" smtClean="0"/>
                        <a:t>16.132,75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€ 16.132,75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€ 16.132,75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TOTALE </a:t>
                      </a:r>
                      <a:r>
                        <a:rPr lang="it-IT" sz="1200" u="none" strike="noStrike" dirty="0"/>
                        <a:t>COSTI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 </a:t>
                      </a:r>
                      <a:r>
                        <a:rPr lang="it-IT" sz="1200" u="none" strike="noStrike" dirty="0"/>
                        <a:t>€ </a:t>
                      </a:r>
                      <a:r>
                        <a:rPr lang="it-IT" sz="1200" u="none" strike="noStrike" dirty="0" smtClean="0"/>
                        <a:t>292.558,75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 </a:t>
                      </a:r>
                      <a:r>
                        <a:rPr lang="it-IT" sz="1200" u="none" strike="noStrike" dirty="0"/>
                        <a:t>297.782,84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 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320.835,36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5241" marR="5241" marT="5241" marB="0" anchor="ctr"/>
                </a:tc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827584" y="4437112"/>
          <a:ext cx="6264696" cy="226496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04256"/>
                <a:gridCol w="1224136"/>
                <a:gridCol w="1440160"/>
                <a:gridCol w="1296144"/>
              </a:tblGrid>
              <a:tr h="147533">
                <a:tc>
                  <a:txBody>
                    <a:bodyPr/>
                    <a:lstStyle/>
                    <a:p>
                      <a:endParaRPr lang="it-IT" sz="1200" dirty="0">
                        <a:latin typeface="Century Gothic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1° ANNO</a:t>
                      </a:r>
                      <a:endParaRPr lang="it-IT" sz="1200" dirty="0">
                        <a:latin typeface="Century Gothic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2°ANNO</a:t>
                      </a:r>
                      <a:endParaRPr lang="it-IT" sz="1200" dirty="0">
                        <a:latin typeface="Century Gothic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3°ANNO</a:t>
                      </a:r>
                      <a:endParaRPr lang="it-IT" sz="1200" dirty="0">
                        <a:latin typeface="Century Gothic" pitchFamily="34" charset="0"/>
                      </a:endParaRPr>
                    </a:p>
                  </a:txBody>
                  <a:tcPr marL="0" marR="0" marT="0" marB="0"/>
                </a:tc>
              </a:tr>
              <a:tr h="295065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RISULTATO </a:t>
                      </a:r>
                      <a:r>
                        <a:rPr lang="it-IT" sz="1200" u="none" strike="noStrike" dirty="0"/>
                        <a:t>OPERATIVO </a:t>
                      </a:r>
                      <a:r>
                        <a:rPr lang="it-IT" sz="1200" u="none" strike="noStrike" dirty="0" smtClean="0"/>
                        <a:t>     .(</a:t>
                      </a:r>
                      <a:r>
                        <a:rPr lang="it-IT" sz="1200" u="none" strike="noStrike" dirty="0"/>
                        <a:t>FATTURATO-COSTI)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40.225,25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58.614,16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48.129,64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</a:tr>
              <a:tr h="211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+ </a:t>
                      </a:r>
                      <a:r>
                        <a:rPr lang="it-IT" sz="1200" u="none" strike="noStrike" dirty="0"/>
                        <a:t>proventi finanziari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120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140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80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</a:tr>
              <a:tr h="211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- </a:t>
                      </a:r>
                      <a:r>
                        <a:rPr lang="it-IT" sz="1200" u="none" strike="noStrike" dirty="0"/>
                        <a:t>oneri finanziari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2.010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1.813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1.612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</a:tr>
              <a:tr h="295065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RISULTATO </a:t>
                      </a:r>
                      <a:r>
                        <a:rPr lang="it-IT" sz="1200" u="none" strike="noStrike" dirty="0"/>
                        <a:t>PRIMA DELLE </a:t>
                      </a:r>
                      <a:r>
                        <a:rPr lang="it-IT" sz="1200" u="none" strike="noStrike" dirty="0" smtClean="0"/>
                        <a:t>.IMPOSTE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38.334,89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56.941,16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46.597,64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</a:tr>
              <a:tr h="211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-  </a:t>
                      </a:r>
                      <a:r>
                        <a:rPr lang="it-IT" sz="1200" u="none" strike="noStrike" dirty="0"/>
                        <a:t>IMPOSTE </a:t>
                      </a:r>
                      <a:r>
                        <a:rPr lang="it-IT" sz="1200" u="none" strike="noStrike" dirty="0" err="1"/>
                        <a:t>D'ESERCIZIO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16.978,08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22.811,97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20.369,81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</a:tr>
              <a:tr h="211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IRES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10.542,09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€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smtClean="0"/>
                        <a:t>15.658,82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12.814,35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</a:tr>
              <a:tr h="211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IRAP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6.435,98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</a:t>
                      </a:r>
                      <a:r>
                        <a:rPr lang="it-IT" sz="1200" u="none" strike="noStrike" dirty="0" smtClean="0"/>
                        <a:t>€ </a:t>
                      </a:r>
                      <a:r>
                        <a:rPr lang="it-IT" sz="1200" u="none" strike="noStrike" dirty="0"/>
                        <a:t>7.153,15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7.555,46 </a:t>
                      </a:r>
                      <a:endParaRPr lang="it-IT" sz="1200" b="0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</a:tr>
              <a:tr h="295065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/>
                        <a:t> UTILE/PERDITA </a:t>
                      </a:r>
                      <a:r>
                        <a:rPr lang="it-IT" sz="1200" u="none" strike="noStrike" baseline="0" dirty="0" smtClean="0"/>
                        <a:t> </a:t>
                      </a:r>
                      <a:r>
                        <a:rPr lang="it-IT" sz="1200" u="none" strike="noStrike" dirty="0" err="1" smtClean="0"/>
                        <a:t>D'ESERCIZIO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 </a:t>
                      </a:r>
                      <a:r>
                        <a:rPr lang="it-IT" sz="1200" u="none" strike="noStrike" dirty="0"/>
                        <a:t>21.356,81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34.129,19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/>
                        <a:t> € </a:t>
                      </a:r>
                      <a:r>
                        <a:rPr lang="it-IT" sz="1200" u="none" strike="noStrike" dirty="0" smtClean="0"/>
                        <a:t>26.227,83 </a:t>
                      </a:r>
                      <a:endParaRPr lang="it-IT" sz="1200" b="1" i="0" u="none" strike="noStrike" dirty="0">
                        <a:latin typeface="Century Gothic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3732" name="CasellaDiTesto 6"/>
          <p:cNvSpPr txBox="1">
            <a:spLocks noChangeArrowheads="1"/>
          </p:cNvSpPr>
          <p:nvPr/>
        </p:nvSpPr>
        <p:spPr bwMode="auto">
          <a:xfrm>
            <a:off x="0" y="0"/>
            <a:ext cx="26638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>
                <a:latin typeface="Century Gothic" pitchFamily="34" charset="0"/>
              </a:rPr>
              <a:t>Fatturato / guadagno triennale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1" y="637203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Century Gothic" pitchFamily="34" charset="0"/>
              </a:rPr>
              <a:t>Liceo Artistico </a:t>
            </a:r>
            <a:r>
              <a:rPr lang="it-IT" b="1" dirty="0" smtClean="0">
                <a:latin typeface="Century Gothic" pitchFamily="34" charset="0"/>
              </a:rPr>
              <a:t>‘’O. Metelli’’ - Terni</a:t>
            </a:r>
            <a:endParaRPr lang="it-IT" b="1" dirty="0">
              <a:latin typeface="Century Gothic" pitchFamily="34" charset="0"/>
            </a:endParaRPr>
          </a:p>
        </p:txBody>
      </p:sp>
      <p:pic>
        <p:nvPicPr>
          <p:cNvPr id="2" name="video home case_1_xv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520" y="620688"/>
            <a:ext cx="9361040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aligia OK0001-0600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1560" y="692696"/>
            <a:ext cx="7920880" cy="59406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0" y="44624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etal">
            <a:bevelT w="44450"/>
          </a:sp3d>
        </p:spPr>
        <p:txBody>
          <a:bodyPr wrap="square">
            <a:spAutoFit/>
          </a:bodyPr>
          <a:lstStyle/>
          <a:p>
            <a:pPr marL="342900" indent="-342900" algn="ctr"/>
            <a:r>
              <a:rPr lang="it-IT" sz="3600" dirty="0" smtClean="0">
                <a:latin typeface="Century Gothic" pitchFamily="34" charset="0"/>
              </a:rPr>
              <a:t>Prototipo virtuale in 3D </a:t>
            </a:r>
            <a:endParaRPr lang="it-IT" sz="3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2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G:\scuolaimpresa\valigia rossa zo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ttore 1 12"/>
          <p:cNvCxnSpPr/>
          <p:nvPr/>
        </p:nvCxnSpPr>
        <p:spPr>
          <a:xfrm flipV="1">
            <a:off x="3095749" y="3717008"/>
            <a:ext cx="3384550" cy="936625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flipV="1">
            <a:off x="2806824" y="1916832"/>
            <a:ext cx="2520950" cy="208915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4" name="CasellaDiTesto 32"/>
          <p:cNvSpPr txBox="1">
            <a:spLocks noChangeArrowheads="1"/>
          </p:cNvSpPr>
          <p:nvPr/>
        </p:nvSpPr>
        <p:spPr bwMode="auto">
          <a:xfrm>
            <a:off x="4932040" y="4409817"/>
            <a:ext cx="33845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>
                <a:latin typeface="Century Gothic" pitchFamily="34" charset="0"/>
              </a:rPr>
              <a:t>Finissime lamiere di alluminio collegate tra loro e fissate dalle cosiddette ‘guide’ che permettono lo scorrimento e il fissaggio al </a:t>
            </a:r>
            <a:r>
              <a:rPr lang="it-IT" sz="1600" dirty="0" smtClean="0">
                <a:latin typeface="Century Gothic" pitchFamily="34" charset="0"/>
              </a:rPr>
              <a:t>tempo stesso</a:t>
            </a:r>
            <a:r>
              <a:rPr lang="it-IT" sz="1600" dirty="0">
                <a:latin typeface="Century Gothic" pitchFamily="34" charset="0"/>
              </a:rPr>
              <a:t>.</a:t>
            </a:r>
          </a:p>
        </p:txBody>
      </p:sp>
      <p:sp>
        <p:nvSpPr>
          <p:cNvPr id="7" name="CasellaDiTesto 1"/>
          <p:cNvSpPr txBox="1">
            <a:spLocks noChangeArrowheads="1"/>
          </p:cNvSpPr>
          <p:nvPr/>
        </p:nvSpPr>
        <p:spPr bwMode="auto">
          <a:xfrm>
            <a:off x="684213" y="0"/>
            <a:ext cx="69834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dirty="0">
                <a:latin typeface="Century Gothic" pitchFamily="34" charset="0"/>
              </a:rPr>
              <a:t>Scheda tecnica</a:t>
            </a:r>
          </a:p>
        </p:txBody>
      </p:sp>
      <p:sp>
        <p:nvSpPr>
          <p:cNvPr id="8" name="Rettangolo 7"/>
          <p:cNvSpPr/>
          <p:nvPr/>
        </p:nvSpPr>
        <p:spPr>
          <a:xfrm>
            <a:off x="683568" y="764704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Century Gothic" pitchFamily="34" charset="0"/>
              </a:rPr>
              <a:t>Grazie a una semplice struttura a fisarmonica la scaffalatura si può alzare e abbassare attraverso delle leggerissime lamiere; offrendo quindi al viaggiatore massimo confort anche nella leggerezza del prodotto stesso</a:t>
            </a:r>
            <a:r>
              <a:rPr lang="it-IT" sz="1600" dirty="0" smtClean="0"/>
              <a:t>.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ligia OK0001-0900_xv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520" y="908720"/>
            <a:ext cx="8640960" cy="5184576"/>
          </a:xfrm>
          <a:prstGeom prst="rect">
            <a:avLst/>
          </a:prstGeom>
        </p:spPr>
      </p:pic>
      <p:sp>
        <p:nvSpPr>
          <p:cNvPr id="3" name="CasellaDiTesto 3"/>
          <p:cNvSpPr txBox="1">
            <a:spLocks noChangeArrowheads="1"/>
          </p:cNvSpPr>
          <p:nvPr/>
        </p:nvSpPr>
        <p:spPr bwMode="auto">
          <a:xfrm>
            <a:off x="0" y="44624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etal">
            <a:bevelT w="44450"/>
          </a:sp3d>
        </p:spPr>
        <p:txBody>
          <a:bodyPr wrap="square">
            <a:spAutoFit/>
          </a:bodyPr>
          <a:lstStyle/>
          <a:p>
            <a:pPr marL="342900" indent="-342900" algn="ctr"/>
            <a:r>
              <a:rPr lang="it-IT" sz="3600" dirty="0" smtClean="0">
                <a:latin typeface="Century Gothic" pitchFamily="34" charset="0"/>
              </a:rPr>
              <a:t>Aspetto strutturale</a:t>
            </a:r>
            <a:endParaRPr lang="it-IT" sz="3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8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asellaDiTesto 3"/>
          <p:cNvSpPr txBox="1">
            <a:spLocks noChangeArrowheads="1"/>
          </p:cNvSpPr>
          <p:nvPr/>
        </p:nvSpPr>
        <p:spPr bwMode="auto">
          <a:xfrm>
            <a:off x="684213" y="0"/>
            <a:ext cx="79200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sz="3600">
                <a:latin typeface="Century Gothic" pitchFamily="34" charset="0"/>
              </a:rPr>
              <a:t>Spiegazione del nome del logo </a:t>
            </a:r>
          </a:p>
        </p:txBody>
      </p:sp>
      <p:pic>
        <p:nvPicPr>
          <p:cNvPr id="20483" name="Immagine 10" descr="logo-home-case2-mz-copi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484214"/>
            <a:ext cx="15573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CasellaDiTesto 4"/>
          <p:cNvSpPr txBox="1">
            <a:spLocks noChangeArrowheads="1"/>
          </p:cNvSpPr>
          <p:nvPr/>
        </p:nvSpPr>
        <p:spPr bwMode="auto">
          <a:xfrm>
            <a:off x="3203575" y="1412776"/>
            <a:ext cx="39608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 err="1">
                <a:latin typeface="Century Gothic" pitchFamily="34" charset="0"/>
              </a:rPr>
              <a:t>HomeCase</a:t>
            </a:r>
            <a:r>
              <a:rPr lang="it-IT" sz="1600" dirty="0">
                <a:latin typeface="Century Gothic" pitchFamily="34" charset="0"/>
              </a:rPr>
              <a:t>®</a:t>
            </a:r>
            <a:r>
              <a:rPr lang="it-IT" dirty="0">
                <a:latin typeface="Century Gothic" pitchFamily="34" charset="0"/>
              </a:rPr>
              <a:t> richiama, grazie alla </a:t>
            </a:r>
            <a:r>
              <a:rPr lang="it-IT" b="1" dirty="0">
                <a:latin typeface="Century Gothic" pitchFamily="34" charset="0"/>
              </a:rPr>
              <a:t>comodità</a:t>
            </a:r>
            <a:r>
              <a:rPr lang="it-IT" dirty="0">
                <a:latin typeface="Century Gothic" pitchFamily="34" charset="0"/>
              </a:rPr>
              <a:t> del prodotto, la </a:t>
            </a:r>
            <a:r>
              <a:rPr lang="it-IT" b="1" dirty="0">
                <a:latin typeface="Century Gothic" pitchFamily="34" charset="0"/>
              </a:rPr>
              <a:t>casa propria</a:t>
            </a:r>
            <a:r>
              <a:rPr lang="it-IT" dirty="0">
                <a:latin typeface="Century Gothic" pitchFamily="34" charset="0"/>
              </a:rPr>
              <a:t> di ognuno in cui ci si sente sicuri e </a:t>
            </a:r>
            <a:r>
              <a:rPr lang="it-IT" b="1" dirty="0">
                <a:latin typeface="Century Gothic" pitchFamily="34" charset="0"/>
              </a:rPr>
              <a:t>a proprio agio</a:t>
            </a:r>
            <a:r>
              <a:rPr lang="it-IT" dirty="0">
                <a:latin typeface="Century Gothic" pitchFamily="34" charset="0"/>
              </a:rPr>
              <a:t>; </a:t>
            </a:r>
            <a:r>
              <a:rPr lang="it-IT" b="1" dirty="0">
                <a:latin typeface="Century Gothic" pitchFamily="34" charset="0"/>
              </a:rPr>
              <a:t>Case </a:t>
            </a:r>
            <a:r>
              <a:rPr lang="it-IT" dirty="0">
                <a:latin typeface="Century Gothic" pitchFamily="34" charset="0"/>
              </a:rPr>
              <a:t>invece è l’</a:t>
            </a:r>
            <a:r>
              <a:rPr lang="it-IT" b="1" dirty="0">
                <a:latin typeface="Century Gothic" pitchFamily="34" charset="0"/>
              </a:rPr>
              <a:t>abbreviazione</a:t>
            </a:r>
            <a:r>
              <a:rPr lang="it-IT" dirty="0">
                <a:latin typeface="Century Gothic" pitchFamily="34" charset="0"/>
              </a:rPr>
              <a:t> del termine “</a:t>
            </a:r>
            <a:r>
              <a:rPr lang="it-IT" b="1" dirty="0" err="1">
                <a:latin typeface="Century Gothic" pitchFamily="34" charset="0"/>
              </a:rPr>
              <a:t>suitcase</a:t>
            </a:r>
            <a:r>
              <a:rPr lang="it-IT" dirty="0">
                <a:latin typeface="Century Gothic" pitchFamily="34" charset="0"/>
              </a:rPr>
              <a:t>” che vuol dire </a:t>
            </a:r>
            <a:r>
              <a:rPr lang="it-IT" b="1" dirty="0">
                <a:latin typeface="Century Gothic" pitchFamily="34" charset="0"/>
              </a:rPr>
              <a:t>valigia</a:t>
            </a:r>
            <a:r>
              <a:rPr lang="it-IT" dirty="0">
                <a:latin typeface="Century Gothic" pitchFamily="34" charset="0"/>
              </a:rPr>
              <a:t>.</a:t>
            </a:r>
          </a:p>
        </p:txBody>
      </p:sp>
      <p:sp>
        <p:nvSpPr>
          <p:cNvPr id="20485" name="Rettangolo 6"/>
          <p:cNvSpPr>
            <a:spLocks noChangeArrowheads="1"/>
          </p:cNvSpPr>
          <p:nvPr/>
        </p:nvSpPr>
        <p:spPr bwMode="auto">
          <a:xfrm>
            <a:off x="1907704" y="1412776"/>
            <a:ext cx="35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smtClean="0"/>
              <a:t>®</a:t>
            </a:r>
            <a:endParaRPr lang="it-IT" dirty="0"/>
          </a:p>
        </p:txBody>
      </p:sp>
      <p:sp>
        <p:nvSpPr>
          <p:cNvPr id="20486" name="CasellaDiTesto 7"/>
          <p:cNvSpPr txBox="1">
            <a:spLocks noChangeArrowheads="1"/>
          </p:cNvSpPr>
          <p:nvPr/>
        </p:nvSpPr>
        <p:spPr bwMode="auto">
          <a:xfrm>
            <a:off x="684213" y="4005263"/>
            <a:ext cx="431958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entury Gothic" pitchFamily="34" charset="0"/>
              </a:rPr>
              <a:t>Il </a:t>
            </a:r>
            <a:r>
              <a:rPr lang="it-IT" b="1">
                <a:latin typeface="Century Gothic" pitchFamily="34" charset="0"/>
              </a:rPr>
              <a:t>logo</a:t>
            </a:r>
            <a:r>
              <a:rPr lang="it-IT">
                <a:latin typeface="Century Gothic" pitchFamily="34" charset="0"/>
              </a:rPr>
              <a:t> è costituito dalla </a:t>
            </a:r>
            <a:r>
              <a:rPr lang="it-IT" b="1">
                <a:latin typeface="Century Gothic" pitchFamily="34" charset="0"/>
              </a:rPr>
              <a:t>H</a:t>
            </a:r>
            <a:r>
              <a:rPr lang="it-IT">
                <a:latin typeface="Century Gothic" pitchFamily="34" charset="0"/>
              </a:rPr>
              <a:t>, iniziale di </a:t>
            </a:r>
            <a:r>
              <a:rPr lang="it-IT" b="1">
                <a:latin typeface="Century Gothic" pitchFamily="34" charset="0"/>
              </a:rPr>
              <a:t>Home</a:t>
            </a:r>
            <a:r>
              <a:rPr lang="it-IT">
                <a:latin typeface="Century Gothic" pitchFamily="34" charset="0"/>
              </a:rPr>
              <a:t>, che </a:t>
            </a:r>
            <a:r>
              <a:rPr lang="it-IT" b="1">
                <a:latin typeface="Century Gothic" pitchFamily="34" charset="0"/>
              </a:rPr>
              <a:t>si interseca nella C </a:t>
            </a:r>
            <a:r>
              <a:rPr lang="it-IT">
                <a:latin typeface="Century Gothic" pitchFamily="34" charset="0"/>
              </a:rPr>
              <a:t>creando una sorta di </a:t>
            </a:r>
            <a:r>
              <a:rPr lang="it-IT" b="1">
                <a:latin typeface="Century Gothic" pitchFamily="34" charset="0"/>
              </a:rPr>
              <a:t>spazio</a:t>
            </a:r>
            <a:r>
              <a:rPr lang="it-IT">
                <a:latin typeface="Century Gothic" pitchFamily="34" charset="0"/>
              </a:rPr>
              <a:t> a </a:t>
            </a:r>
            <a:r>
              <a:rPr lang="it-IT" b="1">
                <a:latin typeface="Century Gothic" pitchFamily="34" charset="0"/>
              </a:rPr>
              <a:t>mezzaluna</a:t>
            </a:r>
            <a:r>
              <a:rPr lang="it-IT">
                <a:latin typeface="Century Gothic" pitchFamily="34" charset="0"/>
              </a:rPr>
              <a:t> nel quale confluiscono una serie di </a:t>
            </a:r>
            <a:r>
              <a:rPr lang="it-IT" b="1">
                <a:latin typeface="Century Gothic" pitchFamily="34" charset="0"/>
              </a:rPr>
              <a:t>linee</a:t>
            </a:r>
            <a:r>
              <a:rPr lang="it-IT">
                <a:latin typeface="Century Gothic" pitchFamily="34" charset="0"/>
              </a:rPr>
              <a:t> che richiamano la </a:t>
            </a:r>
            <a:r>
              <a:rPr lang="it-IT" b="1">
                <a:latin typeface="Century Gothic" pitchFamily="34" charset="0"/>
              </a:rPr>
              <a:t>struttura a fisarmonica</a:t>
            </a:r>
            <a:r>
              <a:rPr lang="it-IT">
                <a:latin typeface="Century Gothic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asellaDiTesto 3"/>
          <p:cNvSpPr txBox="1">
            <a:spLocks noChangeArrowheads="1"/>
          </p:cNvSpPr>
          <p:nvPr/>
        </p:nvSpPr>
        <p:spPr bwMode="auto">
          <a:xfrm>
            <a:off x="684213" y="0"/>
            <a:ext cx="7056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sz="3600">
                <a:latin typeface="Century Gothic" pitchFamily="34" charset="0"/>
              </a:rPr>
              <a:t>Società scelta </a:t>
            </a:r>
            <a:endParaRPr lang="it-IT"/>
          </a:p>
        </p:txBody>
      </p:sp>
      <p:sp>
        <p:nvSpPr>
          <p:cNvPr id="36866" name="CasellaDiTesto 4"/>
          <p:cNvSpPr txBox="1">
            <a:spLocks noChangeArrowheads="1"/>
          </p:cNvSpPr>
          <p:nvPr/>
        </p:nvSpPr>
        <p:spPr bwMode="auto">
          <a:xfrm>
            <a:off x="684213" y="1414463"/>
            <a:ext cx="7200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Century Gothic" pitchFamily="34" charset="0"/>
              </a:rPr>
              <a:t>S.r.l.</a:t>
            </a:r>
          </a:p>
          <a:p>
            <a:r>
              <a:rPr lang="it-IT" b="1">
                <a:latin typeface="Century Gothic" pitchFamily="34" charset="0"/>
              </a:rPr>
              <a:t>Società Responsabilità Limitata</a:t>
            </a:r>
          </a:p>
        </p:txBody>
      </p:sp>
      <p:sp>
        <p:nvSpPr>
          <p:cNvPr id="36868" name="CasellaDiTesto 6"/>
          <p:cNvSpPr txBox="1">
            <a:spLocks noChangeArrowheads="1"/>
          </p:cNvSpPr>
          <p:nvPr/>
        </p:nvSpPr>
        <p:spPr bwMode="auto">
          <a:xfrm>
            <a:off x="668338" y="2187575"/>
            <a:ext cx="6783387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Century Gothic" pitchFamily="34" charset="0"/>
              </a:rPr>
              <a:t>La società da noi scelta è una </a:t>
            </a:r>
            <a:r>
              <a:rPr lang="it-IT" b="1" dirty="0">
                <a:latin typeface="Century Gothic" pitchFamily="34" charset="0"/>
              </a:rPr>
              <a:t>S.r.l.</a:t>
            </a:r>
            <a:endParaRPr lang="it-IT" dirty="0">
              <a:latin typeface="Century Gothic" pitchFamily="34" charset="0"/>
            </a:endParaRPr>
          </a:p>
          <a:p>
            <a:r>
              <a:rPr lang="it-IT" dirty="0">
                <a:latin typeface="Century Gothic" pitchFamily="34" charset="0"/>
                <a:ea typeface="ＭＳ Ｐゴシック"/>
                <a:cs typeface="ＭＳ Ｐゴシック"/>
              </a:rPr>
              <a:t>Questo tipo di </a:t>
            </a:r>
            <a:r>
              <a:rPr lang="it-IT" b="1" dirty="0">
                <a:latin typeface="Century Gothic" pitchFamily="34" charset="0"/>
                <a:ea typeface="ＭＳ Ｐゴシック"/>
                <a:cs typeface="ＭＳ Ｐゴシック"/>
              </a:rPr>
              <a:t>società</a:t>
            </a:r>
            <a:r>
              <a:rPr lang="it-IT" dirty="0">
                <a:latin typeface="Century Gothic" pitchFamily="34" charset="0"/>
                <a:ea typeface="ＭＳ Ｐゴシック"/>
                <a:cs typeface="ＭＳ Ｐゴシック"/>
              </a:rPr>
              <a:t> infatti, ci garantisce che in </a:t>
            </a:r>
            <a:r>
              <a:rPr lang="it-IT" b="1" dirty="0">
                <a:latin typeface="Century Gothic" pitchFamily="34" charset="0"/>
                <a:ea typeface="ＭＳ Ｐゴシック"/>
                <a:cs typeface="ＭＳ Ｐゴシック"/>
              </a:rPr>
              <a:t>caso di fallimento dell’azienda ne risponde la stessa con il proprio patrimonio </a:t>
            </a:r>
            <a:r>
              <a:rPr lang="it-IT" dirty="0">
                <a:latin typeface="Century Gothic" pitchFamily="34" charset="0"/>
                <a:ea typeface="ＭＳ Ｐゴシック"/>
                <a:cs typeface="ＭＳ Ｐゴシック"/>
              </a:rPr>
              <a:t>come specifica l’articolo 2462 c.c., e i </a:t>
            </a:r>
            <a:r>
              <a:rPr lang="it-IT" b="1" dirty="0">
                <a:latin typeface="Century Gothic" pitchFamily="34" charset="0"/>
                <a:ea typeface="ＭＳ Ｐゴシック"/>
                <a:cs typeface="ＭＳ Ｐゴシック"/>
              </a:rPr>
              <a:t>soci non rischiano il proprio patrimonio personale.</a:t>
            </a:r>
            <a:endParaRPr lang="it-IT" b="1" dirty="0">
              <a:latin typeface="Century Gothic" pitchFamily="34" charset="0"/>
            </a:endParaRPr>
          </a:p>
          <a:p>
            <a:r>
              <a:rPr lang="it-IT" dirty="0">
                <a:latin typeface="Century Gothic" pitchFamily="34" charset="0"/>
              </a:rPr>
              <a:t>Dall’atto costitutivo redatto dal nostro notaio risulta che:</a:t>
            </a:r>
          </a:p>
          <a:p>
            <a:pPr marL="82550" indent="-82550">
              <a:buFont typeface="Arial" charset="0"/>
              <a:buChar char="•"/>
            </a:pPr>
            <a:r>
              <a:rPr lang="it-IT" dirty="0">
                <a:latin typeface="Century Gothic" pitchFamily="34" charset="0"/>
              </a:rPr>
              <a:t>Il </a:t>
            </a:r>
            <a:r>
              <a:rPr lang="it-IT" b="1" dirty="0">
                <a:latin typeface="Century Gothic" pitchFamily="34" charset="0"/>
              </a:rPr>
              <a:t>capitale sociale </a:t>
            </a:r>
            <a:r>
              <a:rPr lang="it-IT" dirty="0">
                <a:latin typeface="Century Gothic" pitchFamily="34" charset="0"/>
              </a:rPr>
              <a:t>della nostra azienda è pari a </a:t>
            </a:r>
            <a:r>
              <a:rPr lang="it-IT" b="1" dirty="0">
                <a:latin typeface="Century Gothic" pitchFamily="34" charset="0"/>
              </a:rPr>
              <a:t>€  70.000 </a:t>
            </a:r>
            <a:r>
              <a:rPr lang="it-IT" dirty="0">
                <a:latin typeface="Century Gothic" pitchFamily="34" charset="0"/>
              </a:rPr>
              <a:t>e </a:t>
            </a:r>
            <a:r>
              <a:rPr lang="it-IT" b="1" dirty="0">
                <a:latin typeface="Century Gothic" pitchFamily="34" charset="0"/>
              </a:rPr>
              <a:t>ogni socio </a:t>
            </a:r>
            <a:r>
              <a:rPr lang="it-IT" dirty="0">
                <a:latin typeface="Century Gothic" pitchFamily="34" charset="0"/>
              </a:rPr>
              <a:t>conferisce </a:t>
            </a:r>
            <a:r>
              <a:rPr lang="it-IT" b="1" dirty="0">
                <a:latin typeface="Century Gothic" pitchFamily="34" charset="0"/>
              </a:rPr>
              <a:t>€</a:t>
            </a:r>
            <a:r>
              <a:rPr lang="it-IT" dirty="0">
                <a:latin typeface="Century Gothic" pitchFamily="34" charset="0"/>
              </a:rPr>
              <a:t> </a:t>
            </a:r>
            <a:r>
              <a:rPr lang="it-IT" b="1" dirty="0">
                <a:latin typeface="Century Gothic" pitchFamily="34" charset="0"/>
              </a:rPr>
              <a:t>14.000.</a:t>
            </a:r>
          </a:p>
          <a:p>
            <a:pPr>
              <a:buFont typeface="Arial" charset="0"/>
              <a:buChar char="•"/>
            </a:pPr>
            <a:r>
              <a:rPr lang="it-IT" dirty="0">
                <a:latin typeface="Century Gothic" pitchFamily="34" charset="0"/>
              </a:rPr>
              <a:t>E’ stato nominato amministratore il Sig. Riccardo De Souza</a:t>
            </a:r>
          </a:p>
          <a:p>
            <a:pPr marL="82550" indent="-82550">
              <a:buFont typeface="Arial" charset="0"/>
              <a:buChar char="•"/>
            </a:pPr>
            <a:r>
              <a:rPr lang="it-IT" dirty="0">
                <a:latin typeface="Century Gothic" pitchFamily="34" charset="0"/>
              </a:rPr>
              <a:t>Il criterio di </a:t>
            </a:r>
            <a:r>
              <a:rPr lang="it-IT" b="1" dirty="0">
                <a:latin typeface="Century Gothic" pitchFamily="34" charset="0"/>
              </a:rPr>
              <a:t>ripartizione degli utili e delle perdite </a:t>
            </a:r>
            <a:r>
              <a:rPr lang="it-IT" dirty="0">
                <a:latin typeface="Century Gothic" pitchFamily="34" charset="0"/>
              </a:rPr>
              <a:t>sarà </a:t>
            </a:r>
            <a:r>
              <a:rPr lang="it-IT" b="1" dirty="0">
                <a:latin typeface="Century Gothic" pitchFamily="34" charset="0"/>
              </a:rPr>
              <a:t>proporzionale</a:t>
            </a:r>
            <a:r>
              <a:rPr lang="it-IT" dirty="0">
                <a:latin typeface="Century Gothic" pitchFamily="34" charset="0"/>
              </a:rPr>
              <a:t> alle </a:t>
            </a:r>
            <a:r>
              <a:rPr lang="it-IT" b="1" dirty="0">
                <a:latin typeface="Century Gothic" pitchFamily="34" charset="0"/>
              </a:rPr>
              <a:t>quote conferite</a:t>
            </a:r>
            <a:r>
              <a:rPr lang="it-IT" dirty="0">
                <a:latin typeface="Century Gothic" pitchFamily="34" charset="0"/>
              </a:rPr>
              <a:t> da ogni singolo </a:t>
            </a:r>
            <a:r>
              <a:rPr lang="it-IT" b="1" dirty="0">
                <a:latin typeface="Century Gothic" pitchFamily="34" charset="0"/>
              </a:rPr>
              <a:t>socio</a:t>
            </a:r>
            <a:r>
              <a:rPr lang="it-IT" dirty="0">
                <a:latin typeface="Century Gothic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20725" y="-14288"/>
            <a:ext cx="4427538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>
                <a:latin typeface="Century Gothic" pitchFamily="34" charset="0"/>
              </a:rPr>
              <a:t>Sede della società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</a:endParaRPr>
          </a:p>
        </p:txBody>
      </p:sp>
      <p:sp>
        <p:nvSpPr>
          <p:cNvPr id="38914" name="CasellaDiTesto 4"/>
          <p:cNvSpPr txBox="1">
            <a:spLocks noChangeArrowheads="1"/>
          </p:cNvSpPr>
          <p:nvPr/>
        </p:nvSpPr>
        <p:spPr bwMode="auto">
          <a:xfrm>
            <a:off x="684213" y="1087438"/>
            <a:ext cx="37433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Comune: Terni</a:t>
            </a:r>
          </a:p>
          <a:p>
            <a:r>
              <a:rPr lang="it-IT"/>
              <a:t>Zona: Polymer</a:t>
            </a:r>
          </a:p>
          <a:p>
            <a:r>
              <a:rPr lang="it-IT"/>
              <a:t>200 mq</a:t>
            </a:r>
          </a:p>
          <a:p>
            <a:r>
              <a:rPr lang="it-IT"/>
              <a:t>Costo d’affitto mensile: 500 €</a:t>
            </a:r>
          </a:p>
          <a:p>
            <a:endParaRPr lang="it-IT"/>
          </a:p>
        </p:txBody>
      </p:sp>
      <p:pic>
        <p:nvPicPr>
          <p:cNvPr id="38916" name="Immagine 6" descr="mappaganz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836613"/>
            <a:ext cx="28829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 descr="G:\scuolaimpresa\capannone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13" y="2798763"/>
            <a:ext cx="4926012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Rettangolo 1"/>
          <p:cNvSpPr>
            <a:spLocks noChangeArrowheads="1"/>
          </p:cNvSpPr>
          <p:nvPr/>
        </p:nvSpPr>
        <p:spPr bwMode="auto">
          <a:xfrm>
            <a:off x="755650" y="0"/>
            <a:ext cx="452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sz="3600">
                <a:latin typeface="Century Gothic" pitchFamily="34" charset="0"/>
              </a:rPr>
              <a:t>Ricerca di mercato</a:t>
            </a:r>
          </a:p>
        </p:txBody>
      </p:sp>
      <p:sp>
        <p:nvSpPr>
          <p:cNvPr id="26635" name="Rettangolo 2"/>
          <p:cNvSpPr>
            <a:spLocks noChangeArrowheads="1"/>
          </p:cNvSpPr>
          <p:nvPr/>
        </p:nvSpPr>
        <p:spPr bwMode="auto">
          <a:xfrm>
            <a:off x="755650" y="1268413"/>
            <a:ext cx="6119813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750"/>
              </a:spcBef>
            </a:pPr>
            <a:r>
              <a:rPr lang="it-IT">
                <a:latin typeface="Century Gothic" pitchFamily="34" charset="0"/>
                <a:ea typeface="ＭＳ Ｐゴシック"/>
                <a:cs typeface="ＭＳ Ｐゴシック"/>
              </a:rPr>
              <a:t>Al fine di valutare l’interesse della nostra idea progettuale, abbiamo realizzato un’ indagine di mercato attraverso un questionario con domande. Di seguito si riportano i risultati ottenuti.</a:t>
            </a:r>
          </a:p>
        </p:txBody>
      </p:sp>
      <p:graphicFrame>
        <p:nvGraphicFramePr>
          <p:cNvPr id="12" name="Grafico 3"/>
          <p:cNvGraphicFramePr>
            <a:graphicFrameLocks/>
          </p:cNvGraphicFramePr>
          <p:nvPr/>
        </p:nvGraphicFramePr>
        <p:xfrm>
          <a:off x="633413" y="3007816"/>
          <a:ext cx="619760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7" r:id="rId4" imgW="6200169" imgH="4163929" progId="Excel.Sheet.8">
                  <p:embed/>
                </p:oleObj>
              </mc:Choice>
              <mc:Fallback>
                <p:oleObj r:id="rId4" imgW="6200169" imgH="4163929" progId="Excel.Sheet.8">
                  <p:embed/>
                  <p:pic>
                    <p:nvPicPr>
                      <p:cNvPr id="0" name="Picture 5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3" y="3007816"/>
                        <a:ext cx="6197600" cy="416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5"/>
          <p:cNvSpPr txBox="1">
            <a:spLocks noChangeArrowheads="1"/>
          </p:cNvSpPr>
          <p:nvPr/>
        </p:nvSpPr>
        <p:spPr bwMode="auto">
          <a:xfrm>
            <a:off x="827088" y="2842716"/>
            <a:ext cx="8642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>
                <a:latin typeface="Century Gothic" pitchFamily="34" charset="0"/>
              </a:rPr>
              <a:t>Sarebbe interessato ad acquistare il nostro prodotto?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292725" y="3563441"/>
            <a:ext cx="136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latin typeface="Century Gothic" pitchFamily="34" charset="0"/>
              </a:rPr>
              <a:t>96 %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87450" y="5722441"/>
            <a:ext cx="136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latin typeface="Century Gothic" pitchFamily="34" charset="0"/>
              </a:rPr>
              <a:t>4 %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nologia">
  <a:themeElements>
    <a:clrScheme name="Astr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Tecnologi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nologi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3530</TotalTime>
  <Words>1508</Words>
  <Application>Microsoft Office PowerPoint</Application>
  <PresentationFormat>Presentazione su schermo (4:3)</PresentationFormat>
  <Paragraphs>300</Paragraphs>
  <Slides>25</Slides>
  <Notes>19</Notes>
  <HiddenSlides>0</HiddenSlides>
  <MMClips>3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25</vt:i4>
      </vt:variant>
    </vt:vector>
  </HeadingPairs>
  <TitlesOfParts>
    <vt:vector size="28" baseType="lpstr">
      <vt:lpstr>Tecnologia</vt:lpstr>
      <vt:lpstr>Grafico</vt:lpstr>
      <vt:lpstr>Foglio di lavoro di Microsoft Excel 97-2003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IISAG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Docente</dc:creator>
  <cp:lastModifiedBy>Utente</cp:lastModifiedBy>
  <cp:revision>381</cp:revision>
  <dcterms:created xsi:type="dcterms:W3CDTF">2014-02-22T09:19:41Z</dcterms:created>
  <dcterms:modified xsi:type="dcterms:W3CDTF">2014-05-28T09:18:42Z</dcterms:modified>
</cp:coreProperties>
</file>