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132"/>
    <a:srgbClr val="28EAB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ownloads\grafico%20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ownloads\grafico%20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ownloads\grafico%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ownloads\grafico%209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tente\Desktop\progetto%20DoBo\grafico%20guadag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2400" b="1" i="1">
                <a:solidFill>
                  <a:srgbClr val="002060"/>
                </a:solidFill>
                <a:latin typeface="Agency FB" pitchFamily="34" charset="0"/>
              </a:defRPr>
            </a:pPr>
            <a:r>
              <a:rPr lang="it-IT" sz="2400" b="1" i="1" dirty="0">
                <a:solidFill>
                  <a:srgbClr val="002060"/>
                </a:solidFill>
                <a:latin typeface="Agency FB" pitchFamily="34" charset="0"/>
              </a:rPr>
              <a:t>Ritiene che il nostro prodotto sia utile ed innovativo?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3409576407115778"/>
          <c:w val="0.69013676053346862"/>
          <c:h val="0.65739027413240192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3333CC"/>
              </a:solidFill>
            </c:spPr>
          </c:dPt>
          <c:dPt>
            <c:idx val="2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4459964012023177"/>
                  <c:y val="4.1754884806065914E-2"/>
                </c:manualLayout>
              </c:layout>
              <c:showPercent val="1"/>
            </c:dLbl>
            <c:dLbl>
              <c:idx val="1"/>
              <c:layout>
                <c:manualLayout>
                  <c:x val="0.1586263542505319"/>
                  <c:y val="-0.12643992417614486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 b="1" i="1">
                    <a:solidFill>
                      <a:srgbClr val="001132"/>
                    </a:solidFill>
                    <a:latin typeface="Agency FB" pitchFamily="34" charset="0"/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Si, tutte e due le cose</c:v>
                </c:pt>
                <c:pt idx="1">
                  <c:v>Solo utile</c:v>
                </c:pt>
                <c:pt idx="2">
                  <c:v>Solo innovativo</c:v>
                </c:pt>
                <c:pt idx="3">
                  <c:v>No, nessuna delle due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0.42857142857142855</c:v>
                </c:pt>
                <c:pt idx="1">
                  <c:v>0.48571428571428688</c:v>
                </c:pt>
                <c:pt idx="2">
                  <c:v>8.5714285714285743E-2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58153436760998922"/>
          <c:y val="0.33088837853601777"/>
          <c:w val="0.41500021872266063"/>
          <c:h val="0.50472805482648064"/>
        </c:manualLayout>
      </c:layout>
      <c:txPr>
        <a:bodyPr/>
        <a:lstStyle/>
        <a:p>
          <a:pPr>
            <a:defRPr sz="2000" b="1" i="1">
              <a:solidFill>
                <a:srgbClr val="002060"/>
              </a:solidFill>
              <a:latin typeface="Agency FB" pitchFamily="34" charset="0"/>
            </a:defRPr>
          </a:pPr>
          <a:endParaRPr lang="it-IT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lang="it-IT" sz="2400" b="1" i="1" u="none" strike="noStrike" kern="1200" baseline="0">
                <a:solidFill>
                  <a:srgbClr val="002060"/>
                </a:solidFill>
                <a:latin typeface="Agency FB" pitchFamily="34" charset="0"/>
                <a:ea typeface="+mn-ea"/>
                <a:cs typeface="+mn-cs"/>
              </a:defRPr>
            </a:pPr>
            <a:r>
              <a:rPr lang="it-IT" sz="2400" b="1" i="1" u="none" strike="noStrike" kern="1200" baseline="0">
                <a:solidFill>
                  <a:srgbClr val="002060"/>
                </a:solidFill>
                <a:latin typeface="Agency FB" pitchFamily="34" charset="0"/>
                <a:ea typeface="+mn-ea"/>
                <a:cs typeface="+mn-cs"/>
              </a:rPr>
              <a:t>Comprerebbe il nostro prodotto?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66CCFF"/>
              </a:solidFill>
            </c:spPr>
          </c:dPt>
          <c:dLbls>
            <c:dLbl>
              <c:idx val="0"/>
              <c:layout>
                <c:manualLayout>
                  <c:x val="-6.5693350831146372E-2"/>
                  <c:y val="-0.29481554389034825"/>
                </c:manualLayout>
              </c:layout>
              <c:showPercent val="1"/>
            </c:dLbl>
            <c:dLbl>
              <c:idx val="1"/>
              <c:layout>
                <c:manualLayout>
                  <c:x val="5.8054899387576547E-2"/>
                  <c:y val="0.1164617964421116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 b="1" i="1">
                    <a:solidFill>
                      <a:srgbClr val="002060"/>
                    </a:solidFill>
                    <a:latin typeface="Agency FB" pitchFamily="34" charset="0"/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Foglio1!$C$2:$C$3</c:f>
              <c:numCache>
                <c:formatCode>0%</c:formatCode>
                <c:ptCount val="2"/>
                <c:pt idx="0">
                  <c:v>0.9142857142857147</c:v>
                </c:pt>
                <c:pt idx="1">
                  <c:v>8.5714285714285715E-2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6366644794400695"/>
          <c:y val="0.44283063575386472"/>
          <c:w val="0.11966688538932636"/>
          <c:h val="0.26392169728784048"/>
        </c:manualLayout>
      </c:layout>
      <c:txPr>
        <a:bodyPr/>
        <a:lstStyle/>
        <a:p>
          <a:pPr>
            <a:defRPr sz="2000" b="1" i="1">
              <a:solidFill>
                <a:srgbClr val="002060"/>
              </a:solidFill>
              <a:latin typeface="Agency FB" pitchFamily="34" charset="0"/>
            </a:defRPr>
          </a:pPr>
          <a:endParaRPr lang="it-IT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/>
              <a:t>Possiede già oggetti simili?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4612282791574733E-2"/>
          <c:y val="0.25684530081635976"/>
          <c:w val="0.67418149191403565"/>
          <c:h val="0.635979977879681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3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1"/>
              <c:layout>
                <c:manualLayout>
                  <c:x val="0.10962707786526707"/>
                  <c:y val="-0.31792249927092636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Percent val="1"/>
            <c:showLeaderLines val="1"/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Foglio1!$C$2:$C$3</c:f>
              <c:numCache>
                <c:formatCode>0%</c:formatCode>
                <c:ptCount val="2"/>
                <c:pt idx="0">
                  <c:v>0.14285714285714332</c:v>
                </c:pt>
                <c:pt idx="1">
                  <c:v>0.85714285714285765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81088867016622923"/>
          <c:y val="0.47140711577719452"/>
          <c:w val="0.15398577065246782"/>
          <c:h val="0.29729564469658326"/>
        </c:manualLayout>
      </c:layout>
    </c:legend>
    <c:plotVisOnly val="1"/>
  </c:chart>
  <c:txPr>
    <a:bodyPr/>
    <a:lstStyle/>
    <a:p>
      <a:pPr>
        <a:defRPr lang="it-IT" sz="2000" b="1" i="1" u="none" strike="noStrike" kern="1200" baseline="0">
          <a:solidFill>
            <a:srgbClr val="002060"/>
          </a:solidFill>
          <a:latin typeface="Agency FB" pitchFamily="34" charset="0"/>
          <a:ea typeface="+mn-ea"/>
          <a:cs typeface="+mn-cs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 algn="ctr" rtl="0">
              <a:defRPr/>
            </a:pPr>
            <a:r>
              <a:rPr lang="it-IT"/>
              <a:t>Quanto sarebbe disposto a spendere per il nostro prodotto vuoto?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6600FF"/>
              </a:solidFill>
            </c:spPr>
          </c:dPt>
          <c:dPt>
            <c:idx val="1"/>
            <c:spPr>
              <a:solidFill>
                <a:srgbClr val="6666FF"/>
              </a:solidFill>
            </c:spPr>
          </c:dPt>
          <c:dPt>
            <c:idx val="2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7878051181102395"/>
                  <c:y val="-0.16100976961213181"/>
                </c:manualLayout>
              </c:layout>
              <c:showPercent val="1"/>
            </c:dLbl>
            <c:dLbl>
              <c:idx val="2"/>
              <c:layout>
                <c:manualLayout>
                  <c:x val="4.8978425936885304E-2"/>
                  <c:y val="0.1104434045654364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Foglio1!$A$2:$A$4</c:f>
              <c:strCache>
                <c:ptCount val="3"/>
                <c:pt idx="0">
                  <c:v>Da  €2,50 a €3,00</c:v>
                </c:pt>
                <c:pt idx="1">
                  <c:v>Da €3,50 a €4,50</c:v>
                </c:pt>
                <c:pt idx="2">
                  <c:v>Oltre €4,50</c:v>
                </c:pt>
              </c:strCache>
            </c:strRef>
          </c:cat>
          <c:val>
            <c:numRef>
              <c:f>Foglio1!$C$2:$C$4</c:f>
              <c:numCache>
                <c:formatCode>0%</c:formatCode>
                <c:ptCount val="3"/>
                <c:pt idx="0">
                  <c:v>0.6857142857142855</c:v>
                </c:pt>
                <c:pt idx="1">
                  <c:v>0.22857142857142884</c:v>
                </c:pt>
                <c:pt idx="2">
                  <c:v>8.5714285714285715E-2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2000"/>
          </a:pPr>
          <a:endParaRPr lang="it-IT"/>
        </a:p>
      </c:txPr>
    </c:legend>
    <c:plotVisOnly val="1"/>
  </c:chart>
  <c:txPr>
    <a:bodyPr/>
    <a:lstStyle/>
    <a:p>
      <a:pPr>
        <a:defRPr lang="it-IT" sz="2000" b="1" i="1" u="none" strike="noStrike" kern="1200" baseline="0">
          <a:solidFill>
            <a:srgbClr val="002060"/>
          </a:solidFill>
          <a:latin typeface="Agency FB" pitchFamily="34" charset="0"/>
          <a:ea typeface="+mn-ea"/>
          <a:cs typeface="+mn-cs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7"/>
  <c:chart>
    <c:title>
      <c:tx>
        <c:rich>
          <a:bodyPr/>
          <a:lstStyle/>
          <a:p>
            <a:pPr algn="ctr">
              <a:defRPr sz="4400" i="0" u="none">
                <a:latin typeface="Agency FB" pitchFamily="34" charset="0"/>
              </a:defRPr>
            </a:pPr>
            <a:r>
              <a:rPr lang="en-US" sz="6600" b="1" i="1" u="none" kern="1200" dirty="0" err="1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Redditività</a:t>
            </a:r>
            <a:endParaRPr lang="en-US" sz="6600" b="1" i="1" u="none" kern="1200" dirty="0" smtClean="0">
              <a:solidFill>
                <a:schemeClr val="tx2">
                  <a:lumMod val="75000"/>
                </a:schemeClr>
              </a:solidFill>
              <a:latin typeface="Agency FB" pitchFamily="34" charset="0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6065980467048936"/>
          <c:y val="0"/>
        </c:manualLayout>
      </c:layout>
    </c:title>
    <c:plotArea>
      <c:layout>
        <c:manualLayout>
          <c:layoutTarget val="inner"/>
          <c:xMode val="edge"/>
          <c:yMode val="edge"/>
          <c:x val="0.18370647004420002"/>
          <c:y val="0.18117954698636499"/>
          <c:w val="0.64132976552358389"/>
          <c:h val="0.68180862812675891"/>
        </c:manualLayout>
      </c:layout>
      <c:lineChart>
        <c:grouping val="standard"/>
        <c:ser>
          <c:idx val="0"/>
          <c:order val="0"/>
          <c:tx>
            <c:v>Guadagno</c:v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Foglio1!$A$2:$A$4</c:f>
              <c:strCache>
                <c:ptCount val="3"/>
                <c:pt idx="0">
                  <c:v>anno n</c:v>
                </c:pt>
                <c:pt idx="1">
                  <c:v>anno n+1</c:v>
                </c:pt>
                <c:pt idx="2">
                  <c:v>anno n+2</c:v>
                </c:pt>
              </c:strCache>
            </c:strRef>
          </c:cat>
          <c:val>
            <c:numRef>
              <c:f>Foglio1!$B$2:$B$4</c:f>
              <c:numCache>
                <c:formatCode>_-"€"\ * #,##0.00_-;\-"€"\ * #,##0.00_-;_-"€"\ * "-"??_-;_-@_-</c:formatCode>
                <c:ptCount val="3"/>
                <c:pt idx="0">
                  <c:v>3480</c:v>
                </c:pt>
                <c:pt idx="1">
                  <c:v>17580</c:v>
                </c:pt>
                <c:pt idx="2">
                  <c:v>37340</c:v>
                </c:pt>
              </c:numCache>
            </c:numRef>
          </c:val>
        </c:ser>
        <c:marker val="1"/>
        <c:axId val="79799808"/>
        <c:axId val="79801728"/>
      </c:lineChart>
      <c:catAx>
        <c:axId val="7979980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latin typeface="Agency FB" pitchFamily="34" charset="0"/>
              </a:defRPr>
            </a:pPr>
            <a:endParaRPr lang="it-IT"/>
          </a:p>
        </c:txPr>
        <c:crossAx val="79801728"/>
        <c:crosses val="autoZero"/>
        <c:auto val="1"/>
        <c:lblAlgn val="ctr"/>
        <c:lblOffset val="100"/>
      </c:catAx>
      <c:valAx>
        <c:axId val="79801728"/>
        <c:scaling>
          <c:orientation val="minMax"/>
        </c:scaling>
        <c:axPos val="l"/>
        <c:majorGridlines>
          <c:spPr>
            <a:ln cap="rnd">
              <a:solidFill>
                <a:schemeClr val="tx2">
                  <a:lumMod val="60000"/>
                  <a:lumOff val="40000"/>
                </a:schemeClr>
              </a:solidFill>
            </a:ln>
          </c:spPr>
        </c:majorGridlines>
        <c:numFmt formatCode="_-&quot;€&quot;\ * #,##0.00_-;\-&quot;€&quot;\ * #,##0.00_-;_-&quot;€&quot;\ * &quot;-&quot;??_-;_-@_-" sourceLinked="1"/>
        <c:tickLblPos val="nextTo"/>
        <c:txPr>
          <a:bodyPr/>
          <a:lstStyle/>
          <a:p>
            <a:pPr>
              <a:defRPr sz="2000">
                <a:latin typeface="Agency FB" pitchFamily="34" charset="0"/>
              </a:defRPr>
            </a:pPr>
            <a:endParaRPr lang="it-IT"/>
          </a:p>
        </c:txPr>
        <c:crossAx val="7979980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82545924990532826"/>
          <c:y val="0.27104601297106401"/>
          <c:w val="0.15674966198579454"/>
          <c:h val="5.6715203248343747E-2"/>
        </c:manualLayout>
      </c:layout>
      <c:txPr>
        <a:bodyPr/>
        <a:lstStyle/>
        <a:p>
          <a:pPr>
            <a:defRPr sz="2400">
              <a:latin typeface="Agency FB" pitchFamily="34" charset="0"/>
            </a:defRPr>
          </a:pPr>
          <a:endParaRPr lang="it-IT"/>
        </a:p>
      </c:txPr>
    </c:legend>
    <c:plotVisOnly val="1"/>
  </c:chart>
  <c:spPr>
    <a:solidFill>
      <a:schemeClr val="accent5">
        <a:lumMod val="20000"/>
        <a:lumOff val="8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>
          <a:solidFill>
            <a:srgbClr val="002060"/>
          </a:solidFill>
        </a:defRPr>
      </a:pPr>
      <a:endParaRPr lang="it-IT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0.78151</cdr:x>
      <cdr:y>0.51724</cdr:y>
    </cdr:from>
    <cdr:to>
      <cdr:x>1</cdr:x>
      <cdr:y>0.9595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clrChange>
            <a:clrFrom>
              <a:srgbClr val="FFFFFF"/>
            </a:clrFrom>
            <a:clrTo>
              <a:srgbClr val="FFFFFF">
                <a:alpha val="0"/>
              </a:srgbClr>
            </a:clrTo>
          </a:clrChange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929455" y="3214710"/>
          <a:ext cx="1857387" cy="2748693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73EE-33A2-43F9-96A6-E56C869C2867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FFF83-D8FB-4FA6-BE61-B8927DA47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4500570"/>
            <a:ext cx="8429684" cy="2143140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DoubleBottle Srl</a:t>
            </a: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Istituto “Italo Calvino” di Città della Pieve</a:t>
            </a: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Classe IV D</a:t>
            </a:r>
          </a:p>
          <a:p>
            <a:r>
              <a:rPr lang="it-IT" sz="3000" i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Alex </a:t>
            </a:r>
            <a:r>
              <a:rPr lang="it-IT" sz="3000" i="1" dirty="0" err="1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Batino</a:t>
            </a:r>
            <a:r>
              <a:rPr lang="it-IT" sz="3000" i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, Beatrice </a:t>
            </a:r>
            <a:r>
              <a:rPr lang="it-IT" sz="3000" i="1" dirty="0" err="1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Muzi</a:t>
            </a:r>
            <a:r>
              <a:rPr lang="it-IT" sz="3000" i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, Pamela </a:t>
            </a:r>
            <a:r>
              <a:rPr lang="it-IT" sz="3000" i="1" dirty="0" err="1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Sebastiani</a:t>
            </a:r>
            <a:r>
              <a:rPr lang="it-IT" sz="3000" i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, Rachele </a:t>
            </a:r>
            <a:r>
              <a:rPr lang="it-IT" sz="3000" i="1" dirty="0" err="1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Tiribocchi</a:t>
            </a:r>
            <a:r>
              <a:rPr lang="it-IT" sz="3000" i="1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, Alessandro </a:t>
            </a:r>
            <a:r>
              <a:rPr lang="it-IT" sz="3000" i="1" dirty="0" err="1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Venturini</a:t>
            </a:r>
            <a:endParaRPr lang="it-IT" sz="3000" i="1" dirty="0">
              <a:solidFill>
                <a:schemeClr val="accent1">
                  <a:lumMod val="50000"/>
                </a:schemeClr>
              </a:solidFill>
              <a:latin typeface="Agency FB" pitchFamily="34" charset="0"/>
            </a:endParaRPr>
          </a:p>
        </p:txBody>
      </p:sp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-357214"/>
            <a:ext cx="6357982" cy="489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3643338"/>
          </a:xfrm>
        </p:spPr>
        <p:txBody>
          <a:bodyPr>
            <a:noAutofit/>
          </a:bodyPr>
          <a:lstStyle/>
          <a:p>
            <a:r>
              <a:rPr lang="it-IT" sz="6600" b="1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v</a:t>
            </a:r>
            <a:r>
              <a:rPr lang="it-IT" sz="6600" b="1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i ringrazia per l’attenzione!</a:t>
            </a:r>
            <a:endParaRPr lang="it-IT" sz="6600" b="1" i="1" dirty="0" smtClean="0">
              <a:solidFill>
                <a:schemeClr val="tx2">
                  <a:lumMod val="75000"/>
                </a:schemeClr>
              </a:solidFill>
              <a:latin typeface="Agency FB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000108"/>
            <a:ext cx="671517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r>
              <a:rPr lang="it-IT" sz="6600" b="1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Il Prodotto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143932" cy="5000660"/>
          </a:xfrm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endParaRPr lang="it-IT" sz="3600" b="1" dirty="0" smtClean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  <a:p>
            <a:r>
              <a:rPr lang="it-IT" sz="3600" b="1" dirty="0" err="1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DoBo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 è una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bottiglia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divisa orizzontalmente in </a:t>
            </a:r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due sezioni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, composta da </a:t>
            </a:r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due tappi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situati alle estremità.</a:t>
            </a:r>
          </a:p>
          <a:p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Utilizzabile per contenere liquidi per l’</a:t>
            </a:r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igiene personale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o per la </a:t>
            </a:r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cosmesi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, il contenitore ha una capacità di </a:t>
            </a:r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100 ml a sezione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.</a:t>
            </a:r>
          </a:p>
          <a:p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Ai lati è presente una </a:t>
            </a:r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plastica antiscivolo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che facilita l’impugnatura.</a:t>
            </a:r>
          </a:p>
          <a:p>
            <a:endParaRPr lang="it-IT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</a:bodyPr>
          <a:lstStyle/>
          <a:p>
            <a:r>
              <a:rPr lang="it-IT" sz="6600" b="1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Logo e nome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2428892" cy="1357298"/>
          </a:xfrm>
        </p:spPr>
        <p:txBody>
          <a:bodyPr>
            <a:normAutofit/>
          </a:bodyPr>
          <a:lstStyle/>
          <a:p>
            <a:pPr algn="l"/>
            <a:r>
              <a:rPr lang="it-IT" sz="6600" b="1" dirty="0" smtClean="0">
                <a:solidFill>
                  <a:srgbClr val="28EAB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DOPPIA</a:t>
            </a:r>
            <a:r>
              <a:rPr lang="it-IT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 </a:t>
            </a:r>
            <a:endParaRPr lang="it-IT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428736"/>
            <a:ext cx="7072362" cy="237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eccia a destra 4"/>
          <p:cNvSpPr/>
          <p:nvPr/>
        </p:nvSpPr>
        <p:spPr>
          <a:xfrm rot="6523726">
            <a:off x="1928794" y="3857628"/>
            <a:ext cx="1643074" cy="1000132"/>
          </a:xfrm>
          <a:prstGeom prst="rightArrow">
            <a:avLst>
              <a:gd name="adj1" fmla="val 33121"/>
              <a:gd name="adj2" fmla="val 58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57818" y="5286388"/>
            <a:ext cx="3071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ency FB" pitchFamily="34" charset="0"/>
              </a:rPr>
              <a:t>BOTTIGLIA</a:t>
            </a:r>
          </a:p>
        </p:txBody>
      </p:sp>
      <p:sp>
        <p:nvSpPr>
          <p:cNvPr id="7" name="Freccia a destra 6"/>
          <p:cNvSpPr/>
          <p:nvPr/>
        </p:nvSpPr>
        <p:spPr>
          <a:xfrm rot="3630233">
            <a:off x="5447467" y="3818767"/>
            <a:ext cx="1643074" cy="1000132"/>
          </a:xfrm>
          <a:prstGeom prst="rightArrow">
            <a:avLst>
              <a:gd name="adj1" fmla="val 33121"/>
              <a:gd name="adj2" fmla="val 58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it-IT" sz="6600" b="1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Pubblicità</a:t>
            </a:r>
          </a:p>
        </p:txBody>
      </p:sp>
      <p:pic>
        <p:nvPicPr>
          <p:cNvPr id="17410" name="Picture 2" descr="C:\Users\utente\Documents\progetto DoBo\1189388090_138293497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952987"/>
            <a:ext cx="2857520" cy="1905013"/>
          </a:xfrm>
          <a:prstGeom prst="rect">
            <a:avLst/>
          </a:prstGeom>
          <a:noFill/>
        </p:spPr>
      </p:pic>
      <p:pic>
        <p:nvPicPr>
          <p:cNvPr id="17411" name="Picture 3" descr="C:\Users\utente\Documents\progetto DoBo\youtub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428868"/>
            <a:ext cx="2500298" cy="1374015"/>
          </a:xfrm>
          <a:prstGeom prst="rect">
            <a:avLst/>
          </a:prstGeom>
          <a:noFill/>
        </p:spPr>
      </p:pic>
      <p:pic>
        <p:nvPicPr>
          <p:cNvPr id="17412" name="Picture 4" descr="C:\Users\utente\Documents\progetto DoBo\television-clip-art_f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785926"/>
            <a:ext cx="4048125" cy="3676650"/>
          </a:xfrm>
          <a:prstGeom prst="rect">
            <a:avLst/>
          </a:prstGeom>
          <a:noFill/>
        </p:spPr>
      </p:pic>
      <p:pic>
        <p:nvPicPr>
          <p:cNvPr id="17413" name="Picture 5" descr="C:\Users\utente\Documents\progetto DoBo\icones_0065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929066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6600" b="1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Ricerca di mercato </a:t>
            </a:r>
          </a:p>
        </p:txBody>
      </p:sp>
      <p:graphicFrame>
        <p:nvGraphicFramePr>
          <p:cNvPr id="7" name="Grafico 6"/>
          <p:cNvGraphicFramePr/>
          <p:nvPr/>
        </p:nvGraphicFramePr>
        <p:xfrm>
          <a:off x="1142976" y="3857628"/>
          <a:ext cx="707236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285720" y="10715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4286248" y="1142984"/>
          <a:ext cx="4429156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600" b="1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Prezzo di vendita </a:t>
            </a:r>
            <a:endParaRPr lang="it-IT" sz="6600" b="1" i="1" dirty="0">
              <a:solidFill>
                <a:schemeClr val="tx2">
                  <a:lumMod val="75000"/>
                </a:schemeClr>
              </a:solidFill>
              <a:latin typeface="Agency FB" pitchFamily="34" charset="0"/>
              <a:ea typeface="+mn-ea"/>
              <a:cs typeface="+mn-cs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071538" y="1428736"/>
          <a:ext cx="7215238" cy="312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71472" y="4429132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€ 1,50 </a:t>
            </a:r>
            <a:r>
              <a:rPr lang="it-IT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AL CLIENTE PRIVATO</a:t>
            </a:r>
            <a:endParaRPr lang="it-IT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gency FB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14744" y="5500702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€ 0,70 </a:t>
            </a:r>
            <a:r>
              <a:rPr lang="it-IT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ALL’INGROSSO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600" b="1" i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  <a:ea typeface="+mn-ea"/>
                <a:cs typeface="+mn-cs"/>
              </a:rPr>
              <a:t>Fabbisogno finanziario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5778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numCol="2">
            <a:normAutofit/>
          </a:bodyPr>
          <a:lstStyle/>
          <a:p>
            <a:pPr algn="just">
              <a:buNone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IMMOBILIZZAZIONI</a:t>
            </a:r>
          </a:p>
          <a:p>
            <a:pPr marL="0" indent="0" algn="just"/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Costi d’impianto</a:t>
            </a:r>
          </a:p>
          <a:p>
            <a:pPr marL="0" indent="0" algn="just"/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Macchinari e Attrezzature </a:t>
            </a:r>
          </a:p>
          <a:p>
            <a:pPr marL="0" indent="0" algn="just"/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Mobili e arredi </a:t>
            </a:r>
          </a:p>
          <a:p>
            <a:pPr marL="0" indent="0" algn="just"/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Apparecchiature elettroniche</a:t>
            </a:r>
          </a:p>
          <a:p>
            <a:pPr marL="0" indent="0" algn="just"/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 Software</a:t>
            </a:r>
            <a:endParaRPr lang="it-IT" b="1" dirty="0" smtClean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  <a:p>
            <a:pPr marL="0" indent="0" algn="just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ATTIVO CIRCOLANTE</a:t>
            </a:r>
          </a:p>
          <a:p>
            <a:pPr marL="0" indent="0" algn="just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Materie prime</a:t>
            </a:r>
          </a:p>
          <a:p>
            <a:pPr marL="0" indent="0" algn="just"/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Liquidità</a:t>
            </a:r>
            <a:endParaRPr lang="it-IT" b="1" dirty="0" smtClean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FONTI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DI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 FINANZIAMENTO</a:t>
            </a:r>
          </a:p>
          <a:p>
            <a:pPr marL="0" indent="0"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Capitale proprio</a:t>
            </a:r>
          </a:p>
          <a:p>
            <a:pPr marL="0" indent="0"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Debiti v/fornitori</a:t>
            </a:r>
          </a:p>
          <a:p>
            <a:pPr marL="0" indent="0"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Mutui passivi</a:t>
            </a:r>
            <a:endParaRPr lang="it-IT" dirty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57158" y="1142984"/>
            <a:ext cx="5329246" cy="3857652"/>
          </a:xfrm>
        </p:spPr>
        <p:txBody>
          <a:bodyPr numCol="2">
            <a:noAutofit/>
          </a:bodyPr>
          <a:lstStyle/>
          <a:p>
            <a:pPr marL="719138" indent="-179388" defTabSz="719138"/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Punti forti</a:t>
            </a:r>
          </a:p>
          <a:p>
            <a:pPr marL="719138" indent="-179388" defTabSz="719138"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Comodità</a:t>
            </a:r>
          </a:p>
          <a:p>
            <a:pPr marL="539750" indent="179388">
              <a:buFont typeface="Arial" pitchFamily="34" charset="0"/>
              <a:buChar char="•"/>
              <a:tabLst>
                <a:tab pos="719138" algn="l"/>
              </a:tabLst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Praticità</a:t>
            </a:r>
          </a:p>
          <a:p>
            <a:pPr marL="539750" indent="179388"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Prezzo conveniente</a:t>
            </a:r>
          </a:p>
          <a:p>
            <a:pPr marL="719138" indent="-179388">
              <a:buFont typeface="Arial" pitchFamily="34" charset="0"/>
              <a:buChar char="•"/>
            </a:pP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Riutilizzabile</a:t>
            </a:r>
          </a:p>
          <a:p>
            <a:pPr>
              <a:buFont typeface="Arial" pitchFamily="34" charset="0"/>
              <a:buChar char="•"/>
            </a:pPr>
            <a:endParaRPr lang="it-IT" sz="3600" dirty="0" smtClean="0">
              <a:latin typeface="Agency FB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3600" dirty="0" smtClean="0">
              <a:latin typeface="Agency FB" pitchFamily="34" charset="0"/>
            </a:endParaRPr>
          </a:p>
          <a:p>
            <a:endParaRPr lang="it-IT" sz="3600" dirty="0" smtClean="0">
              <a:solidFill>
                <a:schemeClr val="tx2">
                  <a:lumMod val="75000"/>
                </a:schemeClr>
              </a:solidFill>
              <a:latin typeface="Agency FB" pitchFamily="34" charset="0"/>
            </a:endParaRPr>
          </a:p>
          <a:p>
            <a:r>
              <a:rPr lang="it-IT" sz="3600" b="1" dirty="0" smtClean="0">
                <a:solidFill>
                  <a:schemeClr val="tx2">
                    <a:lumMod val="75000"/>
                  </a:schemeClr>
                </a:solidFill>
                <a:latin typeface="Agency FB" pitchFamily="34" charset="0"/>
              </a:rPr>
              <a:t>  Punti deboli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3600" dirty="0" smtClean="0">
                <a:solidFill>
                  <a:srgbClr val="FF0000"/>
                </a:solidFill>
                <a:latin typeface="Agency FB" pitchFamily="34" charset="0"/>
              </a:rPr>
              <a:t>Materiale non ecosostenibile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it-IT" sz="3600" dirty="0" smtClean="0">
                <a:solidFill>
                  <a:srgbClr val="FF0000"/>
                </a:solidFill>
                <a:latin typeface="Agency FB" pitchFamily="34" charset="0"/>
              </a:rPr>
              <a:t>Disponibilità di un solo formato</a:t>
            </a:r>
          </a:p>
          <a:p>
            <a:pPr marL="449263" indent="-269875">
              <a:buFont typeface="Arial" pitchFamily="34" charset="0"/>
              <a:buChar char="•"/>
            </a:pPr>
            <a:endParaRPr lang="it-IT" sz="2400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449263" indent="-269875"/>
            <a:endParaRPr lang="it-IT" sz="2400" dirty="0" smtClean="0">
              <a:solidFill>
                <a:srgbClr val="FF0000"/>
              </a:solidFill>
              <a:latin typeface="Agency FB" pitchFamily="34" charset="0"/>
            </a:endParaRPr>
          </a:p>
          <a:p>
            <a:endParaRPr lang="it-IT" sz="2400" dirty="0" smtClean="0">
              <a:latin typeface="Agency FB" pitchFamily="34" charset="0"/>
            </a:endParaRPr>
          </a:p>
          <a:p>
            <a:endParaRPr lang="it-IT" sz="2400" dirty="0">
              <a:latin typeface="Agency FB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28"/>
            <a:ext cx="2357454" cy="6285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357158" y="285728"/>
          <a:ext cx="8501122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201</Words>
  <Application>Microsoft Office PowerPoint</Application>
  <PresentationFormat>Presentazione su schermo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Il Prodotto</vt:lpstr>
      <vt:lpstr>Logo e nome</vt:lpstr>
      <vt:lpstr>Pubblicità</vt:lpstr>
      <vt:lpstr>Ricerca di mercato </vt:lpstr>
      <vt:lpstr>Prezzo di vendita </vt:lpstr>
      <vt:lpstr>Fabbisogno finanziario </vt:lpstr>
      <vt:lpstr>Diapositiva 8</vt:lpstr>
      <vt:lpstr>Diapositiva 9</vt:lpstr>
      <vt:lpstr>vi ringrazia per l’attenzione!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101</cp:revision>
  <dcterms:created xsi:type="dcterms:W3CDTF">2014-04-16T16:58:57Z</dcterms:created>
  <dcterms:modified xsi:type="dcterms:W3CDTF">2014-05-14T13:56:45Z</dcterms:modified>
</cp:coreProperties>
</file>