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2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1" r:id="rId7"/>
    <p:sldId id="275" r:id="rId8"/>
    <p:sldId id="276" r:id="rId9"/>
    <p:sldId id="261" r:id="rId10"/>
    <p:sldId id="272" r:id="rId11"/>
    <p:sldId id="268" r:id="rId12"/>
    <p:sldId id="265" r:id="rId13"/>
    <p:sldId id="266" r:id="rId14"/>
    <p:sldId id="273" r:id="rId15"/>
    <p:sldId id="274" r:id="rId16"/>
    <p:sldId id="267" r:id="rId17"/>
  </p:sldIdLst>
  <p:sldSz cx="9144000" cy="6858000" type="screen4x3"/>
  <p:notesSz cx="6858000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82" d="100"/>
          <a:sy n="82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'C.E.'!$D$107</c:f>
              <c:strCache>
                <c:ptCount val="1"/>
                <c:pt idx="0">
                  <c:v>costo totale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'C.E.'!$A$108:$A$118</c:f>
              <c:numCache>
                <c:formatCode>General</c:formatCode>
                <c:ptCount val="11"/>
                <c:pt idx="0">
                  <c:v>10000</c:v>
                </c:pt>
                <c:pt idx="1">
                  <c:v>15000</c:v>
                </c:pt>
                <c:pt idx="2">
                  <c:v>20000</c:v>
                </c:pt>
                <c:pt idx="3">
                  <c:v>25000</c:v>
                </c:pt>
                <c:pt idx="4">
                  <c:v>30000</c:v>
                </c:pt>
                <c:pt idx="5">
                  <c:v>35000</c:v>
                </c:pt>
                <c:pt idx="6">
                  <c:v>40000</c:v>
                </c:pt>
                <c:pt idx="7">
                  <c:v>45000</c:v>
                </c:pt>
                <c:pt idx="8">
                  <c:v>50000</c:v>
                </c:pt>
                <c:pt idx="9">
                  <c:v>55000</c:v>
                </c:pt>
                <c:pt idx="10">
                  <c:v>60000</c:v>
                </c:pt>
              </c:numCache>
            </c:numRef>
          </c:cat>
          <c:val>
            <c:numRef>
              <c:f>'C.E.'!$D$108:$D$118</c:f>
              <c:numCache>
                <c:formatCode>_(* #,##0.00_);_(* \(#,##0.00\);_(* "-"??_);_(@_)</c:formatCode>
                <c:ptCount val="11"/>
                <c:pt idx="0">
                  <c:v>219521.84636277298</c:v>
                </c:pt>
                <c:pt idx="1">
                  <c:v>241693.40726020891</c:v>
                </c:pt>
                <c:pt idx="2">
                  <c:v>263864.96815764479</c:v>
                </c:pt>
                <c:pt idx="3">
                  <c:v>286036.52905508073</c:v>
                </c:pt>
                <c:pt idx="4">
                  <c:v>308208.0899525166</c:v>
                </c:pt>
                <c:pt idx="5">
                  <c:v>330379.65084995236</c:v>
                </c:pt>
                <c:pt idx="6">
                  <c:v>352551.21174738824</c:v>
                </c:pt>
                <c:pt idx="7">
                  <c:v>374722.77264482441</c:v>
                </c:pt>
                <c:pt idx="8">
                  <c:v>396894.33354226034</c:v>
                </c:pt>
                <c:pt idx="9">
                  <c:v>419065.89443969622</c:v>
                </c:pt>
                <c:pt idx="10">
                  <c:v>441237.45533713186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'C.E.'!$E$107</c:f>
              <c:strCache>
                <c:ptCount val="1"/>
                <c:pt idx="0">
                  <c:v>Ricavo totale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'C.E.'!$A$108:$A$118</c:f>
              <c:numCache>
                <c:formatCode>General</c:formatCode>
                <c:ptCount val="11"/>
                <c:pt idx="0">
                  <c:v>10000</c:v>
                </c:pt>
                <c:pt idx="1">
                  <c:v>15000</c:v>
                </c:pt>
                <c:pt idx="2">
                  <c:v>20000</c:v>
                </c:pt>
                <c:pt idx="3">
                  <c:v>25000</c:v>
                </c:pt>
                <c:pt idx="4">
                  <c:v>30000</c:v>
                </c:pt>
                <c:pt idx="5">
                  <c:v>35000</c:v>
                </c:pt>
                <c:pt idx="6">
                  <c:v>40000</c:v>
                </c:pt>
                <c:pt idx="7">
                  <c:v>45000</c:v>
                </c:pt>
                <c:pt idx="8">
                  <c:v>50000</c:v>
                </c:pt>
                <c:pt idx="9">
                  <c:v>55000</c:v>
                </c:pt>
                <c:pt idx="10">
                  <c:v>60000</c:v>
                </c:pt>
              </c:numCache>
            </c:numRef>
          </c:cat>
          <c:val>
            <c:numRef>
              <c:f>'C.E.'!$E$108:$E$118</c:f>
              <c:numCache>
                <c:formatCode>_(* #,##0.00_);_(* \(#,##0.00\);_(* "-"??_);_(@_)</c:formatCode>
                <c:ptCount val="11"/>
                <c:pt idx="0">
                  <c:v>150000</c:v>
                </c:pt>
                <c:pt idx="1">
                  <c:v>225000</c:v>
                </c:pt>
                <c:pt idx="2">
                  <c:v>300000</c:v>
                </c:pt>
                <c:pt idx="3">
                  <c:v>375000</c:v>
                </c:pt>
                <c:pt idx="4">
                  <c:v>450000</c:v>
                </c:pt>
                <c:pt idx="5">
                  <c:v>525000</c:v>
                </c:pt>
                <c:pt idx="6">
                  <c:v>600000</c:v>
                </c:pt>
                <c:pt idx="7">
                  <c:v>675000</c:v>
                </c:pt>
                <c:pt idx="8">
                  <c:v>750000</c:v>
                </c:pt>
                <c:pt idx="9">
                  <c:v>825000</c:v>
                </c:pt>
                <c:pt idx="10">
                  <c:v>900000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18464"/>
        <c:axId val="102728448"/>
      </c:lineChart>
      <c:catAx>
        <c:axId val="10271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728448"/>
        <c:crosses val="autoZero"/>
        <c:auto val="1"/>
        <c:lblAlgn val="ctr"/>
        <c:lblOffset val="100"/>
        <c:noMultiLvlLbl val="0"/>
      </c:catAx>
      <c:valAx>
        <c:axId val="10272844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0271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72" cy="497733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l">
              <a:defRPr sz="11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088" y="0"/>
            <a:ext cx="2972472" cy="497733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r">
              <a:defRPr sz="1100"/>
            </a:lvl1pPr>
          </a:lstStyle>
          <a:p>
            <a:fld id="{6765E800-3BDF-483F-8250-B34551BE202D}" type="datetimeFigureOut">
              <a:rPr lang="it-IT" smtClean="0"/>
              <a:pPr/>
              <a:t>27/05/2014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89" tIns="42094" rIns="84189" bIns="4209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512" y="4724771"/>
            <a:ext cx="5486976" cy="4476642"/>
          </a:xfrm>
          <a:prstGeom prst="rect">
            <a:avLst/>
          </a:prstGeom>
        </p:spPr>
        <p:txBody>
          <a:bodyPr vert="horz" lIns="84189" tIns="42094" rIns="84189" bIns="4209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066"/>
            <a:ext cx="2972472" cy="497732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l">
              <a:defRPr sz="11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088" y="9448066"/>
            <a:ext cx="2972472" cy="497732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r">
              <a:defRPr sz="1100"/>
            </a:lvl1pPr>
          </a:lstStyle>
          <a:p>
            <a:fld id="{4EEBFFB2-CBD3-49BD-9846-814F0619145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9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BFFB2-CBD3-49BD-9846-814F06191453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82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BFFB2-CBD3-49BD-9846-814F06191453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39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752480"/>
            <a:ext cx="8229240" cy="4373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8527434B-D8C3-4DA0-AC20-DD8AE8055901}" type="slidenum">
              <a:rPr lang="it-IT" sz="2800" smtClean="0">
                <a:solidFill>
                  <a:srgbClr val="47534C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1200" dirty="0" smtClean="0">
                <a:solidFill>
                  <a:srgbClr val="564B3C"/>
                </a:solidFill>
                <a:latin typeface="Century Gothic"/>
              </a:rPr>
              <a:t>14/04/14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88E84DE-4005-4BD3-9706-53B9906566B3}" type="slidenum">
              <a:rPr lang="it-IT" sz="1200" smtClean="0">
                <a:solidFill>
                  <a:srgbClr val="564B3C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iltesorodeltrasimeno" TargetMode="External"/><Relationship Id="rId2" Type="http://schemas.openxmlformats.org/officeDocument/2006/relationships/hyperlink" Target="http://www.twitter.com/tesorodeltrasimen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sorotrasimeno.wordpress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971600" y="4941168"/>
            <a:ext cx="7539427" cy="12189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4000" dirty="0">
                <a:solidFill>
                  <a:srgbClr val="47534C"/>
                </a:solidFill>
                <a:latin typeface="Book Antiqua"/>
              </a:rPr>
              <a:t>Il tesoro del </a:t>
            </a:r>
            <a:r>
              <a:rPr lang="it-IT" sz="4000" dirty="0" smtClean="0">
                <a:solidFill>
                  <a:srgbClr val="47534C"/>
                </a:solidFill>
                <a:latin typeface="Book Antiqua"/>
              </a:rPr>
              <a:t>Trasimeno </a:t>
            </a:r>
            <a:r>
              <a:rPr lang="it-IT" sz="4000" dirty="0">
                <a:solidFill>
                  <a:srgbClr val="47534C"/>
                </a:solidFill>
                <a:latin typeface="Book Antiqua"/>
              </a:rPr>
              <a:t>S.R.L</a:t>
            </a:r>
            <a:r>
              <a:rPr lang="it-IT" sz="4000" dirty="0" smtClean="0">
                <a:solidFill>
                  <a:srgbClr val="47534C"/>
                </a:solidFill>
                <a:latin typeface="Book Antiqua"/>
              </a:rPr>
              <a:t>.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95" name="Immagin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410" y="836712"/>
            <a:ext cx="4597805" cy="4301708"/>
          </a:xfrm>
          <a:prstGeom prst="rect">
            <a:avLst/>
          </a:prstGeom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36184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20969" y="55062"/>
            <a:ext cx="3511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TESORO DEL TRASIMENO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71590" y="1619211"/>
            <a:ext cx="3513512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dirty="0" smtClean="0"/>
              <a:t>Fattori critici di successo:</a:t>
            </a:r>
          </a:p>
          <a:p>
            <a:r>
              <a:rPr lang="it-IT" dirty="0" smtClean="0"/>
              <a:t>Innovazione del prodotto</a:t>
            </a:r>
          </a:p>
          <a:p>
            <a:r>
              <a:rPr lang="it-IT" dirty="0" smtClean="0"/>
              <a:t>Qualità delle materie prime integrate</a:t>
            </a:r>
          </a:p>
          <a:p>
            <a:r>
              <a:rPr lang="it-IT" dirty="0" smtClean="0"/>
              <a:t>Selezione dei punti vendita</a:t>
            </a:r>
          </a:p>
          <a:p>
            <a:r>
              <a:rPr lang="it-IT" dirty="0"/>
              <a:t>P</a:t>
            </a:r>
            <a:r>
              <a:rPr lang="it-IT" dirty="0" smtClean="0"/>
              <a:t>ubblicità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03137" y="4824153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Prodotto unico, molteplici benefici racchiusi in un solo prodotto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/>
              <a:t>Prodotto originale, utilizzo di materie prime innovative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123560" y="1111380"/>
            <a:ext cx="1963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Centri Benessere e Beauty Farm di Umbria e Toscana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03363" y="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POSIZIONAMENTO DEL PRODOTTO SUL MERCATO COSMETICO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3" name="Immagin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78" y="764704"/>
            <a:ext cx="3931771" cy="4096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245" y="980728"/>
            <a:ext cx="3597541" cy="5256584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it-IT" sz="1900" dirty="0" smtClean="0">
                <a:latin typeface="Century Gothic" panose="020B0502020202020204" pitchFamily="34" charset="0"/>
              </a:rPr>
              <a:t>Abbiamo deciso di puntare sul ruolo chiave del cliente come promoter di «bellezza comune»</a:t>
            </a:r>
          </a:p>
          <a:p>
            <a:pPr marL="68580" indent="0" algn="ctr">
              <a:buNone/>
            </a:pPr>
            <a:endParaRPr lang="it-IT" sz="1900" b="1" dirty="0" smtClean="0">
              <a:latin typeface="Century Gothic" panose="020B0502020202020204" pitchFamily="34" charset="0"/>
            </a:endParaRPr>
          </a:p>
          <a:p>
            <a:pPr marL="68580" indent="0" algn="ctr">
              <a:buNone/>
            </a:pPr>
            <a:r>
              <a:rPr lang="it-IT" sz="3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VIRAL MARKETING</a:t>
            </a:r>
          </a:p>
          <a:p>
            <a:pPr marL="68580" indent="0" algn="ctr">
              <a:buNone/>
            </a:pPr>
            <a:r>
              <a:rPr lang="it-IT" sz="1900" dirty="0" smtClean="0">
                <a:latin typeface="Century Gothic" panose="020B0502020202020204" pitchFamily="34" charset="0"/>
              </a:rPr>
              <a:t>Questa </a:t>
            </a:r>
            <a:r>
              <a:rPr lang="it-IT" sz="1900" dirty="0">
                <a:latin typeface="Century Gothic" panose="020B0502020202020204" pitchFamily="34" charset="0"/>
              </a:rPr>
              <a:t>nuova </a:t>
            </a:r>
            <a:r>
              <a:rPr lang="it-IT" sz="1900" dirty="0" smtClean="0">
                <a:latin typeface="Century Gothic" panose="020B0502020202020204" pitchFamily="34" charset="0"/>
              </a:rPr>
              <a:t>tecnica </a:t>
            </a:r>
            <a:r>
              <a:rPr lang="it-IT" sz="1900" dirty="0">
                <a:latin typeface="Century Gothic" panose="020B0502020202020204" pitchFamily="34" charset="0"/>
              </a:rPr>
              <a:t>di promozione mira alla propagazione di un messaggio tramite il </a:t>
            </a:r>
            <a:r>
              <a:rPr lang="it-IT" sz="1900" dirty="0" smtClean="0">
                <a:latin typeface="Century Gothic" panose="020B0502020202020204" pitchFamily="34" charset="0"/>
              </a:rPr>
              <a:t>passaparola.</a:t>
            </a:r>
          </a:p>
          <a:p>
            <a:pPr marL="68580" indent="0" algn="ctr">
              <a:buNone/>
            </a:pPr>
            <a:endParaRPr lang="it-IT" sz="1900" dirty="0" smtClean="0">
              <a:latin typeface="Century Gothic" panose="020B0502020202020204" pitchFamily="34" charset="0"/>
            </a:endParaRPr>
          </a:p>
          <a:p>
            <a:pPr marL="68580" indent="0" algn="ctr">
              <a:buNone/>
            </a:pPr>
            <a:r>
              <a:rPr lang="it-IT" sz="1900" dirty="0" smtClean="0">
                <a:latin typeface="Century Gothic" panose="020B0502020202020204" pitchFamily="34" charset="0"/>
              </a:rPr>
              <a:t>Perché </a:t>
            </a:r>
            <a:r>
              <a:rPr lang="it-IT" sz="1900" dirty="0" err="1" smtClean="0">
                <a:latin typeface="Century Gothic" panose="020B0502020202020204" pitchFamily="34" charset="0"/>
              </a:rPr>
              <a:t>viral</a:t>
            </a:r>
            <a:r>
              <a:rPr lang="it-IT" sz="1900" dirty="0" smtClean="0">
                <a:latin typeface="Century Gothic" panose="020B0502020202020204" pitchFamily="34" charset="0"/>
              </a:rPr>
              <a:t>? </a:t>
            </a:r>
            <a:r>
              <a:rPr lang="it-IT" sz="1900" dirty="0">
                <a:latin typeface="Century Gothic" panose="020B0502020202020204" pitchFamily="34" charset="0"/>
              </a:rPr>
              <a:t>Come un virus è difficile da arrestare e si diffonde velocemente, ti ritrovi a promuoverlo senza </a:t>
            </a:r>
            <a:r>
              <a:rPr lang="it-IT" sz="1900" dirty="0" smtClean="0">
                <a:latin typeface="Century Gothic" panose="020B0502020202020204" pitchFamily="34" charset="0"/>
              </a:rPr>
              <a:t>saperlo.</a:t>
            </a:r>
          </a:p>
          <a:p>
            <a:pPr marL="68580" indent="0" algn="ctr">
              <a:buNone/>
            </a:pPr>
            <a:endParaRPr lang="it-IT" sz="1900" dirty="0">
              <a:latin typeface="Century Gothic" panose="020B0502020202020204" pitchFamily="34" charset="0"/>
            </a:endParaRPr>
          </a:p>
          <a:p>
            <a:pPr marL="68580" indent="0" algn="ctr">
              <a:buNone/>
            </a:pPr>
            <a:r>
              <a:rPr lang="it-IT" sz="1900" dirty="0" smtClean="0">
                <a:latin typeface="Century Gothic" panose="020B0502020202020204" pitchFamily="34" charset="0"/>
              </a:rPr>
              <a:t>Potete trovarci su </a:t>
            </a:r>
            <a:r>
              <a:rPr lang="it-IT" sz="1900" dirty="0" smtClean="0">
                <a:latin typeface="Century Gothic" panose="020B0502020202020204" pitchFamily="34" charset="0"/>
                <a:hlinkClick r:id="rId2"/>
              </a:rPr>
              <a:t>Twitter</a:t>
            </a:r>
            <a:r>
              <a:rPr lang="it-IT" sz="1900" dirty="0" smtClean="0">
                <a:latin typeface="Century Gothic" panose="020B0502020202020204" pitchFamily="34" charset="0"/>
              </a:rPr>
              <a:t>, </a:t>
            </a:r>
            <a:r>
              <a:rPr lang="it-IT" sz="1900" dirty="0" smtClean="0">
                <a:latin typeface="Century Gothic" panose="020B0502020202020204" pitchFamily="34" charset="0"/>
                <a:hlinkClick r:id="rId3"/>
              </a:rPr>
              <a:t>Facebook</a:t>
            </a:r>
            <a:r>
              <a:rPr lang="it-IT" sz="1900" dirty="0" smtClean="0">
                <a:latin typeface="Century Gothic" panose="020B0502020202020204" pitchFamily="34" charset="0"/>
              </a:rPr>
              <a:t> e utilizzare l’ </a:t>
            </a:r>
            <a:r>
              <a:rPr lang="it-IT" sz="1900" dirty="0" err="1" smtClean="0">
                <a:latin typeface="Century Gothic" panose="020B0502020202020204" pitchFamily="34" charset="0"/>
              </a:rPr>
              <a:t>ashtag</a:t>
            </a:r>
            <a:r>
              <a:rPr lang="it-IT" sz="1900" dirty="0" smtClean="0">
                <a:latin typeface="Century Gothic" panose="020B0502020202020204" pitchFamily="34" charset="0"/>
              </a:rPr>
              <a:t>: </a:t>
            </a:r>
            <a:r>
              <a:rPr lang="it-IT" sz="1900" b="1" dirty="0" smtClean="0">
                <a:latin typeface="Century Gothic" panose="020B0502020202020204" pitchFamily="34" charset="0"/>
              </a:rPr>
              <a:t>#</a:t>
            </a:r>
            <a:r>
              <a:rPr lang="it-IT" sz="1900" b="1" dirty="0" err="1" smtClean="0">
                <a:latin typeface="Century Gothic" panose="020B0502020202020204" pitchFamily="34" charset="0"/>
              </a:rPr>
              <a:t>tesorodeltrasimeno</a:t>
            </a:r>
            <a:endParaRPr lang="it-IT" sz="1900" b="1" dirty="0" smtClean="0">
              <a:latin typeface="Century Gothic" panose="020B0502020202020204" pitchFamily="34" charset="0"/>
            </a:endParaRPr>
          </a:p>
          <a:p>
            <a:pPr marL="68580" indent="0" algn="ctr">
              <a:buNone/>
            </a:pPr>
            <a:endParaRPr lang="it-IT" sz="2900" dirty="0" smtClean="0">
              <a:latin typeface="Century Gothic" panose="020B0502020202020204" pitchFamily="34" charset="0"/>
            </a:endParaRPr>
          </a:p>
          <a:p>
            <a:pPr marL="68580" indent="0" algn="ctr">
              <a:buNone/>
            </a:pPr>
            <a:endParaRPr lang="it-IT" sz="2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10" y="3635409"/>
            <a:ext cx="4432837" cy="265970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015797" y="-171400"/>
            <a:ext cx="3528392" cy="710952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PROMOZIONE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F:\Immaginef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11" y="980728"/>
            <a:ext cx="4432837" cy="2490118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2"/>
          <p:cNvSpPr txBox="1"/>
          <p:nvPr/>
        </p:nvSpPr>
        <p:spPr>
          <a:xfrm>
            <a:off x="539552" y="1752480"/>
            <a:ext cx="8229240" cy="43732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33232" cy="339469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287556" y="1196752"/>
            <a:ext cx="6733232" cy="1512168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Il nostro punto di debolezza è rappresentato dalla mancanza di </a:t>
            </a:r>
            <a:r>
              <a:rPr lang="it-IT" sz="2300" dirty="0" smtClean="0">
                <a:latin typeface="Century Gothic" panose="020B0502020202020204" pitchFamily="34" charset="0"/>
              </a:rPr>
              <a:t>NOTORIETA</a:t>
            </a:r>
            <a:r>
              <a:rPr lang="it-IT" dirty="0" smtClean="0">
                <a:latin typeface="Century Gothic" panose="020B0502020202020204" pitchFamily="34" charset="0"/>
              </a:rPr>
              <a:t>’ della </a:t>
            </a:r>
            <a:r>
              <a:rPr lang="it-IT" sz="2300" dirty="0" smtClean="0">
                <a:latin typeface="Century Gothic" panose="020B0502020202020204" pitchFamily="34" charset="0"/>
              </a:rPr>
              <a:t>MARCA</a:t>
            </a:r>
            <a:r>
              <a:rPr lang="it-IT" dirty="0" smtClean="0">
                <a:latin typeface="Century Gothic" panose="020B0502020202020204" pitchFamily="34" charset="0"/>
              </a:rPr>
              <a:t> cui cercheremo di far fronte con una serie di strategie promozionali.</a:t>
            </a:r>
          </a:p>
          <a:p>
            <a:pPr marL="68580" indent="0">
              <a:buNone/>
            </a:pPr>
            <a:endParaRPr lang="it-IT" dirty="0" smtClean="0">
              <a:latin typeface="Century Gothic" panose="020B0502020202020204" pitchFamily="34" charset="0"/>
            </a:endParaRPr>
          </a:p>
          <a:p>
            <a:pPr marL="68580" indent="0">
              <a:buNone/>
            </a:pPr>
            <a:r>
              <a:rPr lang="it-IT" dirty="0" smtClean="0">
                <a:latin typeface="Century Gothic" panose="020B0502020202020204" pitchFamily="34" charset="0"/>
              </a:rPr>
              <a:t>Ci faremo conoscere attraverso il nostro sito web: </a:t>
            </a:r>
            <a:r>
              <a:rPr lang="it-IT" u="sng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</a:t>
            </a:r>
            <a:r>
              <a:rPr lang="it-IT" u="sng" dirty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://tesorotrasimeno.wordpress.com/</a:t>
            </a:r>
            <a:endParaRPr lang="it-IT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7" name="TextShape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181468"/>
            <a:ext cx="4864386" cy="4535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 ECONOMICO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343128" cy="56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16016" y="23633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FABBISOGNO FINANZIARIO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374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6" y="3573284"/>
            <a:ext cx="7860858" cy="20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3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19910" y="93799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EVEN POINT</a:t>
            </a:r>
            <a:endParaRPr lang="it-IT" sz="2500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807420"/>
              </p:ext>
            </p:extLst>
          </p:nvPr>
        </p:nvGraphicFramePr>
        <p:xfrm>
          <a:off x="1475656" y="1196752"/>
          <a:ext cx="6700638" cy="490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ttore 1 6"/>
          <p:cNvCxnSpPr/>
          <p:nvPr/>
        </p:nvCxnSpPr>
        <p:spPr>
          <a:xfrm flipV="1">
            <a:off x="3419872" y="443711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4283968" y="3717032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5868144" y="2492896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419872" y="512118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 smtClean="0"/>
              <a:t>i°ANNO</a:t>
            </a:r>
            <a:endParaRPr lang="it-IT" sz="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283968" y="4678801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II°ANNO</a:t>
            </a:r>
            <a:endParaRPr lang="it-IT" sz="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868144" y="422036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III°ANNO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1753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AsOne/>
      </p:bldGraphic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016" y="-4345"/>
            <a:ext cx="4133056" cy="638827"/>
          </a:xfrm>
        </p:spPr>
        <p:txBody>
          <a:bodyPr>
            <a:normAutofit/>
          </a:bodyPr>
          <a:lstStyle/>
          <a:p>
            <a:r>
              <a:rPr lang="it-IT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CONSIDERAZIONI E RINGRAZIAMENTI</a:t>
            </a:r>
            <a:endParaRPr lang="it-IT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71420" y="1752480"/>
            <a:ext cx="7200800" cy="4203848"/>
          </a:xfrm>
        </p:spPr>
        <p:txBody>
          <a:bodyPr>
            <a:normAutofit/>
          </a:bodyPr>
          <a:lstStyle/>
          <a:p>
            <a:pPr marL="68580" indent="0" algn="just">
              <a:spcBef>
                <a:spcPts val="500"/>
              </a:spcBef>
              <a:buNone/>
            </a:pPr>
            <a:r>
              <a:rPr lang="it-IT" altLang="it-IT" dirty="0">
                <a:latin typeface="Century Gothic" panose="020B0502020202020204" pitchFamily="34" charset="0"/>
                <a:ea typeface="Microsoft YaHei" pitchFamily="34" charset="-122"/>
              </a:rPr>
              <a:t>Per noi ragazzi il progetto «A Scuola d’Impresa» si è rivelato un’attività costruttiva e stimolante sia dal punto di vista formativo, grazie alle numerose informazioni raccolte, sia da un punto di vista personale.</a:t>
            </a:r>
          </a:p>
          <a:p>
            <a:pPr marL="68580" indent="0" algn="just">
              <a:spcBef>
                <a:spcPts val="500"/>
              </a:spcBef>
              <a:buNone/>
            </a:pPr>
            <a:r>
              <a:rPr lang="it-IT" altLang="it-IT" dirty="0" smtClean="0">
                <a:latin typeface="Century Gothic" panose="020B0502020202020204" pitchFamily="34" charset="0"/>
                <a:ea typeface="Microsoft YaHei" pitchFamily="34" charset="-122"/>
              </a:rPr>
              <a:t>Un </a:t>
            </a:r>
            <a:r>
              <a:rPr lang="it-IT" altLang="it-IT" dirty="0">
                <a:latin typeface="Century Gothic" panose="020B0502020202020204" pitchFamily="34" charset="0"/>
                <a:ea typeface="Microsoft YaHei" pitchFamily="34" charset="-122"/>
              </a:rPr>
              <a:t>ringraziamento particolare va anche </a:t>
            </a:r>
            <a:r>
              <a:rPr lang="it-IT" altLang="it-IT" b="1" dirty="0">
                <a:latin typeface="Century Gothic" panose="020B0502020202020204" pitchFamily="34" charset="0"/>
                <a:ea typeface="Microsoft YaHei" pitchFamily="34" charset="-122"/>
              </a:rPr>
              <a:t>ai docenti Ecipa</a:t>
            </a:r>
            <a:r>
              <a:rPr lang="it-IT" altLang="it-IT" dirty="0">
                <a:latin typeface="Century Gothic" panose="020B0502020202020204" pitchFamily="34" charset="0"/>
                <a:ea typeface="Microsoft YaHei" pitchFamily="34" charset="-122"/>
              </a:rPr>
              <a:t>, che ci hanno seguito durante lo svolgimento del progetto, agli insegnanti dell’ </a:t>
            </a:r>
            <a:r>
              <a:rPr lang="it-IT" altLang="it-IT" b="1" dirty="0">
                <a:latin typeface="Century Gothic" panose="020B0502020202020204" pitchFamily="34" charset="0"/>
                <a:ea typeface="Microsoft YaHei" pitchFamily="34" charset="-122"/>
              </a:rPr>
              <a:t>ISTITUTO OMNICOMPRENSIVO «ROSSELLI RASETTI» – Prof.ssa Barbara Antenucci</a:t>
            </a:r>
            <a:r>
              <a:rPr lang="it-IT" altLang="it-IT" dirty="0">
                <a:latin typeface="Century Gothic" panose="020B0502020202020204" pitchFamily="34" charset="0"/>
                <a:ea typeface="Microsoft YaHei" pitchFamily="34" charset="-122"/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845174" y="-40341"/>
            <a:ext cx="30345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689405" y="1844824"/>
            <a:ext cx="3969069" cy="439738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it-IT" sz="2600" dirty="0" smtClean="0"/>
              <a:t>«Il Tesoro del Trasimeno» è una crema viso-corpo che trae benefici dalle proprietà di due prodotti tipici dell’area del Trasimeno: Fagiolina e Miele. </a:t>
            </a:r>
            <a:endParaRPr lang="it-IT" sz="26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68" y="908720"/>
            <a:ext cx="3407900" cy="49685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3789040"/>
            <a:ext cx="3168352" cy="242929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1" name="Immagine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168352" cy="237626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44008" y="-521800"/>
            <a:ext cx="3888432" cy="1043599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FAGIOLINA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MIELE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899592" y="908720"/>
            <a:ext cx="3024336" cy="259228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it-IT" dirty="0"/>
              <a:t>La </a:t>
            </a:r>
            <a:r>
              <a:rPr lang="it-IT" b="1" dirty="0"/>
              <a:t>fagiolina</a:t>
            </a:r>
            <a:r>
              <a:rPr lang="it-IT" dirty="0"/>
              <a:t> ricca di selenio e vitamina B3 </a:t>
            </a:r>
            <a:r>
              <a:rPr lang="it-IT" dirty="0" smtClean="0"/>
              <a:t> ha azione:</a:t>
            </a:r>
          </a:p>
          <a:p>
            <a:pPr marL="68580" indent="0"/>
            <a:r>
              <a:rPr lang="it-IT" dirty="0" smtClean="0"/>
              <a:t>Antiossidante</a:t>
            </a:r>
          </a:p>
          <a:p>
            <a:pPr marL="68580" indent="0"/>
            <a:r>
              <a:rPr lang="it-IT" dirty="0" smtClean="0"/>
              <a:t>Rilassante</a:t>
            </a:r>
          </a:p>
          <a:p>
            <a:pPr marL="68580" indent="0"/>
            <a:r>
              <a:rPr lang="it-IT" dirty="0" smtClean="0"/>
              <a:t>Tonificante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>
          <a:xfrm>
            <a:off x="5004048" y="3284984"/>
            <a:ext cx="2880320" cy="3347817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it-IT" sz="2000" dirty="0"/>
              <a:t>Il</a:t>
            </a:r>
            <a:r>
              <a:rPr lang="it-IT" sz="2000" b="1" dirty="0"/>
              <a:t> miele </a:t>
            </a:r>
            <a:r>
              <a:rPr lang="it-IT" sz="2000" dirty="0"/>
              <a:t>è un alleato naturale della bellezza per la sua </a:t>
            </a:r>
            <a:r>
              <a:rPr lang="it-IT" sz="2000" dirty="0" smtClean="0"/>
              <a:t>efficacia:</a:t>
            </a:r>
          </a:p>
          <a:p>
            <a:pPr marL="68580" indent="0" algn="r"/>
            <a:r>
              <a:rPr lang="it-IT" sz="2000" dirty="0" err="1" smtClean="0"/>
              <a:t>Dermo-rigenerante</a:t>
            </a:r>
            <a:endParaRPr lang="it-IT" sz="2000" dirty="0" smtClean="0"/>
          </a:p>
          <a:p>
            <a:pPr marL="68580" indent="0" algn="r"/>
            <a:r>
              <a:rPr lang="it-IT" sz="2000" dirty="0" smtClean="0"/>
              <a:t>Energizzante</a:t>
            </a:r>
          </a:p>
          <a:p>
            <a:pPr marL="68580" indent="0" algn="r"/>
            <a:r>
              <a:rPr lang="it-IT" sz="2000" dirty="0" smtClean="0"/>
              <a:t>Protettiva dagli agenti esterni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-99392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6346" y="916682"/>
            <a:ext cx="6984892" cy="518457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Creare un unico prodotto che contenga molteplici benefici cosmetici;</a:t>
            </a:r>
          </a:p>
          <a:p>
            <a:pPr marL="68580" indent="0">
              <a:buNone/>
            </a:pPr>
            <a:endParaRPr lang="it-IT" sz="2800" dirty="0"/>
          </a:p>
          <a:p>
            <a:r>
              <a:rPr lang="it-IT" sz="2800" dirty="0" smtClean="0"/>
              <a:t>Incentivare la conoscenza dei prodotti locali fuori dal territorio umbro, incoraggiandone utilizzi alternativi;</a:t>
            </a:r>
          </a:p>
          <a:p>
            <a:pPr marL="68580" indent="0">
              <a:buNone/>
            </a:pPr>
            <a:endParaRPr lang="it-IT" sz="2800" dirty="0"/>
          </a:p>
          <a:p>
            <a:r>
              <a:rPr lang="it-IT" sz="2800" dirty="0" smtClean="0"/>
              <a:t>Impiegare nella cosmetica di prodotti rigorosamente biologici.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8895"/>
            <a:ext cx="10906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6" y="505289"/>
            <a:ext cx="1129928" cy="164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unipd-centrodirittiumani.it/public/pics/italia_umb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7" y="2753784"/>
            <a:ext cx="1176065" cy="12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-171400"/>
            <a:ext cx="2232366" cy="75788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556792"/>
            <a:ext cx="4392604" cy="3168352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it-IT" sz="2600" dirty="0" smtClean="0"/>
              <a:t>La cura della persona non può prescindere dall’uso di produzioni biologiche realizzate rispettando la biodiversità esistente in natura.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1" y="692696"/>
            <a:ext cx="2592288" cy="561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-315416"/>
            <a:ext cx="3280210" cy="973912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SPIEGAZIONI NOME 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          E </a:t>
            </a:r>
            <a:r>
              <a:rPr lang="it-IT" sz="1900" b="1" dirty="0" smtClean="0">
                <a:solidFill>
                  <a:schemeClr val="bg1"/>
                </a:solidFill>
              </a:rPr>
              <a:t>LOGO</a:t>
            </a:r>
            <a:endParaRPr lang="it-IT" sz="19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66474" y="119675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tx2"/>
                </a:solidFill>
              </a:rPr>
              <a:t>La scelta della </a:t>
            </a:r>
            <a:r>
              <a:rPr lang="it-IT" sz="2000" dirty="0" smtClean="0">
                <a:solidFill>
                  <a:schemeClr val="tx2"/>
                </a:solidFill>
              </a:rPr>
              <a:t>denominazione «Il Tesoro del Trasimeno» dà risalto al valore intrinseco dei prodotti del nostro territorio che utilizzeremo come preparazione della crema.</a:t>
            </a:r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64220" y="3098964"/>
            <a:ext cx="3538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Abbiamo scelto un’ ape, simbolo di laboriosità, che scopre uno scrigno contenente i due «tesori» tipici dell’ area del Trasimeno che soltanto con il lavoro possono essere adeguatamente valorizzati.</a:t>
            </a:r>
          </a:p>
        </p:txBody>
      </p:sp>
      <p:pic>
        <p:nvPicPr>
          <p:cNvPr id="5" name="Immagin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2883327"/>
            <a:ext cx="3456384" cy="3293596"/>
          </a:xfrm>
          <a:prstGeom prst="rect">
            <a:avLst/>
          </a:prstGeom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2843808" y="712582"/>
            <a:ext cx="4165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NOME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2379762"/>
            <a:ext cx="5287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chemeClr val="tx2"/>
                </a:solidFill>
              </a:rPr>
              <a:t>LOGO</a:t>
            </a:r>
            <a:endParaRPr lang="it-IT" sz="2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4824654" cy="68588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ANALISI DEL PRODOTTO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8034" y="792429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2"/>
                </a:solidFill>
              </a:rPr>
              <a:t>Abbiamo svolto ricerche sulle materie prime scelte per fare la nostra crema: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1232" y="176720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Fagiolina: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Si contraddistingue per una coltura biologica, non soggetta a mutazioni genetiche e selezione di specie.</a:t>
            </a:r>
          </a:p>
          <a:p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422108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Miele:</a:t>
            </a:r>
          </a:p>
          <a:p>
            <a:pPr algn="just"/>
            <a:r>
              <a:rPr lang="it-IT" sz="2000" dirty="0">
                <a:solidFill>
                  <a:schemeClr val="tx2"/>
                </a:solidFill>
              </a:rPr>
              <a:t>P</a:t>
            </a:r>
            <a:r>
              <a:rPr lang="it-IT" sz="2000" dirty="0" smtClean="0">
                <a:solidFill>
                  <a:schemeClr val="tx2"/>
                </a:solidFill>
              </a:rPr>
              <a:t>otente alleato della natura fin dall’antichità grazie alle sue proprietà benefiche.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4 A ITE\Desktop\img_chi_sia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77934"/>
            <a:ext cx="23145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TESORO DEL TRASIMENO-PROGETTO\fagio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4656"/>
            <a:ext cx="3020938" cy="20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65882"/>
              </p:ext>
            </p:extLst>
          </p:nvPr>
        </p:nvGraphicFramePr>
        <p:xfrm>
          <a:off x="1403648" y="1700808"/>
          <a:ext cx="6120680" cy="4514322"/>
        </p:xfrm>
        <a:graphic>
          <a:graphicData uri="http://schemas.openxmlformats.org/drawingml/2006/table">
            <a:tbl>
              <a:tblPr/>
              <a:tblGrid>
                <a:gridCol w="661695"/>
                <a:gridCol w="40831"/>
                <a:gridCol w="840388"/>
                <a:gridCol w="840388"/>
                <a:gridCol w="840388"/>
                <a:gridCol w="881053"/>
                <a:gridCol w="1188818"/>
                <a:gridCol w="827119"/>
              </a:tblGrid>
              <a:tr h="1274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COD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INGREDIENTI INCI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QTA'  %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EUM004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POLYSORBATE 60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3,0000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DEH001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SORBITAN STEARATE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2,0000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LAN001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CETYL ALCOHOL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4,5000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JOJ001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SIMMONDSIA CHINENSIS OIL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4,0000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ISO001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ISOPROPYL MYRISTATE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2,4000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ISO001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ISOPROPYL PALMITATE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1,6000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CUT002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CETYL PALMITATE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3,5000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CET006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BUTYROSPERMUM PARKII BUTTER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1,0000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FLU001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DIMETHICONE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0,2500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FEN001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PHENOXYETHANOL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0,2500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FEN001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NIPASOLO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0,0080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FEN001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NIPAGINA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0,0080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FEN001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ISOBUTYLPARABEN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0,0500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 smtClean="0">
                          <a:effectLst/>
                          <a:latin typeface="Trebuchet MS"/>
                        </a:rPr>
                        <a:t>VIU001</a:t>
                      </a:r>
                      <a:endParaRPr lang="it-IT" sz="800" b="1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 smtClean="0">
                          <a:effectLst/>
                          <a:latin typeface="Trebuchet MS"/>
                        </a:rPr>
                        <a:t>VIGNA UNGUICOLATA</a:t>
                      </a:r>
                      <a:endParaRPr lang="it-IT" sz="800" b="1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 smtClean="0">
                          <a:effectLst/>
                          <a:latin typeface="Trebuchet MS"/>
                        </a:rPr>
                        <a:t>0,5000</a:t>
                      </a:r>
                      <a:endParaRPr lang="it-IT" sz="800" b="1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 smtClean="0">
                          <a:effectLst/>
                          <a:latin typeface="Trebuchet MS"/>
                        </a:rPr>
                        <a:t>RPM001</a:t>
                      </a:r>
                      <a:endParaRPr lang="it-IT" sz="800" b="1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 smtClean="0">
                          <a:effectLst/>
                          <a:latin typeface="Trebuchet MS"/>
                        </a:rPr>
                        <a:t>ROBINIA PSEUDO-</a:t>
                      </a:r>
                      <a:r>
                        <a:rPr lang="it-IT" sz="800" b="1" i="0" u="none" strike="noStrike" baseline="0" dirty="0" smtClean="0">
                          <a:effectLst/>
                          <a:latin typeface="Trebuchet MS"/>
                        </a:rPr>
                        <a:t> MILLEFIORI</a:t>
                      </a:r>
                      <a:endParaRPr lang="it-IT" sz="800" b="1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 smtClean="0">
                          <a:effectLst/>
                          <a:latin typeface="Trebuchet MS"/>
                        </a:rPr>
                        <a:t>5,0000</a:t>
                      </a:r>
                      <a:endParaRPr lang="it-IT" sz="800" b="1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MNV001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MONIANOV68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2,2400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ALL001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ALLANTOIN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0,2000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DST001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DISODIUM EDTA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0,0500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GLI005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PROPYLENE GLYCOL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4,0000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PARFUM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0,1787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*BENZYL ALCOHOL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0,0021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*BENZYL CINNAMATE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*CINNAMYL ALCOHOL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0,0011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ACO001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ACQUA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0,0352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*BENZYL BENZOATE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0,0139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*ALPHA-ISOMETHYL IONONE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0,0090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*BUTYLPHENYL METHYLPROPIONAL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0,0081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TCC001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TRIGLUCERIDE</a:t>
                      </a:r>
                      <a:r>
                        <a:rPr lang="it-IT" sz="800" b="0" i="0" u="none" strike="noStrike" baseline="0" dirty="0" smtClean="0">
                          <a:effectLst/>
                          <a:latin typeface="Trebuchet MS"/>
                        </a:rPr>
                        <a:t> CAPRILICO/CAPRICO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6,7000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PRO001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*ISOEUGENOL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TAC004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TOCOPHERYL ACETATE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effectLst/>
                          <a:latin typeface="Trebuchet MS"/>
                        </a:rPr>
                        <a:t>0,0250</a:t>
                      </a:r>
                      <a:endParaRPr lang="it-IT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ELA001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HYDROLYZED SOY PROTEIN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1,0000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1673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OCE001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SOLUBLE COLLAGEN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0,1000</a:t>
                      </a:r>
                    </a:p>
                  </a:txBody>
                  <a:tcPr marL="4550" marR="4550" marT="4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31365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rebuchet MS"/>
                        </a:rPr>
                        <a:t> 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Trebuchet MS"/>
                        </a:rPr>
                        <a:t> </a:t>
                      </a:r>
                    </a:p>
                    <a:p>
                      <a:pPr algn="l" fontAlgn="b"/>
                      <a:r>
                        <a:rPr lang="it-IT" sz="1100" b="1" i="0" u="none" strike="noStrike" dirty="0">
                          <a:effectLst/>
                          <a:latin typeface="Trebuchet MS"/>
                        </a:rPr>
                        <a:t>Totale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Trebuchet MS"/>
                        </a:rPr>
                        <a:t>29,1050</a:t>
                      </a:r>
                    </a:p>
                  </a:txBody>
                  <a:tcPr marL="4550" marR="4550" marT="4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572000" y="16773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COMPOSIZIONE DEL PRODOTTO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6470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La formula INCI di settore della nostra crema brevettata contenuta nella documentazione PIF, da cui possiamo notare: </a:t>
            </a:r>
            <a:endParaRPr lang="it-IT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2"/>
          <p:cNvSpPr txBox="1"/>
          <p:nvPr/>
        </p:nvSpPr>
        <p:spPr>
          <a:xfrm>
            <a:off x="457200" y="692696"/>
            <a:ext cx="8229240" cy="543306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07316" y="10953"/>
            <a:ext cx="3881534" cy="493385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DI BUSINESS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059832" y="26369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ESTERNALIZZAZIONE</a:t>
            </a:r>
            <a:r>
              <a:rPr lang="it-IT" sz="1400" dirty="0" smtClean="0">
                <a:solidFill>
                  <a:schemeClr val="tx2"/>
                </a:solidFill>
              </a:rPr>
              <a:t> della produzione in partnership strategica con un’azienda dotata di elevato </a:t>
            </a:r>
            <a:r>
              <a:rPr lang="it-IT" sz="1400" dirty="0" err="1" smtClean="0">
                <a:solidFill>
                  <a:schemeClr val="tx2"/>
                </a:solidFill>
              </a:rPr>
              <a:t>know</a:t>
            </a:r>
            <a:r>
              <a:rPr lang="it-IT" sz="1400" dirty="0" smtClean="0">
                <a:solidFill>
                  <a:schemeClr val="tx2"/>
                </a:solidFill>
              </a:rPr>
              <a:t> </a:t>
            </a:r>
            <a:r>
              <a:rPr lang="it-IT" sz="1400" dirty="0" err="1" smtClean="0">
                <a:solidFill>
                  <a:schemeClr val="tx2"/>
                </a:solidFill>
              </a:rPr>
              <a:t>how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2447764" y="836711"/>
            <a:ext cx="3528392" cy="11521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u="sng" dirty="0" smtClean="0">
                <a:solidFill>
                  <a:schemeClr val="tx2"/>
                </a:solidFill>
              </a:rPr>
              <a:t>ACCORDI COMMERCIALI</a:t>
            </a:r>
            <a:r>
              <a:rPr lang="it-IT" dirty="0" smtClean="0">
                <a:solidFill>
                  <a:schemeClr val="tx2"/>
                </a:solidFill>
              </a:rPr>
              <a:t>: che si prefiggono l’obiettivo di creare una vera e propria SUPPLY CHAIN</a:t>
            </a:r>
            <a:endParaRPr lang="it-IT" dirty="0">
              <a:solidFill>
                <a:schemeClr val="tx2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>
            <a:off x="6156176" y="1988840"/>
            <a:ext cx="631363" cy="31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4355976" y="3717032"/>
            <a:ext cx="2820" cy="361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2 107"/>
          <p:cNvCxnSpPr/>
          <p:nvPr/>
        </p:nvCxnSpPr>
        <p:spPr>
          <a:xfrm>
            <a:off x="4211960" y="2132856"/>
            <a:ext cx="0" cy="31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372200" y="2350779"/>
            <a:ext cx="21790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COMMERCIALIZZAZIONE </a:t>
            </a:r>
            <a:r>
              <a:rPr lang="it-IT" sz="1400" dirty="0" smtClean="0">
                <a:solidFill>
                  <a:schemeClr val="tx2"/>
                </a:solidFill>
              </a:rPr>
              <a:t>mediante il canale privilegiato delle beauty farm al fine di creare un mercato di nicchia in termini di attributi qualitativi del prodotto che coinvolge anche la modalità distributiva</a:t>
            </a:r>
            <a:r>
              <a:rPr lang="it-IT" sz="1200" dirty="0" smtClean="0">
                <a:solidFill>
                  <a:schemeClr val="tx2"/>
                </a:solidFill>
              </a:rPr>
              <a:t>.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81101" y="214156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CONTRATTI </a:t>
            </a:r>
            <a:r>
              <a:rPr lang="it-IT" sz="1200" dirty="0" err="1" smtClean="0">
                <a:solidFill>
                  <a:schemeClr val="tx2"/>
                </a:solidFill>
              </a:rPr>
              <a:t>DI</a:t>
            </a:r>
            <a:r>
              <a:rPr lang="it-IT" sz="1200" dirty="0" smtClean="0">
                <a:solidFill>
                  <a:schemeClr val="tx2"/>
                </a:solidFill>
              </a:rPr>
              <a:t> </a:t>
            </a:r>
            <a:r>
              <a:rPr lang="it-IT" sz="1200" b="1" dirty="0" smtClean="0">
                <a:solidFill>
                  <a:schemeClr val="tx2"/>
                </a:solidFill>
              </a:rPr>
              <a:t>FORNITURA </a:t>
            </a:r>
            <a:r>
              <a:rPr lang="it-IT" sz="1200" dirty="0" smtClean="0">
                <a:solidFill>
                  <a:schemeClr val="tx2"/>
                </a:solidFill>
              </a:rPr>
              <a:t>DEI PRINCIPI ATTIVI DA PRODUZIONI RIGOROSAMENTE BIOLOGICHE </a:t>
            </a:r>
            <a:endParaRPr lang="it-IT" sz="1200" dirty="0">
              <a:solidFill>
                <a:schemeClr val="tx2"/>
              </a:solidFill>
            </a:endParaRPr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2123728" y="1988840"/>
            <a:ext cx="216024" cy="158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>
            <a:off x="1136213" y="3409228"/>
            <a:ext cx="351760" cy="1202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31" idx="2"/>
          </p:cNvCxnSpPr>
          <p:nvPr/>
        </p:nvCxnSpPr>
        <p:spPr>
          <a:xfrm>
            <a:off x="1717205" y="3341893"/>
            <a:ext cx="662690" cy="60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92" y="4195432"/>
            <a:ext cx="2390600" cy="11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6" y="4653136"/>
            <a:ext cx="1221554" cy="5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05" y="4042479"/>
            <a:ext cx="1361694" cy="72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0162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1" grpId="0" animBg="1"/>
      <p:bldP spid="28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721</Words>
  <Application>Microsoft Office PowerPoint</Application>
  <PresentationFormat>Presentazione su schermo (4:3)</PresentationFormat>
  <Paragraphs>180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Austin</vt:lpstr>
      <vt:lpstr>Presentazione standard di PowerPoint</vt:lpstr>
      <vt:lpstr>IDEA</vt:lpstr>
      <vt:lpstr>FAGIOLINA E MIELE</vt:lpstr>
      <vt:lpstr>MISSION</vt:lpstr>
      <vt:lpstr>VISION</vt:lpstr>
      <vt:lpstr>SPIEGAZIONI NOME             E LOGO</vt:lpstr>
      <vt:lpstr>ANALISI DEL PRODOTTO</vt:lpstr>
      <vt:lpstr>Presentazione standard di PowerPoint</vt:lpstr>
      <vt:lpstr>MODELLO DI BUSINESS</vt:lpstr>
      <vt:lpstr>Presentazione standard di PowerPoint</vt:lpstr>
      <vt:lpstr>PROMOZIONE</vt:lpstr>
      <vt:lpstr>Presentazione standard di PowerPoint</vt:lpstr>
      <vt:lpstr>CONTO ECONOMICO</vt:lpstr>
      <vt:lpstr>Presentazione standard di PowerPoint</vt:lpstr>
      <vt:lpstr>Presentazione standard di PowerPoint</vt:lpstr>
      <vt:lpstr>CONSIDERAZIONI E RINGRAZIAMENTI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4 A ITE</dc:creator>
  <cp:lastModifiedBy>4 A ITE</cp:lastModifiedBy>
  <cp:revision>135</cp:revision>
  <cp:lastPrinted>2014-05-12T14:14:00Z</cp:lastPrinted>
  <dcterms:modified xsi:type="dcterms:W3CDTF">2014-05-27T13:33:48Z</dcterms:modified>
</cp:coreProperties>
</file>