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71" r:id="rId8"/>
    <p:sldId id="272" r:id="rId9"/>
    <p:sldId id="263" r:id="rId10"/>
    <p:sldId id="273" r:id="rId11"/>
    <p:sldId id="278" r:id="rId12"/>
    <p:sldId id="279" r:id="rId13"/>
    <p:sldId id="264" r:id="rId14"/>
    <p:sldId id="265" r:id="rId15"/>
    <p:sldId id="266" r:id="rId16"/>
    <p:sldId id="270" r:id="rId17"/>
    <p:sldId id="267" r:id="rId18"/>
    <p:sldId id="268" r:id="rId19"/>
    <p:sldId id="269" r:id="rId20"/>
    <p:sldId id="275" r:id="rId21"/>
    <p:sldId id="277" r:id="rId22"/>
    <p:sldId id="274" r:id="rId23"/>
    <p:sldId id="276" r:id="rId24"/>
    <p:sldId id="280" r:id="rId25"/>
  </p:sldIdLst>
  <p:sldSz cx="6858000" cy="9144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94660"/>
  </p:normalViewPr>
  <p:slideViewPr>
    <p:cSldViewPr>
      <p:cViewPr>
        <p:scale>
          <a:sx n="51" d="100"/>
          <a:sy n="51" d="100"/>
        </p:scale>
        <p:origin x="-2268" y="-9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ttia\Desktop\grafico%20exce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ttia\Desktop\grafico%20exce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attia\Desktop\grafico%20excel.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attia\Desktop\grafico%20excel.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Mattia\Desktop\grafico%20excel.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Mattia\Desktop\grafico%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it-IT"/>
  <c:style val="14"/>
  <c:chart>
    <c:title>
      <c:tx>
        <c:rich>
          <a:bodyPr/>
          <a:lstStyle/>
          <a:p>
            <a:pPr>
              <a:defRPr/>
            </a:pPr>
            <a:r>
              <a:rPr lang="en-US" dirty="0" err="1" smtClean="0"/>
              <a:t>Sesso</a:t>
            </a:r>
            <a:endParaRPr lang="en-US" dirty="0"/>
          </a:p>
        </c:rich>
      </c:tx>
      <c:layout>
        <c:manualLayout>
          <c:xMode val="edge"/>
          <c:yMode val="edge"/>
          <c:x val="0.24689342693579122"/>
          <c:y val="3.8040435594302167E-2"/>
        </c:manualLayout>
      </c:layout>
    </c:title>
    <c:plotArea>
      <c:layout/>
      <c:pieChart>
        <c:varyColors val="1"/>
        <c:ser>
          <c:idx val="0"/>
          <c:order val="0"/>
          <c:tx>
            <c:strRef>
              <c:f>Foglio1!$F$2</c:f>
              <c:strCache>
                <c:ptCount val="1"/>
                <c:pt idx="0">
                  <c:v>sesso</c:v>
                </c:pt>
              </c:strCache>
            </c:strRef>
          </c:tx>
          <c:cat>
            <c:strRef>
              <c:f>Foglio1!$E$3:$E$4</c:f>
              <c:strCache>
                <c:ptCount val="2"/>
                <c:pt idx="0">
                  <c:v>maschi</c:v>
                </c:pt>
                <c:pt idx="1">
                  <c:v>femmine</c:v>
                </c:pt>
              </c:strCache>
            </c:strRef>
          </c:cat>
          <c:val>
            <c:numRef>
              <c:f>Foglio1!$F$3:$F$4</c:f>
              <c:numCache>
                <c:formatCode>General</c:formatCode>
                <c:ptCount val="2"/>
                <c:pt idx="0">
                  <c:v>7</c:v>
                </c:pt>
                <c:pt idx="1">
                  <c:v>9</c:v>
                </c:pt>
              </c:numCache>
            </c:numRef>
          </c:val>
        </c:ser>
        <c:firstSliceAng val="0"/>
      </c:pieChart>
    </c:plotArea>
    <c:legend>
      <c:legendPos val="r"/>
      <c:layout/>
    </c:legend>
    <c:plotVisOnly val="1"/>
  </c:chart>
  <c:txPr>
    <a:bodyPr/>
    <a:lstStyle/>
    <a:p>
      <a:pPr>
        <a:defRPr sz="1800"/>
      </a:pPr>
      <a:endParaRPr lang="it-IT"/>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it-IT"/>
  <c:style val="7"/>
  <c:chart>
    <c:title>
      <c:tx>
        <c:rich>
          <a:bodyPr/>
          <a:lstStyle/>
          <a:p>
            <a:pPr>
              <a:defRPr/>
            </a:pPr>
            <a:r>
              <a:rPr lang="en-US" dirty="0" err="1" smtClean="0"/>
              <a:t>Età</a:t>
            </a:r>
            <a:endParaRPr lang="en-US" dirty="0"/>
          </a:p>
        </c:rich>
      </c:tx>
      <c:layout>
        <c:manualLayout>
          <c:xMode val="edge"/>
          <c:yMode val="edge"/>
          <c:x val="0.27693636544296341"/>
          <c:y val="1.8565188663247946E-2"/>
        </c:manualLayout>
      </c:layout>
    </c:title>
    <c:plotArea>
      <c:layout/>
      <c:pieChart>
        <c:varyColors val="1"/>
        <c:ser>
          <c:idx val="0"/>
          <c:order val="0"/>
          <c:tx>
            <c:strRef>
              <c:f>Foglio1!$M$2</c:f>
              <c:strCache>
                <c:ptCount val="1"/>
                <c:pt idx="0">
                  <c:v>età</c:v>
                </c:pt>
              </c:strCache>
            </c:strRef>
          </c:tx>
          <c:cat>
            <c:strRef>
              <c:f>Foglio1!$L$3:$L$7</c:f>
              <c:strCache>
                <c:ptCount val="5"/>
                <c:pt idx="0">
                  <c:v> 18-25 anni</c:v>
                </c:pt>
                <c:pt idx="1">
                  <c:v>26-35 anni</c:v>
                </c:pt>
                <c:pt idx="2">
                  <c:v>36-45 anni</c:v>
                </c:pt>
                <c:pt idx="3">
                  <c:v>46-55 anni</c:v>
                </c:pt>
                <c:pt idx="4">
                  <c:v>56 anni e oltre</c:v>
                </c:pt>
              </c:strCache>
            </c:strRef>
          </c:cat>
          <c:val>
            <c:numRef>
              <c:f>Foglio1!$M$3:$M$7</c:f>
              <c:numCache>
                <c:formatCode>General</c:formatCode>
                <c:ptCount val="5"/>
                <c:pt idx="0">
                  <c:v>2</c:v>
                </c:pt>
                <c:pt idx="1">
                  <c:v>2</c:v>
                </c:pt>
                <c:pt idx="2">
                  <c:v>2</c:v>
                </c:pt>
                <c:pt idx="3">
                  <c:v>7</c:v>
                </c:pt>
                <c:pt idx="4">
                  <c:v>3</c:v>
                </c:pt>
              </c:numCache>
            </c:numRef>
          </c:val>
        </c:ser>
        <c:firstSliceAng val="0"/>
      </c:pieChart>
    </c:plotArea>
    <c:legend>
      <c:legendPos val="r"/>
      <c:layout>
        <c:manualLayout>
          <c:xMode val="edge"/>
          <c:yMode val="edge"/>
          <c:x val="0.65597425794630049"/>
          <c:y val="0.1419842239751139"/>
          <c:w val="0.33657351843535382"/>
          <c:h val="0.42940038826095356"/>
        </c:manualLayout>
      </c:layout>
    </c:legend>
    <c:plotVisOnly val="1"/>
  </c:chart>
  <c:txPr>
    <a:bodyPr/>
    <a:lstStyle/>
    <a:p>
      <a:pPr>
        <a:defRPr sz="1800"/>
      </a:pPr>
      <a:endParaRPr lang="it-IT"/>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it-IT"/>
  <c:style val="6"/>
  <c:chart>
    <c:title>
      <c:tx>
        <c:rich>
          <a:bodyPr/>
          <a:lstStyle/>
          <a:p>
            <a:pPr>
              <a:defRPr/>
            </a:pPr>
            <a:r>
              <a:rPr lang="it-IT" dirty="0" smtClean="0"/>
              <a:t>Pensa </a:t>
            </a:r>
            <a:r>
              <a:rPr lang="it-IT" dirty="0"/>
              <a:t>che questo agriturismo possa piacere?</a:t>
            </a:r>
          </a:p>
        </c:rich>
      </c:tx>
      <c:layout>
        <c:manualLayout>
          <c:xMode val="edge"/>
          <c:yMode val="edge"/>
          <c:x val="0.15005017663692394"/>
          <c:y val="3.5200886951482234E-2"/>
        </c:manualLayout>
      </c:layout>
    </c:title>
    <c:plotArea>
      <c:layout/>
      <c:pieChart>
        <c:varyColors val="1"/>
        <c:ser>
          <c:idx val="0"/>
          <c:order val="0"/>
          <c:tx>
            <c:strRef>
              <c:f>Foglio1!$S$14</c:f>
              <c:strCache>
                <c:ptCount val="1"/>
                <c:pt idx="0">
                  <c:v>pensa che questo agriturismo possa piacere?</c:v>
                </c:pt>
              </c:strCache>
            </c:strRef>
          </c:tx>
          <c:cat>
            <c:strRef>
              <c:f>Foglio1!$R$15:$R$16</c:f>
              <c:strCache>
                <c:ptCount val="2"/>
                <c:pt idx="0">
                  <c:v>si</c:v>
                </c:pt>
                <c:pt idx="1">
                  <c:v>no</c:v>
                </c:pt>
              </c:strCache>
            </c:strRef>
          </c:cat>
          <c:val>
            <c:numRef>
              <c:f>Foglio1!$S$15:$S$16</c:f>
              <c:numCache>
                <c:formatCode>General</c:formatCode>
                <c:ptCount val="2"/>
                <c:pt idx="0">
                  <c:v>15</c:v>
                </c:pt>
                <c:pt idx="1">
                  <c:v>1</c:v>
                </c:pt>
              </c:numCache>
            </c:numRef>
          </c:val>
        </c:ser>
        <c:ser>
          <c:idx val="1"/>
          <c:order val="1"/>
          <c:tx>
            <c:strRef>
              <c:f>Foglio1!$T$14</c:f>
              <c:strCache>
                <c:ptCount val="1"/>
              </c:strCache>
            </c:strRef>
          </c:tx>
          <c:cat>
            <c:strRef>
              <c:f>Foglio1!$R$15:$R$16</c:f>
              <c:strCache>
                <c:ptCount val="2"/>
                <c:pt idx="0">
                  <c:v>si</c:v>
                </c:pt>
                <c:pt idx="1">
                  <c:v>no</c:v>
                </c:pt>
              </c:strCache>
            </c:strRef>
          </c:cat>
          <c:val>
            <c:numRef>
              <c:f>Foglio1!$T$15:$T$16</c:f>
              <c:numCache>
                <c:formatCode>General</c:formatCode>
                <c:ptCount val="2"/>
              </c:numCache>
            </c:numRef>
          </c:val>
        </c:ser>
        <c:ser>
          <c:idx val="2"/>
          <c:order val="2"/>
          <c:tx>
            <c:strRef>
              <c:f>Foglio1!$U$14</c:f>
              <c:strCache>
                <c:ptCount val="1"/>
              </c:strCache>
            </c:strRef>
          </c:tx>
          <c:cat>
            <c:strRef>
              <c:f>Foglio1!$R$15:$R$16</c:f>
              <c:strCache>
                <c:ptCount val="2"/>
                <c:pt idx="0">
                  <c:v>si</c:v>
                </c:pt>
                <c:pt idx="1">
                  <c:v>no</c:v>
                </c:pt>
              </c:strCache>
            </c:strRef>
          </c:cat>
          <c:val>
            <c:numRef>
              <c:f>Foglio1!$U$15:$U$16</c:f>
              <c:numCache>
                <c:formatCode>General</c:formatCode>
                <c:ptCount val="2"/>
              </c:numCache>
            </c:numRef>
          </c:val>
        </c:ser>
        <c:ser>
          <c:idx val="3"/>
          <c:order val="3"/>
          <c:tx>
            <c:strRef>
              <c:f>Foglio1!$V$14</c:f>
              <c:strCache>
                <c:ptCount val="1"/>
              </c:strCache>
            </c:strRef>
          </c:tx>
          <c:cat>
            <c:strRef>
              <c:f>Foglio1!$R$15:$R$16</c:f>
              <c:strCache>
                <c:ptCount val="2"/>
                <c:pt idx="0">
                  <c:v>si</c:v>
                </c:pt>
                <c:pt idx="1">
                  <c:v>no</c:v>
                </c:pt>
              </c:strCache>
            </c:strRef>
          </c:cat>
          <c:val>
            <c:numRef>
              <c:f>Foglio1!$V$15:$V$16</c:f>
              <c:numCache>
                <c:formatCode>General</c:formatCode>
                <c:ptCount val="2"/>
              </c:numCache>
            </c:numRef>
          </c:val>
        </c:ser>
        <c:ser>
          <c:idx val="4"/>
          <c:order val="4"/>
          <c:tx>
            <c:strRef>
              <c:f>Foglio1!$W$14</c:f>
              <c:strCache>
                <c:ptCount val="1"/>
              </c:strCache>
            </c:strRef>
          </c:tx>
          <c:cat>
            <c:strRef>
              <c:f>Foglio1!$R$15:$R$16</c:f>
              <c:strCache>
                <c:ptCount val="2"/>
                <c:pt idx="0">
                  <c:v>si</c:v>
                </c:pt>
                <c:pt idx="1">
                  <c:v>no</c:v>
                </c:pt>
              </c:strCache>
            </c:strRef>
          </c:cat>
          <c:val>
            <c:numRef>
              <c:f>Foglio1!$W$15:$W$16</c:f>
              <c:numCache>
                <c:formatCode>General</c:formatCode>
                <c:ptCount val="2"/>
              </c:numCache>
            </c:numRef>
          </c:val>
        </c:ser>
        <c:firstSliceAng val="0"/>
      </c:pieChart>
    </c:plotArea>
    <c:legend>
      <c:legendPos val="r"/>
      <c:layout>
        <c:manualLayout>
          <c:xMode val="edge"/>
          <c:yMode val="edge"/>
          <c:x val="0.71720175745671877"/>
          <c:y val="0.40353081336116325"/>
          <c:w val="0.18697032794967222"/>
          <c:h val="0.27585055561202426"/>
        </c:manualLayout>
      </c:layout>
    </c:legend>
    <c:plotVisOnly val="1"/>
  </c:chart>
  <c:txPr>
    <a:bodyPr/>
    <a:lstStyle/>
    <a:p>
      <a:pPr>
        <a:defRPr sz="1800"/>
      </a:pPr>
      <a:endParaRPr lang="it-IT"/>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it-IT"/>
  <c:style val="6"/>
  <c:chart>
    <c:title>
      <c:tx>
        <c:rich>
          <a:bodyPr/>
          <a:lstStyle/>
          <a:p>
            <a:pPr>
              <a:defRPr/>
            </a:pPr>
            <a:r>
              <a:rPr lang="it-IT" dirty="0" smtClean="0"/>
              <a:t>Consiglierebbe </a:t>
            </a:r>
            <a:r>
              <a:rPr lang="it-IT" dirty="0"/>
              <a:t>una vacanza nel nostro agriturismo?</a:t>
            </a:r>
          </a:p>
        </c:rich>
      </c:tx>
      <c:layout/>
    </c:title>
    <c:plotArea>
      <c:layout/>
      <c:pieChart>
        <c:varyColors val="1"/>
        <c:ser>
          <c:idx val="0"/>
          <c:order val="0"/>
          <c:tx>
            <c:strRef>
              <c:f>Foglio1!$B$26</c:f>
              <c:strCache>
                <c:ptCount val="1"/>
                <c:pt idx="0">
                  <c:v>consiglierebbe una vacanza nel nostro agriturismo?</c:v>
                </c:pt>
              </c:strCache>
            </c:strRef>
          </c:tx>
          <c:cat>
            <c:strRef>
              <c:f>Foglio1!$A$27:$A$28</c:f>
              <c:strCache>
                <c:ptCount val="2"/>
                <c:pt idx="0">
                  <c:v>si</c:v>
                </c:pt>
                <c:pt idx="1">
                  <c:v>no</c:v>
                </c:pt>
              </c:strCache>
            </c:strRef>
          </c:cat>
          <c:val>
            <c:numRef>
              <c:f>Foglio1!$B$27:$B$28</c:f>
              <c:numCache>
                <c:formatCode>General</c:formatCode>
                <c:ptCount val="2"/>
                <c:pt idx="0">
                  <c:v>15</c:v>
                </c:pt>
                <c:pt idx="1">
                  <c:v>1</c:v>
                </c:pt>
              </c:numCache>
            </c:numRef>
          </c:val>
        </c:ser>
        <c:ser>
          <c:idx val="1"/>
          <c:order val="1"/>
          <c:tx>
            <c:strRef>
              <c:f>Foglio1!$C$26</c:f>
              <c:strCache>
                <c:ptCount val="1"/>
              </c:strCache>
            </c:strRef>
          </c:tx>
          <c:cat>
            <c:strRef>
              <c:f>Foglio1!$A$27:$A$28</c:f>
              <c:strCache>
                <c:ptCount val="2"/>
                <c:pt idx="0">
                  <c:v>si</c:v>
                </c:pt>
                <c:pt idx="1">
                  <c:v>no</c:v>
                </c:pt>
              </c:strCache>
            </c:strRef>
          </c:cat>
          <c:val>
            <c:numRef>
              <c:f>Foglio1!$C$27:$C$28</c:f>
              <c:numCache>
                <c:formatCode>General</c:formatCode>
                <c:ptCount val="2"/>
              </c:numCache>
            </c:numRef>
          </c:val>
        </c:ser>
        <c:ser>
          <c:idx val="2"/>
          <c:order val="2"/>
          <c:tx>
            <c:strRef>
              <c:f>Foglio1!$D$26</c:f>
              <c:strCache>
                <c:ptCount val="1"/>
              </c:strCache>
            </c:strRef>
          </c:tx>
          <c:cat>
            <c:strRef>
              <c:f>Foglio1!$A$27:$A$28</c:f>
              <c:strCache>
                <c:ptCount val="2"/>
                <c:pt idx="0">
                  <c:v>si</c:v>
                </c:pt>
                <c:pt idx="1">
                  <c:v>no</c:v>
                </c:pt>
              </c:strCache>
            </c:strRef>
          </c:cat>
          <c:val>
            <c:numRef>
              <c:f>Foglio1!$D$27:$D$28</c:f>
              <c:numCache>
                <c:formatCode>General</c:formatCode>
                <c:ptCount val="2"/>
              </c:numCache>
            </c:numRef>
          </c:val>
        </c:ser>
        <c:ser>
          <c:idx val="3"/>
          <c:order val="3"/>
          <c:tx>
            <c:strRef>
              <c:f>Foglio1!$E$26</c:f>
              <c:strCache>
                <c:ptCount val="1"/>
              </c:strCache>
            </c:strRef>
          </c:tx>
          <c:cat>
            <c:strRef>
              <c:f>Foglio1!$A$27:$A$28</c:f>
              <c:strCache>
                <c:ptCount val="2"/>
                <c:pt idx="0">
                  <c:v>si</c:v>
                </c:pt>
                <c:pt idx="1">
                  <c:v>no</c:v>
                </c:pt>
              </c:strCache>
            </c:strRef>
          </c:cat>
          <c:val>
            <c:numRef>
              <c:f>Foglio1!$E$27:$E$28</c:f>
              <c:numCache>
                <c:formatCode>General</c:formatCode>
                <c:ptCount val="2"/>
              </c:numCache>
            </c:numRef>
          </c:val>
        </c:ser>
        <c:ser>
          <c:idx val="4"/>
          <c:order val="4"/>
          <c:tx>
            <c:strRef>
              <c:f>Foglio1!$F$26</c:f>
              <c:strCache>
                <c:ptCount val="1"/>
              </c:strCache>
            </c:strRef>
          </c:tx>
          <c:cat>
            <c:strRef>
              <c:f>Foglio1!$A$27:$A$28</c:f>
              <c:strCache>
                <c:ptCount val="2"/>
                <c:pt idx="0">
                  <c:v>si</c:v>
                </c:pt>
                <c:pt idx="1">
                  <c:v>no</c:v>
                </c:pt>
              </c:strCache>
            </c:strRef>
          </c:cat>
          <c:val>
            <c:numRef>
              <c:f>Foglio1!$F$27:$F$28</c:f>
              <c:numCache>
                <c:formatCode>General</c:formatCode>
                <c:ptCount val="2"/>
              </c:numCache>
            </c:numRef>
          </c:val>
        </c:ser>
        <c:firstSliceAng val="0"/>
      </c:pieChart>
    </c:plotArea>
    <c:legend>
      <c:legendPos val="r"/>
      <c:layout>
        <c:manualLayout>
          <c:xMode val="edge"/>
          <c:yMode val="edge"/>
          <c:x val="0.75649134223181558"/>
          <c:y val="0.35310526470027986"/>
          <c:w val="0.12312961699141015"/>
          <c:h val="0.28498871745278187"/>
        </c:manualLayout>
      </c:layout>
    </c:legend>
    <c:plotVisOnly val="1"/>
  </c:chart>
  <c:txPr>
    <a:bodyPr/>
    <a:lstStyle/>
    <a:p>
      <a:pPr>
        <a:defRPr sz="1800"/>
      </a:pPr>
      <a:endParaRPr lang="it-IT"/>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it-IT"/>
  <c:style val="6"/>
  <c:chart>
    <c:title>
      <c:tx>
        <c:rich>
          <a:bodyPr/>
          <a:lstStyle/>
          <a:p>
            <a:pPr>
              <a:defRPr/>
            </a:pPr>
            <a:r>
              <a:rPr lang="it-IT" dirty="0" smtClean="0"/>
              <a:t>Consiglierebbe </a:t>
            </a:r>
            <a:r>
              <a:rPr lang="it-IT" dirty="0"/>
              <a:t>di affittare mezzi di </a:t>
            </a:r>
            <a:r>
              <a:rPr lang="it-IT" dirty="0" smtClean="0"/>
              <a:t>trasporto </a:t>
            </a:r>
            <a:r>
              <a:rPr lang="it-IT" dirty="0"/>
              <a:t>nel nostro agriturismo?</a:t>
            </a:r>
          </a:p>
        </c:rich>
      </c:tx>
      <c:layout>
        <c:manualLayout>
          <c:xMode val="edge"/>
          <c:yMode val="edge"/>
          <c:x val="7.9490099390665994E-2"/>
          <c:y val="1.8371801281339119E-2"/>
        </c:manualLayout>
      </c:layout>
    </c:title>
    <c:plotArea>
      <c:layout/>
      <c:pieChart>
        <c:varyColors val="1"/>
        <c:ser>
          <c:idx val="0"/>
          <c:order val="0"/>
          <c:tx>
            <c:strRef>
              <c:f>Foglio1!$I$26</c:f>
              <c:strCache>
                <c:ptCount val="1"/>
                <c:pt idx="0">
                  <c:v>consiglierebbe di affittare mezzi di trasposrto nel nostro agriturismo?</c:v>
                </c:pt>
              </c:strCache>
            </c:strRef>
          </c:tx>
          <c:cat>
            <c:strRef>
              <c:f>Foglio1!$H$27:$H$28</c:f>
              <c:strCache>
                <c:ptCount val="2"/>
                <c:pt idx="0">
                  <c:v>si</c:v>
                </c:pt>
                <c:pt idx="1">
                  <c:v>no</c:v>
                </c:pt>
              </c:strCache>
            </c:strRef>
          </c:cat>
          <c:val>
            <c:numRef>
              <c:f>Foglio1!$I$27:$I$28</c:f>
              <c:numCache>
                <c:formatCode>General</c:formatCode>
                <c:ptCount val="2"/>
                <c:pt idx="0">
                  <c:v>13</c:v>
                </c:pt>
                <c:pt idx="1">
                  <c:v>3</c:v>
                </c:pt>
              </c:numCache>
            </c:numRef>
          </c:val>
        </c:ser>
        <c:ser>
          <c:idx val="1"/>
          <c:order val="1"/>
          <c:tx>
            <c:strRef>
              <c:f>Foglio1!$J$26</c:f>
              <c:strCache>
                <c:ptCount val="1"/>
              </c:strCache>
            </c:strRef>
          </c:tx>
          <c:cat>
            <c:strRef>
              <c:f>Foglio1!$H$27:$H$28</c:f>
              <c:strCache>
                <c:ptCount val="2"/>
                <c:pt idx="0">
                  <c:v>si</c:v>
                </c:pt>
                <c:pt idx="1">
                  <c:v>no</c:v>
                </c:pt>
              </c:strCache>
            </c:strRef>
          </c:cat>
          <c:val>
            <c:numRef>
              <c:f>Foglio1!$J$27:$J$28</c:f>
              <c:numCache>
                <c:formatCode>General</c:formatCode>
                <c:ptCount val="2"/>
              </c:numCache>
            </c:numRef>
          </c:val>
        </c:ser>
        <c:ser>
          <c:idx val="2"/>
          <c:order val="2"/>
          <c:tx>
            <c:strRef>
              <c:f>Foglio1!$K$26</c:f>
              <c:strCache>
                <c:ptCount val="1"/>
              </c:strCache>
            </c:strRef>
          </c:tx>
          <c:cat>
            <c:strRef>
              <c:f>Foglio1!$H$27:$H$28</c:f>
              <c:strCache>
                <c:ptCount val="2"/>
                <c:pt idx="0">
                  <c:v>si</c:v>
                </c:pt>
                <c:pt idx="1">
                  <c:v>no</c:v>
                </c:pt>
              </c:strCache>
            </c:strRef>
          </c:cat>
          <c:val>
            <c:numRef>
              <c:f>Foglio1!$K$27:$K$28</c:f>
              <c:numCache>
                <c:formatCode>General</c:formatCode>
                <c:ptCount val="2"/>
              </c:numCache>
            </c:numRef>
          </c:val>
        </c:ser>
        <c:ser>
          <c:idx val="3"/>
          <c:order val="3"/>
          <c:tx>
            <c:strRef>
              <c:f>Foglio1!$L$26</c:f>
              <c:strCache>
                <c:ptCount val="1"/>
              </c:strCache>
            </c:strRef>
          </c:tx>
          <c:cat>
            <c:strRef>
              <c:f>Foglio1!$H$27:$H$28</c:f>
              <c:strCache>
                <c:ptCount val="2"/>
                <c:pt idx="0">
                  <c:v>si</c:v>
                </c:pt>
                <c:pt idx="1">
                  <c:v>no</c:v>
                </c:pt>
              </c:strCache>
            </c:strRef>
          </c:cat>
          <c:val>
            <c:numRef>
              <c:f>Foglio1!$L$27:$L$28</c:f>
              <c:numCache>
                <c:formatCode>General</c:formatCode>
                <c:ptCount val="2"/>
              </c:numCache>
            </c:numRef>
          </c:val>
        </c:ser>
        <c:ser>
          <c:idx val="4"/>
          <c:order val="4"/>
          <c:tx>
            <c:strRef>
              <c:f>Foglio1!$M$26</c:f>
              <c:strCache>
                <c:ptCount val="1"/>
              </c:strCache>
            </c:strRef>
          </c:tx>
          <c:cat>
            <c:strRef>
              <c:f>Foglio1!$H$27:$H$28</c:f>
              <c:strCache>
                <c:ptCount val="2"/>
                <c:pt idx="0">
                  <c:v>si</c:v>
                </c:pt>
                <c:pt idx="1">
                  <c:v>no</c:v>
                </c:pt>
              </c:strCache>
            </c:strRef>
          </c:cat>
          <c:val>
            <c:numRef>
              <c:f>Foglio1!$M$27:$M$28</c:f>
              <c:numCache>
                <c:formatCode>General</c:formatCode>
                <c:ptCount val="2"/>
              </c:numCache>
            </c:numRef>
          </c:val>
        </c:ser>
        <c:ser>
          <c:idx val="5"/>
          <c:order val="5"/>
          <c:tx>
            <c:strRef>
              <c:f>Foglio1!$N$26</c:f>
              <c:strCache>
                <c:ptCount val="1"/>
              </c:strCache>
            </c:strRef>
          </c:tx>
          <c:cat>
            <c:strRef>
              <c:f>Foglio1!$H$27:$H$28</c:f>
              <c:strCache>
                <c:ptCount val="2"/>
                <c:pt idx="0">
                  <c:v>si</c:v>
                </c:pt>
                <c:pt idx="1">
                  <c:v>no</c:v>
                </c:pt>
              </c:strCache>
            </c:strRef>
          </c:cat>
          <c:val>
            <c:numRef>
              <c:f>Foglio1!$N$27:$N$28</c:f>
              <c:numCache>
                <c:formatCode>General</c:formatCode>
                <c:ptCount val="2"/>
              </c:numCache>
            </c:numRef>
          </c:val>
        </c:ser>
        <c:ser>
          <c:idx val="6"/>
          <c:order val="6"/>
          <c:tx>
            <c:strRef>
              <c:f>Foglio1!$O$26</c:f>
              <c:strCache>
                <c:ptCount val="1"/>
              </c:strCache>
            </c:strRef>
          </c:tx>
          <c:cat>
            <c:strRef>
              <c:f>Foglio1!$H$27:$H$28</c:f>
              <c:strCache>
                <c:ptCount val="2"/>
                <c:pt idx="0">
                  <c:v>si</c:v>
                </c:pt>
                <c:pt idx="1">
                  <c:v>no</c:v>
                </c:pt>
              </c:strCache>
            </c:strRef>
          </c:cat>
          <c:val>
            <c:numRef>
              <c:f>Foglio1!$O$27:$O$28</c:f>
              <c:numCache>
                <c:formatCode>General</c:formatCode>
                <c:ptCount val="2"/>
              </c:numCache>
            </c:numRef>
          </c:val>
        </c:ser>
        <c:firstSliceAng val="0"/>
      </c:pieChart>
    </c:plotArea>
    <c:legend>
      <c:legendPos val="r"/>
      <c:layout>
        <c:manualLayout>
          <c:xMode val="edge"/>
          <c:yMode val="edge"/>
          <c:x val="0.7002235862681927"/>
          <c:y val="0.37614570603266301"/>
          <c:w val="0.18219688553123731"/>
          <c:h val="0.27010366903677374"/>
        </c:manualLayout>
      </c:layout>
    </c:legend>
    <c:plotVisOnly val="1"/>
  </c:chart>
  <c:txPr>
    <a:bodyPr/>
    <a:lstStyle/>
    <a:p>
      <a:pPr>
        <a:defRPr sz="1800"/>
      </a:pPr>
      <a:endParaRPr lang="it-IT"/>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it-IT"/>
  <c:style val="6"/>
  <c:chart>
    <c:title>
      <c:tx>
        <c:rich>
          <a:bodyPr/>
          <a:lstStyle/>
          <a:p>
            <a:pPr>
              <a:defRPr/>
            </a:pPr>
            <a:r>
              <a:rPr lang="it-IT" dirty="0" smtClean="0"/>
              <a:t>Ritiene </a:t>
            </a:r>
            <a:r>
              <a:rPr lang="it-IT" dirty="0"/>
              <a:t>che il nostro servizio sia innovativo e utile?</a:t>
            </a:r>
          </a:p>
        </c:rich>
      </c:tx>
      <c:layout>
        <c:manualLayout>
          <c:xMode val="edge"/>
          <c:yMode val="edge"/>
          <c:x val="9.0136815657791955E-2"/>
          <c:y val="2.1164315076102655E-2"/>
        </c:manualLayout>
      </c:layout>
    </c:title>
    <c:plotArea>
      <c:layout/>
      <c:pieChart>
        <c:varyColors val="1"/>
        <c:ser>
          <c:idx val="0"/>
          <c:order val="0"/>
          <c:tx>
            <c:strRef>
              <c:f>Foglio1!$C$46</c:f>
              <c:strCache>
                <c:ptCount val="1"/>
                <c:pt idx="0">
                  <c:v>ritiene che il nostro servizio sia innovativo e utile?</c:v>
                </c:pt>
              </c:strCache>
            </c:strRef>
          </c:tx>
          <c:cat>
            <c:strRef>
              <c:f>Foglio1!$B$47:$B$48</c:f>
              <c:strCache>
                <c:ptCount val="2"/>
                <c:pt idx="0">
                  <c:v>si</c:v>
                </c:pt>
                <c:pt idx="1">
                  <c:v>no</c:v>
                </c:pt>
              </c:strCache>
            </c:strRef>
          </c:cat>
          <c:val>
            <c:numRef>
              <c:f>Foglio1!$C$47:$C$48</c:f>
              <c:numCache>
                <c:formatCode>General</c:formatCode>
                <c:ptCount val="2"/>
                <c:pt idx="0">
                  <c:v>11</c:v>
                </c:pt>
                <c:pt idx="1">
                  <c:v>5</c:v>
                </c:pt>
              </c:numCache>
            </c:numRef>
          </c:val>
        </c:ser>
        <c:ser>
          <c:idx val="1"/>
          <c:order val="1"/>
          <c:tx>
            <c:strRef>
              <c:f>Foglio1!$D$46</c:f>
              <c:strCache>
                <c:ptCount val="1"/>
              </c:strCache>
            </c:strRef>
          </c:tx>
          <c:cat>
            <c:strRef>
              <c:f>Foglio1!$B$47:$B$48</c:f>
              <c:strCache>
                <c:ptCount val="2"/>
                <c:pt idx="0">
                  <c:v>si</c:v>
                </c:pt>
                <c:pt idx="1">
                  <c:v>no</c:v>
                </c:pt>
              </c:strCache>
            </c:strRef>
          </c:cat>
          <c:val>
            <c:numRef>
              <c:f>Foglio1!$D$47:$D$48</c:f>
              <c:numCache>
                <c:formatCode>General</c:formatCode>
                <c:ptCount val="2"/>
              </c:numCache>
            </c:numRef>
          </c:val>
        </c:ser>
        <c:ser>
          <c:idx val="2"/>
          <c:order val="2"/>
          <c:tx>
            <c:strRef>
              <c:f>Foglio1!$E$46</c:f>
              <c:strCache>
                <c:ptCount val="1"/>
              </c:strCache>
            </c:strRef>
          </c:tx>
          <c:cat>
            <c:strRef>
              <c:f>Foglio1!$B$47:$B$48</c:f>
              <c:strCache>
                <c:ptCount val="2"/>
                <c:pt idx="0">
                  <c:v>si</c:v>
                </c:pt>
                <c:pt idx="1">
                  <c:v>no</c:v>
                </c:pt>
              </c:strCache>
            </c:strRef>
          </c:cat>
          <c:val>
            <c:numRef>
              <c:f>Foglio1!$E$47:$E$48</c:f>
              <c:numCache>
                <c:formatCode>General</c:formatCode>
                <c:ptCount val="2"/>
              </c:numCache>
            </c:numRef>
          </c:val>
        </c:ser>
        <c:ser>
          <c:idx val="3"/>
          <c:order val="3"/>
          <c:tx>
            <c:strRef>
              <c:f>Foglio1!$F$46</c:f>
              <c:strCache>
                <c:ptCount val="1"/>
              </c:strCache>
            </c:strRef>
          </c:tx>
          <c:cat>
            <c:strRef>
              <c:f>Foglio1!$B$47:$B$48</c:f>
              <c:strCache>
                <c:ptCount val="2"/>
                <c:pt idx="0">
                  <c:v>si</c:v>
                </c:pt>
                <c:pt idx="1">
                  <c:v>no</c:v>
                </c:pt>
              </c:strCache>
            </c:strRef>
          </c:cat>
          <c:val>
            <c:numRef>
              <c:f>Foglio1!$F$47:$F$48</c:f>
              <c:numCache>
                <c:formatCode>General</c:formatCode>
                <c:ptCount val="2"/>
              </c:numCache>
            </c:numRef>
          </c:val>
        </c:ser>
        <c:ser>
          <c:idx val="4"/>
          <c:order val="4"/>
          <c:tx>
            <c:strRef>
              <c:f>Foglio1!$G$46</c:f>
              <c:strCache>
                <c:ptCount val="1"/>
              </c:strCache>
            </c:strRef>
          </c:tx>
          <c:cat>
            <c:strRef>
              <c:f>Foglio1!$B$47:$B$48</c:f>
              <c:strCache>
                <c:ptCount val="2"/>
                <c:pt idx="0">
                  <c:v>si</c:v>
                </c:pt>
                <c:pt idx="1">
                  <c:v>no</c:v>
                </c:pt>
              </c:strCache>
            </c:strRef>
          </c:cat>
          <c:val>
            <c:numRef>
              <c:f>Foglio1!$G$47:$G$48</c:f>
              <c:numCache>
                <c:formatCode>General</c:formatCode>
                <c:ptCount val="2"/>
              </c:numCache>
            </c:numRef>
          </c:val>
        </c:ser>
        <c:firstSliceAng val="0"/>
      </c:pieChart>
    </c:plotArea>
    <c:legend>
      <c:legendPos val="r"/>
      <c:layout>
        <c:manualLayout>
          <c:xMode val="edge"/>
          <c:yMode val="edge"/>
          <c:x val="0.75202742647214083"/>
          <c:y val="0.41990112209754477"/>
          <c:w val="0.17088180647340748"/>
          <c:h val="0.2416625930452172"/>
        </c:manualLayout>
      </c:layout>
    </c:legend>
    <c:plotVisOnly val="1"/>
  </c:chart>
  <c:txPr>
    <a:bodyPr/>
    <a:lstStyle/>
    <a:p>
      <a:pPr>
        <a:defRPr sz="1800"/>
      </a:pPr>
      <a:endParaRPr lang="it-IT"/>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Titolo 8"/>
          <p:cNvSpPr>
            <a:spLocks noGrp="1"/>
          </p:cNvSpPr>
          <p:nvPr>
            <p:ph type="ctrTitle"/>
          </p:nvPr>
        </p:nvSpPr>
        <p:spPr>
          <a:xfrm>
            <a:off x="400050" y="1828800"/>
            <a:ext cx="5888736" cy="24384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400050" y="4304715"/>
            <a:ext cx="5891022" cy="23368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1017EE25-D06C-4BA5-AB03-B5F6E31F485B}" type="datetimeFigureOut">
              <a:rPr lang="it-IT" smtClean="0"/>
              <a:pPr/>
              <a:t>30/04/2015</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12C89C47-BC5C-4BA3-9AE8-D15DBC8487E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017EE25-D06C-4BA5-AB03-B5F6E31F485B}" type="datetimeFigureOut">
              <a:rPr lang="it-IT" smtClean="0"/>
              <a:pPr/>
              <a:t>30/04/2015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C89C47-BC5C-4BA3-9AE8-D15DBC8487E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4972050" y="1219202"/>
            <a:ext cx="1543050" cy="6949017"/>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342900" y="1219202"/>
            <a:ext cx="4514850" cy="6949017"/>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017EE25-D06C-4BA5-AB03-B5F6E31F485B}" type="datetimeFigureOut">
              <a:rPr lang="it-IT" smtClean="0"/>
              <a:pPr/>
              <a:t>30/04/2015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C89C47-BC5C-4BA3-9AE8-D15DBC8487E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1017EE25-D06C-4BA5-AB03-B5F6E31F485B}" type="datetimeFigureOut">
              <a:rPr lang="it-IT" smtClean="0"/>
              <a:pPr/>
              <a:t>30/04/2015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C89C47-BC5C-4BA3-9AE8-D15DBC8487E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397764" y="1755648"/>
            <a:ext cx="5829300" cy="1816608"/>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97764" y="3606219"/>
            <a:ext cx="5829300" cy="2012949"/>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1017EE25-D06C-4BA5-AB03-B5F6E31F485B}" type="datetimeFigureOut">
              <a:rPr lang="it-IT" smtClean="0"/>
              <a:pPr/>
              <a:t>30/04/2015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2C89C47-BC5C-4BA3-9AE8-D15DBC8487E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342900" y="938784"/>
            <a:ext cx="6172200" cy="1524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34290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348615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1017EE25-D06C-4BA5-AB03-B5F6E31F485B}" type="datetimeFigureOut">
              <a:rPr lang="it-IT" smtClean="0"/>
              <a:pPr/>
              <a:t>30/04/2015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C89C47-BC5C-4BA3-9AE8-D15DBC8487E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42900" y="938784"/>
            <a:ext cx="6172200" cy="1524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42900" y="2473664"/>
            <a:ext cx="3030141" cy="87913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3483769" y="2479677"/>
            <a:ext cx="3031331" cy="87312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342900" y="3352800"/>
            <a:ext cx="303014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3483769" y="3352800"/>
            <a:ext cx="303133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1017EE25-D06C-4BA5-AB03-B5F6E31F485B}" type="datetimeFigureOut">
              <a:rPr lang="it-IT" smtClean="0"/>
              <a:pPr/>
              <a:t>30/04/2015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2C89C47-BC5C-4BA3-9AE8-D15DBC8487E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342900" y="938784"/>
            <a:ext cx="6229350" cy="1524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1017EE25-D06C-4BA5-AB03-B5F6E31F485B}" type="datetimeFigureOut">
              <a:rPr lang="it-IT" smtClean="0"/>
              <a:pPr/>
              <a:t>30/04/2015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2C89C47-BC5C-4BA3-9AE8-D15DBC8487E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017EE25-D06C-4BA5-AB03-B5F6E31F485B}" type="datetimeFigureOut">
              <a:rPr lang="it-IT" smtClean="0"/>
              <a:pPr/>
              <a:t>30/04/2015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2C89C47-BC5C-4BA3-9AE8-D15DBC8487E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14350" y="685803"/>
            <a:ext cx="2057400" cy="154940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514350" y="2235200"/>
            <a:ext cx="2057400" cy="6096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2681287" y="2235200"/>
            <a:ext cx="3833813" cy="6096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1017EE25-D06C-4BA5-AB03-B5F6E31F485B}" type="datetimeFigureOut">
              <a:rPr lang="it-IT" smtClean="0"/>
              <a:pPr/>
              <a:t>30/04/2015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2C89C47-BC5C-4BA3-9AE8-D15DBC8487E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2374315" y="1477436"/>
            <a:ext cx="3943350" cy="54864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6003101" y="7146359"/>
            <a:ext cx="116586" cy="207264"/>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457200" y="1569329"/>
            <a:ext cx="1659636" cy="211016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457200" y="3771713"/>
            <a:ext cx="1657350" cy="290576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1017EE25-D06C-4BA5-AB03-B5F6E31F485B}" type="datetimeFigureOut">
              <a:rPr lang="it-IT" smtClean="0"/>
              <a:pPr/>
              <a:t>30/04/2015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6057900" y="8475134"/>
            <a:ext cx="457200" cy="486833"/>
          </a:xfrm>
        </p:spPr>
        <p:txBody>
          <a:bodyPr/>
          <a:lstStyle/>
          <a:p>
            <a:fld id="{12C89C47-BC5C-4BA3-9AE8-D15DBC8487EB}" type="slidenum">
              <a:rPr lang="it-IT" smtClean="0"/>
              <a:pPr/>
              <a:t>‹N›</a:t>
            </a:fld>
            <a:endParaRPr lang="it-IT"/>
          </a:p>
        </p:txBody>
      </p:sp>
      <p:sp>
        <p:nvSpPr>
          <p:cNvPr id="3" name="Segnaposto immagine 2"/>
          <p:cNvSpPr>
            <a:spLocks noGrp="1"/>
          </p:cNvSpPr>
          <p:nvPr>
            <p:ph type="pic" idx="1"/>
          </p:nvPr>
        </p:nvSpPr>
        <p:spPr>
          <a:xfrm rot="420000">
            <a:off x="2614345" y="1599356"/>
            <a:ext cx="3463290" cy="524256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7144" y="7755467"/>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3286125" y="8293101"/>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7144" y="-9525"/>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3286125" y="-9525"/>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342900" y="938784"/>
            <a:ext cx="6172200" cy="1524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342900" y="2580640"/>
            <a:ext cx="6172200" cy="585216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342900" y="8475134"/>
            <a:ext cx="16002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017EE25-D06C-4BA5-AB03-B5F6E31F485B}" type="datetimeFigureOut">
              <a:rPr lang="it-IT" smtClean="0"/>
              <a:pPr/>
              <a:t>30/04/2015</a:t>
            </a:fld>
            <a:endParaRPr lang="it-IT"/>
          </a:p>
        </p:txBody>
      </p:sp>
      <p:sp>
        <p:nvSpPr>
          <p:cNvPr id="22" name="Segnaposto piè di pagina 21"/>
          <p:cNvSpPr>
            <a:spLocks noGrp="1"/>
          </p:cNvSpPr>
          <p:nvPr>
            <p:ph type="ftr" sz="quarter" idx="3"/>
          </p:nvPr>
        </p:nvSpPr>
        <p:spPr>
          <a:xfrm>
            <a:off x="2000250" y="8475134"/>
            <a:ext cx="25146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5943600" y="8475134"/>
            <a:ext cx="571500" cy="48683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2C89C47-BC5C-4BA3-9AE8-D15DBC8487EB}" type="slidenum">
              <a:rPr lang="it-IT" smtClean="0"/>
              <a:pPr/>
              <a:t>‹N›</a:t>
            </a:fld>
            <a:endParaRPr lang="it-IT"/>
          </a:p>
        </p:txBody>
      </p:sp>
      <p:grpSp>
        <p:nvGrpSpPr>
          <p:cNvPr id="2" name="Gruppo 1"/>
          <p:cNvGrpSpPr/>
          <p:nvPr/>
        </p:nvGrpSpPr>
        <p:grpSpPr>
          <a:xfrm>
            <a:off x="-14263" y="269877"/>
            <a:ext cx="6885411" cy="865632"/>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TRAVELTODISCOVER LOGO.png"/>
          <p:cNvPicPr>
            <a:picLocks noChangeAspect="1"/>
          </p:cNvPicPr>
          <p:nvPr/>
        </p:nvPicPr>
        <p:blipFill>
          <a:blip r:embed="rId2" cstate="print"/>
          <a:stretch>
            <a:fillRect/>
          </a:stretch>
        </p:blipFill>
        <p:spPr>
          <a:xfrm>
            <a:off x="1700808" y="1691680"/>
            <a:ext cx="3419015" cy="3717025"/>
          </a:xfrm>
          <a:prstGeom prst="rect">
            <a:avLst/>
          </a:prstGeom>
        </p:spPr>
      </p:pic>
      <p:sp>
        <p:nvSpPr>
          <p:cNvPr id="6" name="CasellaDiTesto 5"/>
          <p:cNvSpPr txBox="1"/>
          <p:nvPr/>
        </p:nvSpPr>
        <p:spPr>
          <a:xfrm>
            <a:off x="1340768" y="5724128"/>
            <a:ext cx="4176464" cy="2246769"/>
          </a:xfrm>
          <a:prstGeom prst="rect">
            <a:avLst/>
          </a:prstGeom>
          <a:noFill/>
        </p:spPr>
        <p:txBody>
          <a:bodyPr wrap="square" rtlCol="0">
            <a:spAutoFit/>
          </a:bodyPr>
          <a:lstStyle/>
          <a:p>
            <a:pPr algn="ctr"/>
            <a:r>
              <a:rPr lang="it-IT" sz="2800" b="1" dirty="0" smtClean="0">
                <a:solidFill>
                  <a:srgbClr val="00B0F0"/>
                </a:solidFill>
                <a:latin typeface="Agency FB" pitchFamily="34" charset="0"/>
              </a:rPr>
              <a:t>Alessandro  Angelucci</a:t>
            </a:r>
          </a:p>
          <a:p>
            <a:pPr algn="ctr"/>
            <a:r>
              <a:rPr lang="it-IT" sz="2800" b="1" dirty="0" smtClean="0">
                <a:solidFill>
                  <a:srgbClr val="00B0F0"/>
                </a:solidFill>
                <a:latin typeface="Agency FB" pitchFamily="34" charset="0"/>
              </a:rPr>
              <a:t>Alex Baldoni</a:t>
            </a:r>
          </a:p>
          <a:p>
            <a:pPr algn="ctr"/>
            <a:r>
              <a:rPr lang="it-IT" sz="2800" b="1" dirty="0" smtClean="0">
                <a:solidFill>
                  <a:srgbClr val="00B0F0"/>
                </a:solidFill>
                <a:latin typeface="Agency FB" pitchFamily="34" charset="0"/>
              </a:rPr>
              <a:t>Michele </a:t>
            </a:r>
            <a:r>
              <a:rPr lang="it-IT" sz="2800" b="1" dirty="0">
                <a:solidFill>
                  <a:srgbClr val="00B0F0"/>
                </a:solidFill>
                <a:latin typeface="Agency FB" pitchFamily="34" charset="0"/>
              </a:rPr>
              <a:t>C</a:t>
            </a:r>
            <a:r>
              <a:rPr lang="it-IT" sz="2800" b="1" dirty="0" smtClean="0">
                <a:solidFill>
                  <a:srgbClr val="00B0F0"/>
                </a:solidFill>
                <a:latin typeface="Agency FB" pitchFamily="34" charset="0"/>
              </a:rPr>
              <a:t>esanelli</a:t>
            </a:r>
          </a:p>
          <a:p>
            <a:pPr algn="ctr"/>
            <a:r>
              <a:rPr lang="it-IT" sz="2800" b="1" dirty="0" smtClean="0">
                <a:solidFill>
                  <a:srgbClr val="00B0F0"/>
                </a:solidFill>
                <a:latin typeface="Agency FB" pitchFamily="34" charset="0"/>
              </a:rPr>
              <a:t>Mattia Fabbri</a:t>
            </a:r>
          </a:p>
          <a:p>
            <a:pPr algn="ctr"/>
            <a:r>
              <a:rPr lang="it-IT" sz="2800" b="1" dirty="0" smtClean="0">
                <a:solidFill>
                  <a:srgbClr val="00B0F0"/>
                </a:solidFill>
                <a:latin typeface="Agency FB" pitchFamily="34" charset="0"/>
              </a:rPr>
              <a:t>Salvatore Squitieri</a:t>
            </a:r>
            <a:endParaRPr lang="it-IT" sz="2800" b="1" dirty="0">
              <a:solidFill>
                <a:srgbClr val="00B0F0"/>
              </a:solidFill>
              <a:latin typeface="Agency FB" pitchFamily="34" charset="0"/>
            </a:endParaRPr>
          </a:p>
        </p:txBody>
      </p:sp>
      <p:pic>
        <p:nvPicPr>
          <p:cNvPr id="7" name="Immagine 6" descr="2e7894_414130f9338cc7c241951b687bf356cb.png_srb_p_430_130_75_22_0.50_1.20_0.png"/>
          <p:cNvPicPr>
            <a:picLocks noChangeAspect="1"/>
          </p:cNvPicPr>
          <p:nvPr/>
        </p:nvPicPr>
        <p:blipFill>
          <a:blip r:embed="rId3" cstate="print"/>
          <a:stretch>
            <a:fillRect/>
          </a:stretch>
        </p:blipFill>
        <p:spPr>
          <a:xfrm>
            <a:off x="908720" y="395536"/>
            <a:ext cx="5040560" cy="1152128"/>
          </a:xfrm>
          <a:prstGeom prst="rect">
            <a:avLst/>
          </a:prstGeom>
        </p:spPr>
      </p:pic>
      <p:sp>
        <p:nvSpPr>
          <p:cNvPr id="9" name="CasellaDiTesto 8"/>
          <p:cNvSpPr txBox="1"/>
          <p:nvPr/>
        </p:nvSpPr>
        <p:spPr>
          <a:xfrm>
            <a:off x="737320" y="8316416"/>
            <a:ext cx="6120680" cy="461665"/>
          </a:xfrm>
          <a:prstGeom prst="rect">
            <a:avLst/>
          </a:prstGeom>
          <a:noFill/>
        </p:spPr>
        <p:txBody>
          <a:bodyPr wrap="square" rtlCol="0">
            <a:spAutoFit/>
          </a:bodyPr>
          <a:lstStyle/>
          <a:p>
            <a:r>
              <a:rPr lang="it-IT" sz="2400" dirty="0" smtClean="0">
                <a:latin typeface="Agency FB" pitchFamily="34" charset="0"/>
              </a:rPr>
              <a:t>Istituto tecnico industriale Leonardo Da Vinci Foligno(PG)</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graphicFrame>
        <p:nvGraphicFramePr>
          <p:cNvPr id="9" name="Grafico 8"/>
          <p:cNvGraphicFramePr/>
          <p:nvPr/>
        </p:nvGraphicFramePr>
        <p:xfrm>
          <a:off x="0" y="5292080"/>
          <a:ext cx="4509120" cy="33843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ella 10"/>
          <p:cNvGraphicFramePr>
            <a:graphicFrameLocks noGrp="1"/>
          </p:cNvGraphicFramePr>
          <p:nvPr/>
        </p:nvGraphicFramePr>
        <p:xfrm>
          <a:off x="3501008" y="7596336"/>
          <a:ext cx="1977752" cy="885825"/>
        </p:xfrm>
        <a:graphic>
          <a:graphicData uri="http://schemas.openxmlformats.org/drawingml/2006/table">
            <a:tbl>
              <a:tblPr/>
              <a:tblGrid>
                <a:gridCol w="988876"/>
                <a:gridCol w="988876"/>
              </a:tblGrid>
              <a:tr h="295275">
                <a:tc>
                  <a:txBody>
                    <a:bodyPr/>
                    <a:lstStyle/>
                    <a:p>
                      <a:pPr algn="l" fontAlgn="b"/>
                      <a:endParaRPr lang="it-IT" sz="1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r>
                        <a:rPr lang="it-IT" sz="1800" b="0" i="0" u="none" strike="noStrike">
                          <a:solidFill>
                            <a:srgbClr val="000000"/>
                          </a:solidFill>
                          <a:latin typeface="Calibri"/>
                        </a:rPr>
                        <a:t>sesso</a:t>
                      </a:r>
                    </a:p>
                  </a:txBody>
                  <a:tcPr marL="0" marR="0" marT="0" marB="0" anchor="b">
                    <a:lnL>
                      <a:noFill/>
                    </a:lnL>
                    <a:lnR>
                      <a:noFill/>
                    </a:lnR>
                    <a:lnT>
                      <a:noFill/>
                    </a:lnT>
                    <a:lnB>
                      <a:noFill/>
                    </a:lnB>
                  </a:tcPr>
                </a:tc>
              </a:tr>
              <a:tr h="295275">
                <a:tc>
                  <a:txBody>
                    <a:bodyPr/>
                    <a:lstStyle/>
                    <a:p>
                      <a:pPr algn="l" fontAlgn="b"/>
                      <a:r>
                        <a:rPr lang="it-IT" sz="1800" b="0" i="0" u="none" strike="noStrike" dirty="0">
                          <a:solidFill>
                            <a:srgbClr val="000000"/>
                          </a:solidFill>
                          <a:latin typeface="Calibri"/>
                        </a:rPr>
                        <a:t>maschi</a:t>
                      </a:r>
                    </a:p>
                  </a:txBody>
                  <a:tcPr marL="0" marR="0" marT="0" marB="0" anchor="b">
                    <a:lnL>
                      <a:noFill/>
                    </a:lnL>
                    <a:lnR>
                      <a:noFill/>
                    </a:lnR>
                    <a:lnT>
                      <a:noFill/>
                    </a:lnT>
                    <a:lnB>
                      <a:noFill/>
                    </a:lnB>
                  </a:tcPr>
                </a:tc>
                <a:tc>
                  <a:txBody>
                    <a:bodyPr/>
                    <a:lstStyle/>
                    <a:p>
                      <a:pPr algn="r" fontAlgn="b"/>
                      <a:r>
                        <a:rPr lang="it-IT" sz="1800" b="0" i="0" u="none" strike="noStrike">
                          <a:solidFill>
                            <a:srgbClr val="000000"/>
                          </a:solidFill>
                          <a:latin typeface="Calibri"/>
                        </a:rPr>
                        <a:t>7</a:t>
                      </a:r>
                    </a:p>
                  </a:txBody>
                  <a:tcPr marL="0" marR="0" marT="0" marB="0" anchor="b">
                    <a:lnL>
                      <a:noFill/>
                    </a:lnL>
                    <a:lnR>
                      <a:noFill/>
                    </a:lnR>
                    <a:lnT>
                      <a:noFill/>
                    </a:lnT>
                    <a:lnB>
                      <a:noFill/>
                    </a:lnB>
                  </a:tcPr>
                </a:tc>
              </a:tr>
              <a:tr h="295275">
                <a:tc>
                  <a:txBody>
                    <a:bodyPr/>
                    <a:lstStyle/>
                    <a:p>
                      <a:pPr algn="l" fontAlgn="b"/>
                      <a:r>
                        <a:rPr lang="it-IT" sz="1800" b="0" i="0" u="none" strike="noStrike">
                          <a:solidFill>
                            <a:srgbClr val="000000"/>
                          </a:solidFill>
                          <a:latin typeface="Calibri"/>
                        </a:rPr>
                        <a:t>femmine</a:t>
                      </a:r>
                    </a:p>
                  </a:txBody>
                  <a:tcPr marL="0" marR="0" marT="0" marB="0" anchor="b">
                    <a:lnL>
                      <a:noFill/>
                    </a:lnL>
                    <a:lnR>
                      <a:noFill/>
                    </a:lnR>
                    <a:lnT>
                      <a:noFill/>
                    </a:lnT>
                    <a:lnB>
                      <a:noFill/>
                    </a:lnB>
                  </a:tcPr>
                </a:tc>
                <a:tc>
                  <a:txBody>
                    <a:bodyPr/>
                    <a:lstStyle/>
                    <a:p>
                      <a:pPr algn="r" fontAlgn="b"/>
                      <a:r>
                        <a:rPr lang="it-IT" sz="1800" b="0" i="0" u="none" strike="noStrike" dirty="0">
                          <a:solidFill>
                            <a:srgbClr val="000000"/>
                          </a:solidFill>
                          <a:latin typeface="Calibri"/>
                        </a:rPr>
                        <a:t>9</a:t>
                      </a:r>
                    </a:p>
                  </a:txBody>
                  <a:tcPr marL="0" marR="0" marT="0" marB="0" anchor="b">
                    <a:lnL>
                      <a:noFill/>
                    </a:lnL>
                    <a:lnR>
                      <a:noFill/>
                    </a:lnR>
                    <a:lnT>
                      <a:noFill/>
                    </a:lnT>
                    <a:lnB>
                      <a:noFill/>
                    </a:lnB>
                  </a:tcPr>
                </a:tc>
              </a:tr>
            </a:tbl>
          </a:graphicData>
        </a:graphic>
      </p:graphicFrame>
      <p:graphicFrame>
        <p:nvGraphicFramePr>
          <p:cNvPr id="13" name="Grafico 12"/>
          <p:cNvGraphicFramePr/>
          <p:nvPr/>
        </p:nvGraphicFramePr>
        <p:xfrm>
          <a:off x="0" y="1403648"/>
          <a:ext cx="5112568" cy="410445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Tabella 13"/>
          <p:cNvGraphicFramePr>
            <a:graphicFrameLocks noGrp="1"/>
          </p:cNvGraphicFramePr>
          <p:nvPr/>
        </p:nvGraphicFramePr>
        <p:xfrm>
          <a:off x="3429000" y="3851920"/>
          <a:ext cx="3168352" cy="1624966"/>
        </p:xfrm>
        <a:graphic>
          <a:graphicData uri="http://schemas.openxmlformats.org/drawingml/2006/table">
            <a:tbl>
              <a:tblPr/>
              <a:tblGrid>
                <a:gridCol w="1584176"/>
                <a:gridCol w="1584176"/>
              </a:tblGrid>
              <a:tr h="198932">
                <a:tc>
                  <a:txBody>
                    <a:bodyPr/>
                    <a:lstStyle/>
                    <a:p>
                      <a:pPr algn="l" fontAlgn="b"/>
                      <a:endParaRPr lang="it-IT" sz="1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r>
                        <a:rPr lang="it-IT" sz="1700" b="0" i="0" u="none" strike="noStrike">
                          <a:solidFill>
                            <a:srgbClr val="000000"/>
                          </a:solidFill>
                          <a:latin typeface="Calibri"/>
                        </a:rPr>
                        <a:t>età</a:t>
                      </a:r>
                    </a:p>
                  </a:txBody>
                  <a:tcPr marL="0" marR="0" marT="0" marB="0" anchor="b">
                    <a:lnL>
                      <a:noFill/>
                    </a:lnL>
                    <a:lnR>
                      <a:noFill/>
                    </a:lnR>
                    <a:lnT>
                      <a:noFill/>
                    </a:lnT>
                    <a:lnB>
                      <a:noFill/>
                    </a:lnB>
                  </a:tcPr>
                </a:tc>
              </a:tr>
              <a:tr h="209914">
                <a:tc>
                  <a:txBody>
                    <a:bodyPr/>
                    <a:lstStyle/>
                    <a:p>
                      <a:pPr algn="l" fontAlgn="b"/>
                      <a:r>
                        <a:rPr lang="it-IT" sz="1700" b="0" i="0" u="none" strike="noStrike" dirty="0">
                          <a:solidFill>
                            <a:srgbClr val="000000"/>
                          </a:solidFill>
                          <a:latin typeface="Calibri"/>
                        </a:rPr>
                        <a:t> 18-25 anni</a:t>
                      </a:r>
                    </a:p>
                  </a:txBody>
                  <a:tcPr marL="0" marR="0" marT="0" marB="0" anchor="b">
                    <a:lnL>
                      <a:noFill/>
                    </a:lnL>
                    <a:lnR>
                      <a:noFill/>
                    </a:lnR>
                    <a:lnT>
                      <a:noFill/>
                    </a:lnT>
                    <a:lnB>
                      <a:noFill/>
                    </a:lnB>
                  </a:tcPr>
                </a:tc>
                <a:tc>
                  <a:txBody>
                    <a:bodyPr/>
                    <a:lstStyle/>
                    <a:p>
                      <a:pPr algn="r" fontAlgn="b"/>
                      <a:r>
                        <a:rPr lang="it-IT" sz="1700" b="0" i="0" u="none" strike="noStrike" dirty="0">
                          <a:solidFill>
                            <a:srgbClr val="000000"/>
                          </a:solidFill>
                          <a:latin typeface="Calibri"/>
                        </a:rPr>
                        <a:t>2</a:t>
                      </a:r>
                    </a:p>
                  </a:txBody>
                  <a:tcPr marL="0" marR="0" marT="0" marB="0" anchor="b">
                    <a:lnL>
                      <a:noFill/>
                    </a:lnL>
                    <a:lnR>
                      <a:noFill/>
                    </a:lnR>
                    <a:lnT>
                      <a:noFill/>
                    </a:lnT>
                    <a:lnB>
                      <a:noFill/>
                    </a:lnB>
                  </a:tcPr>
                </a:tc>
              </a:tr>
              <a:tr h="209914">
                <a:tc>
                  <a:txBody>
                    <a:bodyPr/>
                    <a:lstStyle/>
                    <a:p>
                      <a:pPr algn="l" fontAlgn="b"/>
                      <a:r>
                        <a:rPr lang="it-IT" sz="1700" b="0" i="0" u="none" strike="noStrike" dirty="0">
                          <a:solidFill>
                            <a:srgbClr val="000000"/>
                          </a:solidFill>
                          <a:latin typeface="Calibri"/>
                        </a:rPr>
                        <a:t>26-35 anni</a:t>
                      </a:r>
                    </a:p>
                  </a:txBody>
                  <a:tcPr marL="0" marR="0" marT="0" marB="0" anchor="b">
                    <a:lnL>
                      <a:noFill/>
                    </a:lnL>
                    <a:lnR>
                      <a:noFill/>
                    </a:lnR>
                    <a:lnT>
                      <a:noFill/>
                    </a:lnT>
                    <a:lnB>
                      <a:noFill/>
                    </a:lnB>
                  </a:tcPr>
                </a:tc>
                <a:tc>
                  <a:txBody>
                    <a:bodyPr/>
                    <a:lstStyle/>
                    <a:p>
                      <a:pPr algn="r" fontAlgn="b"/>
                      <a:r>
                        <a:rPr lang="it-IT" sz="1700" b="0" i="0" u="none" strike="noStrike" dirty="0">
                          <a:solidFill>
                            <a:srgbClr val="000000"/>
                          </a:solidFill>
                          <a:latin typeface="Calibri"/>
                        </a:rPr>
                        <a:t>2</a:t>
                      </a:r>
                    </a:p>
                  </a:txBody>
                  <a:tcPr marL="0" marR="0" marT="0" marB="0" anchor="b">
                    <a:lnL>
                      <a:noFill/>
                    </a:lnL>
                    <a:lnR>
                      <a:noFill/>
                    </a:lnR>
                    <a:lnT>
                      <a:noFill/>
                    </a:lnT>
                    <a:lnB>
                      <a:noFill/>
                    </a:lnB>
                  </a:tcPr>
                </a:tc>
              </a:tr>
              <a:tr h="209914">
                <a:tc>
                  <a:txBody>
                    <a:bodyPr/>
                    <a:lstStyle/>
                    <a:p>
                      <a:pPr algn="l" fontAlgn="b"/>
                      <a:r>
                        <a:rPr lang="it-IT" sz="1700" b="0" i="0" u="none" strike="noStrike" dirty="0">
                          <a:solidFill>
                            <a:srgbClr val="000000"/>
                          </a:solidFill>
                          <a:latin typeface="Calibri"/>
                        </a:rPr>
                        <a:t>36-45 anni</a:t>
                      </a:r>
                    </a:p>
                  </a:txBody>
                  <a:tcPr marL="0" marR="0" marT="0" marB="0" anchor="b">
                    <a:lnL>
                      <a:noFill/>
                    </a:lnL>
                    <a:lnR>
                      <a:noFill/>
                    </a:lnR>
                    <a:lnT>
                      <a:noFill/>
                    </a:lnT>
                    <a:lnB>
                      <a:noFill/>
                    </a:lnB>
                  </a:tcPr>
                </a:tc>
                <a:tc>
                  <a:txBody>
                    <a:bodyPr/>
                    <a:lstStyle/>
                    <a:p>
                      <a:pPr algn="r" fontAlgn="b"/>
                      <a:r>
                        <a:rPr lang="it-IT" sz="1700" b="0" i="0" u="none" strike="noStrike">
                          <a:solidFill>
                            <a:srgbClr val="000000"/>
                          </a:solidFill>
                          <a:latin typeface="Calibri"/>
                        </a:rPr>
                        <a:t>2</a:t>
                      </a:r>
                    </a:p>
                  </a:txBody>
                  <a:tcPr marL="0" marR="0" marT="0" marB="0" anchor="b">
                    <a:lnL>
                      <a:noFill/>
                    </a:lnL>
                    <a:lnR>
                      <a:noFill/>
                    </a:lnR>
                    <a:lnT>
                      <a:noFill/>
                    </a:lnT>
                    <a:lnB>
                      <a:noFill/>
                    </a:lnB>
                  </a:tcPr>
                </a:tc>
              </a:tr>
              <a:tr h="209914">
                <a:tc>
                  <a:txBody>
                    <a:bodyPr/>
                    <a:lstStyle/>
                    <a:p>
                      <a:pPr algn="l" fontAlgn="b"/>
                      <a:r>
                        <a:rPr lang="it-IT" sz="1700" b="0" i="0" u="none" strike="noStrike">
                          <a:solidFill>
                            <a:srgbClr val="000000"/>
                          </a:solidFill>
                          <a:latin typeface="Calibri"/>
                        </a:rPr>
                        <a:t>46-55 anni</a:t>
                      </a:r>
                    </a:p>
                  </a:txBody>
                  <a:tcPr marL="0" marR="0" marT="0" marB="0" anchor="b">
                    <a:lnL>
                      <a:noFill/>
                    </a:lnL>
                    <a:lnR>
                      <a:noFill/>
                    </a:lnR>
                    <a:lnT>
                      <a:noFill/>
                    </a:lnT>
                    <a:lnB>
                      <a:noFill/>
                    </a:lnB>
                  </a:tcPr>
                </a:tc>
                <a:tc>
                  <a:txBody>
                    <a:bodyPr/>
                    <a:lstStyle/>
                    <a:p>
                      <a:pPr algn="r" fontAlgn="b"/>
                      <a:r>
                        <a:rPr lang="it-IT" sz="1700" b="0" i="0" u="none" strike="noStrike">
                          <a:solidFill>
                            <a:srgbClr val="000000"/>
                          </a:solidFill>
                          <a:latin typeface="Calibri"/>
                        </a:rPr>
                        <a:t>7</a:t>
                      </a:r>
                    </a:p>
                  </a:txBody>
                  <a:tcPr marL="0" marR="0" marT="0" marB="0" anchor="b">
                    <a:lnL>
                      <a:noFill/>
                    </a:lnL>
                    <a:lnR>
                      <a:noFill/>
                    </a:lnR>
                    <a:lnT>
                      <a:noFill/>
                    </a:lnT>
                    <a:lnB>
                      <a:noFill/>
                    </a:lnB>
                  </a:tcPr>
                </a:tc>
              </a:tr>
              <a:tr h="329566">
                <a:tc>
                  <a:txBody>
                    <a:bodyPr/>
                    <a:lstStyle/>
                    <a:p>
                      <a:pPr algn="l" fontAlgn="b"/>
                      <a:r>
                        <a:rPr lang="it-IT" sz="1700" b="0" i="0" u="none" strike="noStrike" dirty="0">
                          <a:solidFill>
                            <a:srgbClr val="000000"/>
                          </a:solidFill>
                          <a:latin typeface="Calibri"/>
                        </a:rPr>
                        <a:t>56 anni e oltre</a:t>
                      </a:r>
                    </a:p>
                  </a:txBody>
                  <a:tcPr marL="0" marR="0" marT="0" marB="0" anchor="b">
                    <a:lnL>
                      <a:noFill/>
                    </a:lnL>
                    <a:lnR>
                      <a:noFill/>
                    </a:lnR>
                    <a:lnT>
                      <a:noFill/>
                    </a:lnT>
                    <a:lnB>
                      <a:noFill/>
                    </a:lnB>
                  </a:tcPr>
                </a:tc>
                <a:tc>
                  <a:txBody>
                    <a:bodyPr/>
                    <a:lstStyle/>
                    <a:p>
                      <a:pPr algn="r" fontAlgn="b"/>
                      <a:r>
                        <a:rPr lang="it-IT" sz="1700" b="0" i="0" u="none" strike="noStrike" dirty="0">
                          <a:solidFill>
                            <a:srgbClr val="000000"/>
                          </a:solidFill>
                          <a:latin typeface="Calibri"/>
                        </a:rPr>
                        <a:t>3</a:t>
                      </a: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graphicFrame>
        <p:nvGraphicFramePr>
          <p:cNvPr id="5" name="Grafico 4"/>
          <p:cNvGraphicFramePr/>
          <p:nvPr/>
        </p:nvGraphicFramePr>
        <p:xfrm>
          <a:off x="-459432" y="1691680"/>
          <a:ext cx="4608512" cy="33843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ella 5"/>
          <p:cNvGraphicFramePr>
            <a:graphicFrameLocks noGrp="1"/>
          </p:cNvGraphicFramePr>
          <p:nvPr/>
        </p:nvGraphicFramePr>
        <p:xfrm>
          <a:off x="3200400" y="3923928"/>
          <a:ext cx="3657600" cy="1139190"/>
        </p:xfrm>
        <a:graphic>
          <a:graphicData uri="http://schemas.openxmlformats.org/drawingml/2006/table">
            <a:tbl>
              <a:tblPr/>
              <a:tblGrid>
                <a:gridCol w="609600"/>
                <a:gridCol w="609600"/>
                <a:gridCol w="609600"/>
                <a:gridCol w="609600"/>
                <a:gridCol w="609600"/>
                <a:gridCol w="609600"/>
              </a:tblGrid>
              <a:tr h="295275">
                <a:tc>
                  <a:txBody>
                    <a:bodyPr/>
                    <a:lstStyle/>
                    <a:p>
                      <a:pPr algn="l" fontAlgn="b"/>
                      <a:endParaRPr lang="it-IT" sz="1800" b="0" i="0" u="none" strike="noStrike" dirty="0">
                        <a:solidFill>
                          <a:srgbClr val="000000"/>
                        </a:solidFill>
                        <a:latin typeface="Calibri"/>
                      </a:endParaRPr>
                    </a:p>
                  </a:txBody>
                  <a:tcPr marL="0" marR="0" marT="0" marB="0" anchor="b">
                    <a:lnL>
                      <a:noFill/>
                    </a:lnL>
                    <a:lnR>
                      <a:noFill/>
                    </a:lnR>
                    <a:lnT>
                      <a:noFill/>
                    </a:lnT>
                    <a:lnB>
                      <a:noFill/>
                    </a:lnB>
                  </a:tcPr>
                </a:tc>
                <a:tc gridSpan="5">
                  <a:txBody>
                    <a:bodyPr/>
                    <a:lstStyle/>
                    <a:p>
                      <a:pPr algn="l" fontAlgn="b"/>
                      <a:r>
                        <a:rPr lang="it-IT" sz="1800" b="0" i="0" u="none" strike="noStrike" dirty="0" smtClean="0">
                          <a:solidFill>
                            <a:srgbClr val="000000"/>
                          </a:solidFill>
                          <a:latin typeface="Calibri"/>
                        </a:rPr>
                        <a:t>Pensa </a:t>
                      </a:r>
                      <a:r>
                        <a:rPr lang="it-IT" sz="1800" b="0" i="0" u="none" strike="noStrike" dirty="0">
                          <a:solidFill>
                            <a:srgbClr val="000000"/>
                          </a:solidFill>
                          <a:latin typeface="Calibri"/>
                        </a:rPr>
                        <a:t>che questo agriturismo possa piacere?</a:t>
                      </a:r>
                    </a:p>
                  </a:txBody>
                  <a:tcPr marL="0" marR="0" marT="0" marB="0" anchor="b">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295275">
                <a:tc>
                  <a:txBody>
                    <a:bodyPr/>
                    <a:lstStyle/>
                    <a:p>
                      <a:pPr algn="l" fontAlgn="b"/>
                      <a:r>
                        <a:rPr lang="it-IT" sz="1800" b="0" i="0" u="none" strike="noStrike">
                          <a:solidFill>
                            <a:srgbClr val="000000"/>
                          </a:solidFill>
                          <a:latin typeface="Calibri"/>
                        </a:rPr>
                        <a:t>si</a:t>
                      </a:r>
                    </a:p>
                  </a:txBody>
                  <a:tcPr marL="0" marR="0" marT="0" marB="0" anchor="b">
                    <a:lnL>
                      <a:noFill/>
                    </a:lnL>
                    <a:lnR>
                      <a:noFill/>
                    </a:lnR>
                    <a:lnT>
                      <a:noFill/>
                    </a:lnT>
                    <a:lnB>
                      <a:noFill/>
                    </a:lnB>
                  </a:tcPr>
                </a:tc>
                <a:tc>
                  <a:txBody>
                    <a:bodyPr/>
                    <a:lstStyle/>
                    <a:p>
                      <a:pPr algn="r" fontAlgn="b"/>
                      <a:r>
                        <a:rPr lang="it-IT" sz="1800" b="0" i="0" u="none" strike="noStrike">
                          <a:solidFill>
                            <a:srgbClr val="000000"/>
                          </a:solidFill>
                          <a:latin typeface="Calibri"/>
                        </a:rPr>
                        <a:t>15</a:t>
                      </a: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r>
              <a:tr h="295275">
                <a:tc>
                  <a:txBody>
                    <a:bodyPr/>
                    <a:lstStyle/>
                    <a:p>
                      <a:pPr algn="l" fontAlgn="b"/>
                      <a:r>
                        <a:rPr lang="it-IT" sz="1800" b="0" i="0" u="none" strike="noStrike">
                          <a:solidFill>
                            <a:srgbClr val="000000"/>
                          </a:solidFill>
                          <a:latin typeface="Calibri"/>
                        </a:rPr>
                        <a:t>no</a:t>
                      </a:r>
                    </a:p>
                  </a:txBody>
                  <a:tcPr marL="0" marR="0" marT="0" marB="0" anchor="b">
                    <a:lnL>
                      <a:noFill/>
                    </a:lnL>
                    <a:lnR>
                      <a:noFill/>
                    </a:lnR>
                    <a:lnT>
                      <a:noFill/>
                    </a:lnT>
                    <a:lnB>
                      <a:noFill/>
                    </a:lnB>
                  </a:tcPr>
                </a:tc>
                <a:tc>
                  <a:txBody>
                    <a:bodyPr/>
                    <a:lstStyle/>
                    <a:p>
                      <a:pPr algn="r" fontAlgn="b"/>
                      <a:r>
                        <a:rPr lang="it-IT" sz="1800" b="0" i="0" u="none" strike="noStrike" dirty="0">
                          <a:solidFill>
                            <a:srgbClr val="000000"/>
                          </a:solidFill>
                          <a:latin typeface="Calibri"/>
                        </a:rPr>
                        <a:t>1</a:t>
                      </a: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graphicFrame>
        <p:nvGraphicFramePr>
          <p:cNvPr id="7" name="Grafico 6"/>
          <p:cNvGraphicFramePr/>
          <p:nvPr/>
        </p:nvGraphicFramePr>
        <p:xfrm>
          <a:off x="-603448" y="5436096"/>
          <a:ext cx="5139952" cy="341987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Tabella 7"/>
          <p:cNvGraphicFramePr>
            <a:graphicFrameLocks noGrp="1"/>
          </p:cNvGraphicFramePr>
          <p:nvPr/>
        </p:nvGraphicFramePr>
        <p:xfrm>
          <a:off x="3200400" y="7668344"/>
          <a:ext cx="3657600" cy="1139190"/>
        </p:xfrm>
        <a:graphic>
          <a:graphicData uri="http://schemas.openxmlformats.org/drawingml/2006/table">
            <a:tbl>
              <a:tblPr/>
              <a:tblGrid>
                <a:gridCol w="609600"/>
                <a:gridCol w="609600"/>
                <a:gridCol w="609600"/>
                <a:gridCol w="609600"/>
                <a:gridCol w="609600"/>
                <a:gridCol w="609600"/>
              </a:tblGrid>
              <a:tr h="295275">
                <a:tc>
                  <a:txBody>
                    <a:bodyPr/>
                    <a:lstStyle/>
                    <a:p>
                      <a:pPr algn="l" fontAlgn="b"/>
                      <a:endParaRPr lang="it-IT" sz="1800" b="0" i="0" u="none" strike="noStrike" dirty="0">
                        <a:solidFill>
                          <a:srgbClr val="000000"/>
                        </a:solidFill>
                        <a:latin typeface="Calibri"/>
                      </a:endParaRPr>
                    </a:p>
                  </a:txBody>
                  <a:tcPr marL="0" marR="0" marT="0" marB="0" anchor="b">
                    <a:lnL>
                      <a:noFill/>
                    </a:lnL>
                    <a:lnR>
                      <a:noFill/>
                    </a:lnR>
                    <a:lnT>
                      <a:noFill/>
                    </a:lnT>
                    <a:lnB>
                      <a:noFill/>
                    </a:lnB>
                  </a:tcPr>
                </a:tc>
                <a:tc gridSpan="5">
                  <a:txBody>
                    <a:bodyPr/>
                    <a:lstStyle/>
                    <a:p>
                      <a:pPr algn="l" fontAlgn="b"/>
                      <a:r>
                        <a:rPr lang="it-IT" sz="1800" b="0" i="0" u="none" strike="noStrike" dirty="0" smtClean="0">
                          <a:solidFill>
                            <a:srgbClr val="000000"/>
                          </a:solidFill>
                          <a:latin typeface="Calibri"/>
                        </a:rPr>
                        <a:t>Consiglierebbe </a:t>
                      </a:r>
                      <a:r>
                        <a:rPr lang="it-IT" sz="1800" b="0" i="0" u="none" strike="noStrike" dirty="0">
                          <a:solidFill>
                            <a:srgbClr val="000000"/>
                          </a:solidFill>
                          <a:latin typeface="Calibri"/>
                        </a:rPr>
                        <a:t>una vacanza nel nostro agriturismo?</a:t>
                      </a:r>
                    </a:p>
                  </a:txBody>
                  <a:tcPr marL="0" marR="0" marT="0" marB="0" anchor="b">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295275">
                <a:tc>
                  <a:txBody>
                    <a:bodyPr/>
                    <a:lstStyle/>
                    <a:p>
                      <a:pPr algn="l" fontAlgn="b"/>
                      <a:r>
                        <a:rPr lang="it-IT" sz="1800" b="0" i="0" u="none" strike="noStrike">
                          <a:solidFill>
                            <a:srgbClr val="000000"/>
                          </a:solidFill>
                          <a:latin typeface="Calibri"/>
                        </a:rPr>
                        <a:t>si</a:t>
                      </a:r>
                    </a:p>
                  </a:txBody>
                  <a:tcPr marL="0" marR="0" marT="0" marB="0" anchor="b">
                    <a:lnL>
                      <a:noFill/>
                    </a:lnL>
                    <a:lnR>
                      <a:noFill/>
                    </a:lnR>
                    <a:lnT>
                      <a:noFill/>
                    </a:lnT>
                    <a:lnB>
                      <a:noFill/>
                    </a:lnB>
                  </a:tcPr>
                </a:tc>
                <a:tc>
                  <a:txBody>
                    <a:bodyPr/>
                    <a:lstStyle/>
                    <a:p>
                      <a:pPr algn="r" fontAlgn="b"/>
                      <a:r>
                        <a:rPr lang="it-IT" sz="1800" b="0" i="0" u="none" strike="noStrike">
                          <a:solidFill>
                            <a:srgbClr val="000000"/>
                          </a:solidFill>
                          <a:latin typeface="Calibri"/>
                        </a:rPr>
                        <a:t>15</a:t>
                      </a: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r>
              <a:tr h="295275">
                <a:tc>
                  <a:txBody>
                    <a:bodyPr/>
                    <a:lstStyle/>
                    <a:p>
                      <a:pPr algn="l" fontAlgn="b"/>
                      <a:r>
                        <a:rPr lang="it-IT" sz="1800" b="0" i="0" u="none" strike="noStrike">
                          <a:solidFill>
                            <a:srgbClr val="000000"/>
                          </a:solidFill>
                          <a:latin typeface="Calibri"/>
                        </a:rPr>
                        <a:t>no</a:t>
                      </a:r>
                    </a:p>
                  </a:txBody>
                  <a:tcPr marL="0" marR="0" marT="0" marB="0" anchor="b">
                    <a:lnL>
                      <a:noFill/>
                    </a:lnL>
                    <a:lnR>
                      <a:noFill/>
                    </a:lnR>
                    <a:lnT>
                      <a:noFill/>
                    </a:lnT>
                    <a:lnB>
                      <a:noFill/>
                    </a:lnB>
                  </a:tcPr>
                </a:tc>
                <a:tc>
                  <a:txBody>
                    <a:bodyPr/>
                    <a:lstStyle/>
                    <a:p>
                      <a:pPr algn="r" fontAlgn="b"/>
                      <a:r>
                        <a:rPr lang="it-IT" sz="1800" b="0" i="0" u="none" strike="noStrike" dirty="0">
                          <a:solidFill>
                            <a:srgbClr val="000000"/>
                          </a:solidFill>
                          <a:latin typeface="Calibri"/>
                        </a:rPr>
                        <a:t>1</a:t>
                      </a: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graphicFrame>
        <p:nvGraphicFramePr>
          <p:cNvPr id="5" name="Grafico 4"/>
          <p:cNvGraphicFramePr/>
          <p:nvPr/>
        </p:nvGraphicFramePr>
        <p:xfrm>
          <a:off x="-243408" y="1691680"/>
          <a:ext cx="4320480" cy="34563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ella 5"/>
          <p:cNvGraphicFramePr>
            <a:graphicFrameLocks noGrp="1"/>
          </p:cNvGraphicFramePr>
          <p:nvPr/>
        </p:nvGraphicFramePr>
        <p:xfrm>
          <a:off x="2924944" y="3923928"/>
          <a:ext cx="4311352" cy="1036320"/>
        </p:xfrm>
        <a:graphic>
          <a:graphicData uri="http://schemas.openxmlformats.org/drawingml/2006/table">
            <a:tbl>
              <a:tblPr/>
              <a:tblGrid>
                <a:gridCol w="538919"/>
                <a:gridCol w="538919"/>
                <a:gridCol w="538919"/>
                <a:gridCol w="538919"/>
                <a:gridCol w="538919"/>
                <a:gridCol w="538919"/>
                <a:gridCol w="538919"/>
                <a:gridCol w="538919"/>
              </a:tblGrid>
              <a:tr h="483348">
                <a:tc>
                  <a:txBody>
                    <a:bodyPr/>
                    <a:lstStyle/>
                    <a:p>
                      <a:pPr algn="l" fontAlgn="b"/>
                      <a:endParaRPr lang="it-IT" sz="1700" b="0" i="0" u="none" strike="noStrike" dirty="0">
                        <a:solidFill>
                          <a:srgbClr val="000000"/>
                        </a:solidFill>
                        <a:latin typeface="Calibri"/>
                      </a:endParaRPr>
                    </a:p>
                  </a:txBody>
                  <a:tcPr marL="0" marR="0" marT="0" marB="0" anchor="b">
                    <a:lnL>
                      <a:noFill/>
                    </a:lnL>
                    <a:lnR>
                      <a:noFill/>
                    </a:lnR>
                    <a:lnT>
                      <a:noFill/>
                    </a:lnT>
                    <a:lnB>
                      <a:noFill/>
                    </a:lnB>
                  </a:tcPr>
                </a:tc>
                <a:tc gridSpan="7">
                  <a:txBody>
                    <a:bodyPr/>
                    <a:lstStyle/>
                    <a:p>
                      <a:pPr algn="l" fontAlgn="b"/>
                      <a:r>
                        <a:rPr lang="it-IT" sz="1700" b="0" i="0" u="none" strike="noStrike" dirty="0" smtClean="0">
                          <a:solidFill>
                            <a:srgbClr val="000000"/>
                          </a:solidFill>
                          <a:latin typeface="Calibri"/>
                        </a:rPr>
                        <a:t>Consiglierebbe </a:t>
                      </a:r>
                      <a:r>
                        <a:rPr lang="it-IT" sz="1700" b="0" i="0" u="none" strike="noStrike" dirty="0">
                          <a:solidFill>
                            <a:srgbClr val="000000"/>
                          </a:solidFill>
                          <a:latin typeface="Calibri"/>
                        </a:rPr>
                        <a:t>di affittare mezzi di </a:t>
                      </a:r>
                      <a:r>
                        <a:rPr lang="it-IT" sz="1700" b="0" i="0" u="none" strike="noStrike" dirty="0" smtClean="0">
                          <a:solidFill>
                            <a:srgbClr val="000000"/>
                          </a:solidFill>
                          <a:latin typeface="Calibri"/>
                        </a:rPr>
                        <a:t>trasporto </a:t>
                      </a:r>
                      <a:r>
                        <a:rPr lang="it-IT" sz="1700" b="0" i="0" u="none" strike="noStrike" dirty="0">
                          <a:solidFill>
                            <a:srgbClr val="000000"/>
                          </a:solidFill>
                          <a:latin typeface="Calibri"/>
                        </a:rPr>
                        <a:t>nel nostro agriturismo?</a:t>
                      </a:r>
                    </a:p>
                  </a:txBody>
                  <a:tcPr marL="0" marR="0" marT="0" marB="0" anchor="b">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258222">
                <a:tc>
                  <a:txBody>
                    <a:bodyPr/>
                    <a:lstStyle/>
                    <a:p>
                      <a:pPr algn="l" fontAlgn="b"/>
                      <a:r>
                        <a:rPr lang="it-IT" sz="1700" b="0" i="0" u="none" strike="noStrike">
                          <a:solidFill>
                            <a:srgbClr val="000000"/>
                          </a:solidFill>
                          <a:latin typeface="Calibri"/>
                        </a:rPr>
                        <a:t>si</a:t>
                      </a:r>
                    </a:p>
                  </a:txBody>
                  <a:tcPr marL="0" marR="0" marT="0" marB="0" anchor="b">
                    <a:lnL>
                      <a:noFill/>
                    </a:lnL>
                    <a:lnR>
                      <a:noFill/>
                    </a:lnR>
                    <a:lnT>
                      <a:noFill/>
                    </a:lnT>
                    <a:lnB>
                      <a:noFill/>
                    </a:lnB>
                  </a:tcPr>
                </a:tc>
                <a:tc>
                  <a:txBody>
                    <a:bodyPr/>
                    <a:lstStyle/>
                    <a:p>
                      <a:pPr algn="r" fontAlgn="b"/>
                      <a:r>
                        <a:rPr lang="it-IT" sz="1700" b="0" i="0" u="none" strike="noStrike">
                          <a:solidFill>
                            <a:srgbClr val="000000"/>
                          </a:solidFill>
                          <a:latin typeface="Calibri"/>
                        </a:rPr>
                        <a:t>13</a:t>
                      </a:r>
                    </a:p>
                  </a:txBody>
                  <a:tcPr marL="0" marR="0" marT="0" marB="0" anchor="b">
                    <a:lnL>
                      <a:noFill/>
                    </a:lnL>
                    <a:lnR>
                      <a:noFill/>
                    </a:lnR>
                    <a:lnT>
                      <a:noFill/>
                    </a:lnT>
                    <a:lnB>
                      <a:noFill/>
                    </a:lnB>
                  </a:tcPr>
                </a:tc>
                <a:tc>
                  <a:txBody>
                    <a:bodyPr/>
                    <a:lstStyle/>
                    <a:p>
                      <a:pPr algn="l" fontAlgn="b"/>
                      <a:endParaRPr lang="it-IT" sz="1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700" b="0" i="0" u="none" strike="noStrike">
                        <a:solidFill>
                          <a:srgbClr val="000000"/>
                        </a:solidFill>
                        <a:latin typeface="Calibri"/>
                      </a:endParaRPr>
                    </a:p>
                  </a:txBody>
                  <a:tcPr marL="0" marR="0" marT="0" marB="0" anchor="b">
                    <a:lnL>
                      <a:noFill/>
                    </a:lnL>
                    <a:lnR>
                      <a:noFill/>
                    </a:lnR>
                    <a:lnT>
                      <a:noFill/>
                    </a:lnT>
                    <a:lnB>
                      <a:noFill/>
                    </a:lnB>
                  </a:tcPr>
                </a:tc>
              </a:tr>
              <a:tr h="258222">
                <a:tc>
                  <a:txBody>
                    <a:bodyPr/>
                    <a:lstStyle/>
                    <a:p>
                      <a:pPr algn="l" fontAlgn="b"/>
                      <a:r>
                        <a:rPr lang="it-IT" sz="1700" b="0" i="0" u="none" strike="noStrike">
                          <a:solidFill>
                            <a:srgbClr val="000000"/>
                          </a:solidFill>
                          <a:latin typeface="Calibri"/>
                        </a:rPr>
                        <a:t>no</a:t>
                      </a:r>
                    </a:p>
                  </a:txBody>
                  <a:tcPr marL="0" marR="0" marT="0" marB="0" anchor="b">
                    <a:lnL>
                      <a:noFill/>
                    </a:lnL>
                    <a:lnR>
                      <a:noFill/>
                    </a:lnR>
                    <a:lnT>
                      <a:noFill/>
                    </a:lnT>
                    <a:lnB>
                      <a:noFill/>
                    </a:lnB>
                  </a:tcPr>
                </a:tc>
                <a:tc>
                  <a:txBody>
                    <a:bodyPr/>
                    <a:lstStyle/>
                    <a:p>
                      <a:pPr algn="r" fontAlgn="b"/>
                      <a:r>
                        <a:rPr lang="it-IT" sz="1700" b="0" i="0" u="none" strike="noStrike">
                          <a:solidFill>
                            <a:srgbClr val="000000"/>
                          </a:solidFill>
                          <a:latin typeface="Calibri"/>
                        </a:rPr>
                        <a:t>3</a:t>
                      </a:r>
                    </a:p>
                  </a:txBody>
                  <a:tcPr marL="0" marR="0" marT="0" marB="0" anchor="b">
                    <a:lnL>
                      <a:noFill/>
                    </a:lnL>
                    <a:lnR>
                      <a:noFill/>
                    </a:lnR>
                    <a:lnT>
                      <a:noFill/>
                    </a:lnT>
                    <a:lnB>
                      <a:noFill/>
                    </a:lnB>
                  </a:tcPr>
                </a:tc>
                <a:tc>
                  <a:txBody>
                    <a:bodyPr/>
                    <a:lstStyle/>
                    <a:p>
                      <a:pPr algn="l" fontAlgn="b"/>
                      <a:endParaRPr lang="it-IT" sz="1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7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graphicFrame>
        <p:nvGraphicFramePr>
          <p:cNvPr id="7" name="Grafico 6"/>
          <p:cNvGraphicFramePr/>
          <p:nvPr/>
        </p:nvGraphicFramePr>
        <p:xfrm>
          <a:off x="0" y="5292080"/>
          <a:ext cx="3789040" cy="3600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Tabella 7"/>
          <p:cNvGraphicFramePr>
            <a:graphicFrameLocks noGrp="1"/>
          </p:cNvGraphicFramePr>
          <p:nvPr/>
        </p:nvGraphicFramePr>
        <p:xfrm>
          <a:off x="2204864" y="7638246"/>
          <a:ext cx="4267200" cy="1097280"/>
        </p:xfrm>
        <a:graphic>
          <a:graphicData uri="http://schemas.openxmlformats.org/drawingml/2006/table">
            <a:tbl>
              <a:tblPr/>
              <a:tblGrid>
                <a:gridCol w="609600"/>
                <a:gridCol w="609600"/>
                <a:gridCol w="609600"/>
                <a:gridCol w="609600"/>
                <a:gridCol w="609600"/>
                <a:gridCol w="609600"/>
                <a:gridCol w="609600"/>
              </a:tblGrid>
              <a:tr h="479281">
                <a:tc>
                  <a:txBody>
                    <a:bodyPr/>
                    <a:lstStyle/>
                    <a:p>
                      <a:pPr algn="l" fontAlgn="b"/>
                      <a:endParaRPr lang="it-IT" sz="1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gridSpan="5">
                  <a:txBody>
                    <a:bodyPr/>
                    <a:lstStyle/>
                    <a:p>
                      <a:pPr algn="l" fontAlgn="b"/>
                      <a:r>
                        <a:rPr lang="it-IT" sz="1800" b="0" i="0" u="none" strike="noStrike" dirty="0" smtClean="0">
                          <a:solidFill>
                            <a:srgbClr val="000000"/>
                          </a:solidFill>
                          <a:latin typeface="Calibri"/>
                        </a:rPr>
                        <a:t>Ritiene </a:t>
                      </a:r>
                      <a:r>
                        <a:rPr lang="it-IT" sz="1800" b="0" i="0" u="none" strike="noStrike" dirty="0">
                          <a:solidFill>
                            <a:srgbClr val="000000"/>
                          </a:solidFill>
                          <a:latin typeface="Calibri"/>
                        </a:rPr>
                        <a:t>che il nostro servizio sia innovativo e utile?</a:t>
                      </a:r>
                    </a:p>
                  </a:txBody>
                  <a:tcPr marL="0" marR="0" marT="0" marB="0" anchor="b">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257946">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it-IT" sz="1800" b="0" i="0" u="none" strike="noStrike">
                          <a:solidFill>
                            <a:srgbClr val="000000"/>
                          </a:solidFill>
                          <a:latin typeface="Calibri"/>
                        </a:rPr>
                        <a:t>si</a:t>
                      </a:r>
                    </a:p>
                  </a:txBody>
                  <a:tcPr marL="0" marR="0" marT="0" marB="0" anchor="b">
                    <a:lnL>
                      <a:noFill/>
                    </a:lnL>
                    <a:lnR>
                      <a:noFill/>
                    </a:lnR>
                    <a:lnT>
                      <a:noFill/>
                    </a:lnT>
                    <a:lnB>
                      <a:noFill/>
                    </a:lnB>
                  </a:tcPr>
                </a:tc>
                <a:tc>
                  <a:txBody>
                    <a:bodyPr/>
                    <a:lstStyle/>
                    <a:p>
                      <a:pPr algn="r" fontAlgn="b"/>
                      <a:r>
                        <a:rPr lang="it-IT" sz="1800" b="0" i="0" u="none" strike="noStrike">
                          <a:solidFill>
                            <a:srgbClr val="000000"/>
                          </a:solidFill>
                          <a:latin typeface="Calibri"/>
                        </a:rPr>
                        <a:t>11</a:t>
                      </a: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r>
              <a:tr h="257946">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it-IT" sz="1800" b="0" i="0" u="none" strike="noStrike">
                          <a:solidFill>
                            <a:srgbClr val="000000"/>
                          </a:solidFill>
                          <a:latin typeface="Calibri"/>
                        </a:rPr>
                        <a:t>no</a:t>
                      </a:r>
                    </a:p>
                  </a:txBody>
                  <a:tcPr marL="0" marR="0" marT="0" marB="0" anchor="b">
                    <a:lnL>
                      <a:noFill/>
                    </a:lnL>
                    <a:lnR>
                      <a:noFill/>
                    </a:lnR>
                    <a:lnT>
                      <a:noFill/>
                    </a:lnT>
                    <a:lnB>
                      <a:noFill/>
                    </a:lnB>
                  </a:tcPr>
                </a:tc>
                <a:tc>
                  <a:txBody>
                    <a:bodyPr/>
                    <a:lstStyle/>
                    <a:p>
                      <a:pPr algn="r" fontAlgn="b"/>
                      <a:r>
                        <a:rPr lang="it-IT" sz="1800" b="0" i="0" u="none" strike="noStrike">
                          <a:solidFill>
                            <a:srgbClr val="000000"/>
                          </a:solidFill>
                          <a:latin typeface="Calibri"/>
                        </a:rPr>
                        <a:t>5</a:t>
                      </a: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it-IT" sz="18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sz="2400" dirty="0" smtClean="0">
                <a:latin typeface="Agency FB" pitchFamily="34" charset="0"/>
              </a:rPr>
              <a:t>Oggi, vista la forte pressione concorrenziale in questo ambito, occorre rispondere alle esigenze di determinati gruppi e sottogruppi di clienti, per raggiungere un buon livello di soddisfazione degli stessi.</a:t>
            </a:r>
          </a:p>
          <a:p>
            <a:pPr>
              <a:buNone/>
            </a:pPr>
            <a:r>
              <a:rPr lang="it-IT" sz="2400" dirty="0" smtClean="0">
                <a:latin typeface="Agency FB" pitchFamily="34" charset="0"/>
              </a:rPr>
              <a:t>     Quelli che per noi possono essere punti di forza per un altro segmento di mercato diventano punti di debolezza. E' per questo che noi vogliamo offrire dei servizi alternativi e diversi, rispetto alle altre aziende agrituristiche.</a:t>
            </a:r>
          </a:p>
          <a:p>
            <a:pPr>
              <a:buNone/>
            </a:pPr>
            <a:endParaRPr lang="it-IT" sz="2400" dirty="0" smtClean="0">
              <a:latin typeface="Agency FB" pitchFamily="34" charset="0"/>
            </a:endParaRPr>
          </a:p>
          <a:p>
            <a:endParaRPr lang="it-IT" dirty="0"/>
          </a:p>
        </p:txBody>
      </p:sp>
      <p:sp>
        <p:nvSpPr>
          <p:cNvPr id="5" name="Titolo 1"/>
          <p:cNvSpPr>
            <a:spLocks noGrp="1"/>
          </p:cNvSpPr>
          <p:nvPr>
            <p:ph type="title"/>
          </p:nvPr>
        </p:nvSpPr>
        <p:spPr>
          <a:xfrm>
            <a:off x="342900" y="938784"/>
            <a:ext cx="6172200" cy="1524000"/>
          </a:xfrm>
        </p:spPr>
        <p:txBody>
          <a:bodyPr>
            <a:normAutofit/>
          </a:bodyPr>
          <a:lstStyle/>
          <a:p>
            <a:r>
              <a:rPr lang="it-IT" sz="4000" dirty="0" smtClean="0"/>
              <a:t>Analisi della concorrenza</a:t>
            </a:r>
            <a:endParaRPr lang="it-IT" sz="4000" dirty="0"/>
          </a:p>
        </p:txBody>
      </p:sp>
      <p:pic>
        <p:nvPicPr>
          <p:cNvPr id="6"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smtClean="0">
                <a:latin typeface="Agency FB" pitchFamily="34" charset="0"/>
              </a:rPr>
              <a:t>Abbiamo scelto la società a responsabilità limitata (s.r.l.),che appartiene alle società di capitali, poiché ai sensi dell’ articolo 2462 c.c. questa società gode di autonomia patrimoniale perfetta in quanto ,per le obbligazioni sociali, risponde soltanto società con il suo patrimonio.</a:t>
            </a:r>
          </a:p>
          <a:p>
            <a:pPr>
              <a:buNone/>
            </a:pPr>
            <a:r>
              <a:rPr lang="it-IT" dirty="0" smtClean="0">
                <a:latin typeface="Agency FB" pitchFamily="34" charset="0"/>
              </a:rPr>
              <a:t>    La s.r.l. è la forma di società più accessibile e diffusa in quanto ciascuno dei soci risponde soltanto per il capitale versato a sottoscritto.</a:t>
            </a:r>
          </a:p>
          <a:p>
            <a:pPr>
              <a:buNone/>
            </a:pPr>
            <a:r>
              <a:rPr lang="it-IT" dirty="0" smtClean="0">
                <a:latin typeface="Agency FB" pitchFamily="34" charset="0"/>
              </a:rPr>
              <a:t>     Una s.r.l Può essere costituita con un capitale relativamente modesto di almeno 10000€ di cui almeno il 25% deve essere depositato in banca.</a:t>
            </a:r>
          </a:p>
          <a:p>
            <a:endParaRPr lang="it-IT" dirty="0">
              <a:latin typeface="Agency FB" pitchFamily="34" charset="0"/>
            </a:endParaRPr>
          </a:p>
        </p:txBody>
      </p:sp>
      <p:sp>
        <p:nvSpPr>
          <p:cNvPr id="4" name="Titolo 1"/>
          <p:cNvSpPr>
            <a:spLocks noGrp="1"/>
          </p:cNvSpPr>
          <p:nvPr>
            <p:ph type="title"/>
          </p:nvPr>
        </p:nvSpPr>
        <p:spPr>
          <a:xfrm>
            <a:off x="342900" y="938784"/>
            <a:ext cx="6172200" cy="1524000"/>
          </a:xfrm>
        </p:spPr>
        <p:txBody>
          <a:bodyPr>
            <a:normAutofit/>
          </a:bodyPr>
          <a:lstStyle/>
          <a:p>
            <a:r>
              <a:rPr lang="it-IT" sz="4000" dirty="0" smtClean="0"/>
              <a:t>Tipo di società</a:t>
            </a:r>
            <a:endParaRPr lang="it-IT" sz="4000" dirty="0"/>
          </a:p>
        </p:txBody>
      </p:sp>
      <p:pic>
        <p:nvPicPr>
          <p:cNvPr id="5"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sz="2400" dirty="0" smtClean="0">
                <a:latin typeface="Agency FB" pitchFamily="34" charset="0"/>
              </a:rPr>
              <a:t>DESCRIZIONE:</a:t>
            </a:r>
          </a:p>
          <a:p>
            <a:pPr>
              <a:buNone/>
            </a:pPr>
            <a:r>
              <a:rPr lang="it-IT" sz="2400" dirty="0" smtClean="0">
                <a:latin typeface="Agency FB" pitchFamily="34" charset="0"/>
              </a:rPr>
              <a:t>     Antico casale agricolo ristrutturato di 7 stanze, situato in Umbria, località Cannara, a 10km da Assisi e 30km da Perugia, al centro d'una zona ricca di cultura e gastronomia .Nella struttura è attivo un ristorante per ospiti e non dove vengono anche servite le colazioni. Questa sistemazione è situata in una proprietà agricola con ampio giardino, parcheggio, piscina, campo da bocce, tennis-tavolo. Supermercato a 1km. Aeroporto San Francesco a 20 Km. Nel raggio di 150km città di massimo interesse storico, artistico e religioso (Roma, Firenze, Siena, Perugia, Assisi, ecc.) </a:t>
            </a:r>
          </a:p>
          <a:p>
            <a:endParaRPr lang="it-IT" dirty="0"/>
          </a:p>
        </p:txBody>
      </p:sp>
      <p:sp>
        <p:nvSpPr>
          <p:cNvPr id="4" name="Titolo 1"/>
          <p:cNvSpPr>
            <a:spLocks noGrp="1"/>
          </p:cNvSpPr>
          <p:nvPr>
            <p:ph type="title"/>
          </p:nvPr>
        </p:nvSpPr>
        <p:spPr>
          <a:xfrm>
            <a:off x="342900" y="938784"/>
            <a:ext cx="6172200" cy="1524000"/>
          </a:xfrm>
        </p:spPr>
        <p:txBody>
          <a:bodyPr>
            <a:normAutofit/>
          </a:bodyPr>
          <a:lstStyle/>
          <a:p>
            <a:r>
              <a:rPr lang="it-IT" sz="4000" dirty="0" smtClean="0"/>
              <a:t>Sede dell’azienda</a:t>
            </a:r>
            <a:endParaRPr lang="it-IT" sz="4000" dirty="0"/>
          </a:p>
        </p:txBody>
      </p:sp>
      <p:pic>
        <p:nvPicPr>
          <p:cNvPr id="5"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32656" y="1979712"/>
            <a:ext cx="6172200" cy="5852160"/>
          </a:xfrm>
        </p:spPr>
        <p:txBody>
          <a:bodyPr/>
          <a:lstStyle/>
          <a:p>
            <a:r>
              <a:rPr lang="it-IT" sz="2400" dirty="0" smtClean="0">
                <a:latin typeface="Agency FB" pitchFamily="34" charset="0"/>
              </a:rPr>
              <a:t>La nostra impresa utilizzerà come sede l'agriturismo di proprietà di uno dei soci. L'agriturismo, "Bellatreccia" si trova a Cannara, in località Selvetta, in provincia di Perugia. </a:t>
            </a:r>
          </a:p>
          <a:p>
            <a:endParaRPr lang="it-IT" dirty="0"/>
          </a:p>
        </p:txBody>
      </p:sp>
      <p:pic>
        <p:nvPicPr>
          <p:cNvPr id="4"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pic>
        <p:nvPicPr>
          <p:cNvPr id="5" name="Immagine 4" descr="images.jpg"/>
          <p:cNvPicPr>
            <a:picLocks noChangeAspect="1"/>
          </p:cNvPicPr>
          <p:nvPr/>
        </p:nvPicPr>
        <p:blipFill>
          <a:blip r:embed="rId3" cstate="print"/>
          <a:stretch>
            <a:fillRect/>
          </a:stretch>
        </p:blipFill>
        <p:spPr>
          <a:xfrm>
            <a:off x="548680" y="3923928"/>
            <a:ext cx="5793901" cy="4339834"/>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sz="2400" dirty="0" smtClean="0">
                <a:latin typeface="Agency FB" pitchFamily="34" charset="0"/>
              </a:rPr>
              <a:t>Promuoveremo la nostra impresa su riviste di settore specializzate rivolte ad una determinata fascia di pubblico. Inoltre metteremo delle inserzioni su Siti Internet specializzati. </a:t>
            </a:r>
          </a:p>
          <a:p>
            <a:pPr>
              <a:buNone/>
            </a:pPr>
            <a:r>
              <a:rPr lang="it-IT" sz="2400" dirty="0" smtClean="0">
                <a:latin typeface="Agency FB" pitchFamily="34" charset="0"/>
              </a:rPr>
              <a:t>     Modificheremo il sito internet già esistente dell'agriturismo, aggiungendo tutte le informazioni sui servizi da noi proposti.</a:t>
            </a:r>
          </a:p>
          <a:p>
            <a:pPr>
              <a:buNone/>
            </a:pPr>
            <a:r>
              <a:rPr lang="it-IT" sz="2400" dirty="0" smtClean="0">
                <a:latin typeface="Agency FB" pitchFamily="34" charset="0"/>
              </a:rPr>
              <a:t>     Attraverso accordi commerciali con importanti aziende operanti nel settore turistico promuoveremo la nostra impresa utilizzando anche i loro canali di vendita.</a:t>
            </a:r>
          </a:p>
          <a:p>
            <a:pPr>
              <a:buNone/>
            </a:pPr>
            <a:endParaRPr lang="it-IT" dirty="0" smtClean="0"/>
          </a:p>
        </p:txBody>
      </p:sp>
      <p:pic>
        <p:nvPicPr>
          <p:cNvPr id="4"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
        <p:nvSpPr>
          <p:cNvPr id="5" name="Titolo 1"/>
          <p:cNvSpPr>
            <a:spLocks noGrp="1"/>
          </p:cNvSpPr>
          <p:nvPr>
            <p:ph type="title"/>
          </p:nvPr>
        </p:nvSpPr>
        <p:spPr>
          <a:xfrm>
            <a:off x="342900" y="938784"/>
            <a:ext cx="6172200" cy="1524000"/>
          </a:xfrm>
        </p:spPr>
        <p:txBody>
          <a:bodyPr>
            <a:normAutofit/>
          </a:bodyPr>
          <a:lstStyle/>
          <a:p>
            <a:r>
              <a:rPr lang="it-IT" sz="4000" dirty="0" smtClean="0"/>
              <a:t>Pubblicità</a:t>
            </a:r>
            <a:endParaRPr lang="it-IT" sz="4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lvl="0"/>
            <a:r>
              <a:rPr lang="it-IT" sz="2400" b="1" dirty="0" smtClean="0">
                <a:latin typeface="Agency FB" pitchFamily="34" charset="0"/>
              </a:rPr>
              <a:t>COSTITUZIONE DELLA SOCIETA' </a:t>
            </a:r>
            <a:r>
              <a:rPr lang="it-IT" sz="2400" dirty="0" smtClean="0">
                <a:latin typeface="Agency FB" pitchFamily="34" charset="0"/>
              </a:rPr>
              <a:t>(versamento del 25 % del capitale in banca)</a:t>
            </a:r>
          </a:p>
          <a:p>
            <a:pPr lvl="0"/>
            <a:r>
              <a:rPr lang="it-IT" sz="2400" b="1" dirty="0" smtClean="0">
                <a:latin typeface="Agency FB" pitchFamily="34" charset="0"/>
              </a:rPr>
              <a:t>ATTRAVERSO LA PRATICA TELEMATICA COMUNICA </a:t>
            </a:r>
            <a:r>
              <a:rPr lang="it-IT" sz="2400" dirty="0" smtClean="0">
                <a:latin typeface="Agency FB" pitchFamily="34" charset="0"/>
              </a:rPr>
              <a:t>: richiesta partita iva, comunicazione dell'iscrizione al registro delle imprese, comunicazione INPS per apertura di una posizione contributiva, comunicazione INAIL per apertura di una posizione comunicativa</a:t>
            </a:r>
          </a:p>
          <a:p>
            <a:pPr lvl="0"/>
            <a:r>
              <a:rPr lang="it-IT" sz="2400" b="1" dirty="0" smtClean="0">
                <a:latin typeface="Agency FB" pitchFamily="34" charset="0"/>
              </a:rPr>
              <a:t>CONTATTO D'AFFITTO E UTENZE VARIE</a:t>
            </a:r>
          </a:p>
          <a:p>
            <a:pPr lvl="0"/>
            <a:r>
              <a:rPr lang="it-IT" sz="2400" b="1" dirty="0" smtClean="0">
                <a:latin typeface="Agency FB" pitchFamily="34" charset="0"/>
              </a:rPr>
              <a:t>AVVIO PRATICHE BANCARIE</a:t>
            </a:r>
          </a:p>
          <a:p>
            <a:pPr lvl="0"/>
            <a:r>
              <a:rPr lang="it-IT" sz="2400" b="1" dirty="0" smtClean="0">
                <a:latin typeface="Agency FB" pitchFamily="34" charset="0"/>
              </a:rPr>
              <a:t>HACCP </a:t>
            </a:r>
          </a:p>
          <a:p>
            <a:pPr>
              <a:buNone/>
            </a:pPr>
            <a:endParaRPr lang="it-IT" dirty="0"/>
          </a:p>
        </p:txBody>
      </p:sp>
      <p:sp>
        <p:nvSpPr>
          <p:cNvPr id="4" name="Titolo 1"/>
          <p:cNvSpPr>
            <a:spLocks noGrp="1"/>
          </p:cNvSpPr>
          <p:nvPr>
            <p:ph type="title"/>
          </p:nvPr>
        </p:nvSpPr>
        <p:spPr/>
        <p:txBody>
          <a:bodyPr>
            <a:normAutofit/>
          </a:bodyPr>
          <a:lstStyle/>
          <a:p>
            <a:r>
              <a:rPr lang="it-IT" sz="4000" dirty="0" smtClean="0"/>
              <a:t>Iter burocratico</a:t>
            </a:r>
            <a:endParaRPr lang="it-IT" sz="4000" dirty="0"/>
          </a:p>
        </p:txBody>
      </p:sp>
      <p:pic>
        <p:nvPicPr>
          <p:cNvPr id="5"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
        <p:nvSpPr>
          <p:cNvPr id="5" name="Titolo 1"/>
          <p:cNvSpPr txBox="1">
            <a:spLocks/>
          </p:cNvSpPr>
          <p:nvPr/>
        </p:nvSpPr>
        <p:spPr>
          <a:xfrm>
            <a:off x="495300" y="1091184"/>
            <a:ext cx="6172200" cy="15240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4000" b="0" i="0" u="none" strike="noStrike" kern="1200" cap="none" spc="0" normalizeH="0" baseline="0" noProof="0" dirty="0" smtClean="0">
                <a:ln>
                  <a:noFill/>
                </a:ln>
                <a:solidFill>
                  <a:schemeClr val="tx2"/>
                </a:solidFill>
                <a:effectLst/>
                <a:uLnTx/>
                <a:uFillTx/>
                <a:latin typeface="+mj-lt"/>
                <a:ea typeface="+mj-ea"/>
                <a:cs typeface="+mj-cs"/>
              </a:rPr>
              <a:t>Fabbisogno</a:t>
            </a:r>
            <a:r>
              <a:rPr kumimoji="0" lang="it-IT" sz="4000" b="0" i="0" u="none" strike="noStrike" kern="1200" cap="none" spc="0" normalizeH="0" noProof="0" dirty="0" smtClean="0">
                <a:ln>
                  <a:noFill/>
                </a:ln>
                <a:solidFill>
                  <a:schemeClr val="tx2"/>
                </a:solidFill>
                <a:effectLst/>
                <a:uLnTx/>
                <a:uFillTx/>
                <a:latin typeface="+mj-lt"/>
                <a:ea typeface="+mj-ea"/>
                <a:cs typeface="+mj-cs"/>
              </a:rPr>
              <a:t> finanziario</a:t>
            </a:r>
            <a:endParaRPr kumimoji="0" lang="it-IT" sz="40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7" name="Tabella 6"/>
          <p:cNvGraphicFramePr>
            <a:graphicFrameLocks noGrp="1"/>
          </p:cNvGraphicFramePr>
          <p:nvPr/>
        </p:nvGraphicFramePr>
        <p:xfrm>
          <a:off x="260648" y="3275856"/>
          <a:ext cx="6168008" cy="4248467"/>
        </p:xfrm>
        <a:graphic>
          <a:graphicData uri="http://schemas.openxmlformats.org/drawingml/2006/table">
            <a:tbl>
              <a:tblPr/>
              <a:tblGrid>
                <a:gridCol w="4166871"/>
                <a:gridCol w="2001137"/>
              </a:tblGrid>
              <a:tr h="311144">
                <a:tc gridSpan="2">
                  <a:txBody>
                    <a:bodyPr/>
                    <a:lstStyle/>
                    <a:p>
                      <a:pPr algn="ctr" fontAlgn="b"/>
                      <a:r>
                        <a:rPr lang="it-IT" sz="1400" b="1" i="0" u="none" strike="noStrike" dirty="0">
                          <a:latin typeface="Arial"/>
                        </a:rPr>
                        <a:t>COSTI AVVIO IMPRESA</a:t>
                      </a:r>
                    </a:p>
                  </a:txBody>
                  <a:tcPr marL="8562" marR="8562" marT="856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it-IT"/>
                    </a:p>
                  </a:txBody>
                  <a:tcPr/>
                </a:tc>
              </a:tr>
              <a:tr h="324109">
                <a:tc>
                  <a:txBody>
                    <a:bodyPr/>
                    <a:lstStyle/>
                    <a:p>
                      <a:pPr algn="l" fontAlgn="b"/>
                      <a:r>
                        <a:rPr lang="it-IT" sz="1400" b="0" i="0" u="none" strike="noStrike" dirty="0">
                          <a:latin typeface="Arial"/>
                        </a:rPr>
                        <a:t>ciclomotori elettrici 10</a:t>
                      </a:r>
                    </a:p>
                  </a:txBody>
                  <a:tcPr marL="8562" marR="8562" marT="8562"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400" b="0" i="0" u="none" strike="noStrike" dirty="0">
                          <a:latin typeface="Arial"/>
                        </a:rPr>
                        <a:t>€ 23.000,00</a:t>
                      </a:r>
                    </a:p>
                  </a:txBody>
                  <a:tcPr marL="8562" marR="8562" marT="8562"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109">
                <a:tc>
                  <a:txBody>
                    <a:bodyPr/>
                    <a:lstStyle/>
                    <a:p>
                      <a:pPr algn="l" fontAlgn="b"/>
                      <a:r>
                        <a:rPr lang="it-IT" sz="1400" b="0" i="0" u="none" strike="noStrike" dirty="0">
                          <a:latin typeface="Arial"/>
                        </a:rPr>
                        <a:t>biciclette 20</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400" b="0" i="0" u="none" strike="noStrike" dirty="0">
                          <a:latin typeface="Arial"/>
                        </a:rPr>
                        <a:t>€ 2.500,00</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109">
                <a:tc>
                  <a:txBody>
                    <a:bodyPr/>
                    <a:lstStyle/>
                    <a:p>
                      <a:pPr algn="l" fontAlgn="b"/>
                      <a:r>
                        <a:rPr lang="it-IT" sz="1400" b="0" i="0" u="none" strike="noStrike" dirty="0">
                          <a:latin typeface="Arial"/>
                        </a:rPr>
                        <a:t>pulmino da 8</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400" b="0" i="0" u="none" strike="noStrike" dirty="0">
                          <a:latin typeface="Arial"/>
                        </a:rPr>
                        <a:t>€ 16.000,00</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109">
                <a:tc>
                  <a:txBody>
                    <a:bodyPr/>
                    <a:lstStyle/>
                    <a:p>
                      <a:pPr algn="l" fontAlgn="b"/>
                      <a:r>
                        <a:rPr lang="it-IT" sz="1400" b="0" i="0" u="none" strike="noStrike" dirty="0">
                          <a:latin typeface="Arial"/>
                        </a:rPr>
                        <a:t>auto 3</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400" b="0" i="0" u="none" strike="noStrike" dirty="0">
                          <a:latin typeface="Arial"/>
                        </a:rPr>
                        <a:t>€ 31.000,00</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109">
                <a:tc>
                  <a:txBody>
                    <a:bodyPr/>
                    <a:lstStyle/>
                    <a:p>
                      <a:pPr algn="l" fontAlgn="b"/>
                      <a:r>
                        <a:rPr lang="it-IT" sz="1400" b="0" i="0" u="none" strike="noStrike" dirty="0">
                          <a:latin typeface="Arial"/>
                        </a:rPr>
                        <a:t>arredamento</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400" b="0" i="0" u="none" strike="noStrike" dirty="0">
                          <a:latin typeface="Arial"/>
                        </a:rPr>
                        <a:t>€ 2.750,00</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109">
                <a:tc>
                  <a:txBody>
                    <a:bodyPr/>
                    <a:lstStyle/>
                    <a:p>
                      <a:pPr algn="l" fontAlgn="b"/>
                      <a:r>
                        <a:rPr lang="it-IT" sz="1400" b="0" i="0" u="none" strike="noStrike" dirty="0" err="1">
                          <a:latin typeface="Arial"/>
                        </a:rPr>
                        <a:t>pc</a:t>
                      </a:r>
                      <a:r>
                        <a:rPr lang="it-IT" sz="1400" b="0" i="0" u="none" strike="noStrike" dirty="0">
                          <a:latin typeface="Arial"/>
                        </a:rPr>
                        <a:t>, fax stampante</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latin typeface="Arial"/>
                        </a:rPr>
                        <a:t>€ 1.500,00</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109">
                <a:tc>
                  <a:txBody>
                    <a:bodyPr/>
                    <a:lstStyle/>
                    <a:p>
                      <a:pPr algn="l" fontAlgn="b"/>
                      <a:r>
                        <a:rPr lang="it-IT" sz="1400" b="0" i="0" u="none" strike="noStrike" dirty="0">
                          <a:latin typeface="Arial"/>
                        </a:rPr>
                        <a:t>notaio</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dirty="0">
                          <a:latin typeface="Arial"/>
                        </a:rPr>
                        <a:t>€ 3.400,00</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109">
                <a:tc>
                  <a:txBody>
                    <a:bodyPr/>
                    <a:lstStyle/>
                    <a:p>
                      <a:pPr algn="l" fontAlgn="b"/>
                      <a:r>
                        <a:rPr lang="it-IT" sz="1400" b="0" i="0" u="none" strike="noStrike" dirty="0">
                          <a:latin typeface="Arial"/>
                        </a:rPr>
                        <a:t>stipula contratto affitto 3 mesi</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latin typeface="Arial"/>
                        </a:rPr>
                        <a:t>€ 1.350,00</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109">
                <a:tc>
                  <a:txBody>
                    <a:bodyPr/>
                    <a:lstStyle/>
                    <a:p>
                      <a:pPr algn="l" fontAlgn="b"/>
                      <a:r>
                        <a:rPr lang="it-IT" sz="1400" b="0" i="0" u="none" strike="noStrike">
                          <a:latin typeface="Arial"/>
                        </a:rPr>
                        <a:t>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400" b="0" i="0" u="none" strike="noStrike">
                          <a:latin typeface="Arial"/>
                        </a:rPr>
                        <a:t>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109">
                <a:tc>
                  <a:txBody>
                    <a:bodyPr/>
                    <a:lstStyle/>
                    <a:p>
                      <a:pPr algn="l" fontAlgn="b"/>
                      <a:r>
                        <a:rPr lang="it-IT" sz="1400" b="0" i="0" u="none" strike="noStrike">
                          <a:latin typeface="Arial"/>
                        </a:rPr>
                        <a:t>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latin typeface="Arial"/>
                        </a:rPr>
                        <a:t>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2124">
                <a:tc>
                  <a:txBody>
                    <a:bodyPr/>
                    <a:lstStyle/>
                    <a:p>
                      <a:pPr algn="l" fontAlgn="b"/>
                      <a:r>
                        <a:rPr lang="it-IT" sz="1400" b="0" i="0" u="none" strike="noStrike">
                          <a:latin typeface="Arial"/>
                        </a:rPr>
                        <a:t>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latin typeface="Arial"/>
                        </a:rPr>
                        <a:t>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109">
                <a:tc>
                  <a:txBody>
                    <a:bodyPr/>
                    <a:lstStyle/>
                    <a:p>
                      <a:pPr algn="l" fontAlgn="b"/>
                      <a:r>
                        <a:rPr lang="it-IT" sz="1400" b="1" i="0" u="none" strike="noStrike">
                          <a:latin typeface="Arial"/>
                        </a:rPr>
                        <a:t>TOTALE</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it-IT" sz="1400" b="1" i="0" u="none" strike="noStrike" dirty="0">
                          <a:latin typeface="Arial"/>
                        </a:rPr>
                        <a:t> €                 58.500,00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smtClean="0"/>
              <a:t>Indice</a:t>
            </a:r>
            <a:endParaRPr lang="it-IT" sz="4000" dirty="0"/>
          </a:p>
        </p:txBody>
      </p:sp>
      <p:sp>
        <p:nvSpPr>
          <p:cNvPr id="3" name="Segnaposto contenuto 2"/>
          <p:cNvSpPr>
            <a:spLocks noGrp="1"/>
          </p:cNvSpPr>
          <p:nvPr>
            <p:ph idx="1"/>
          </p:nvPr>
        </p:nvSpPr>
        <p:spPr/>
        <p:txBody>
          <a:bodyPr>
            <a:normAutofit fontScale="25000" lnSpcReduction="20000"/>
          </a:bodyPr>
          <a:lstStyle/>
          <a:p>
            <a:pPr>
              <a:buNone/>
            </a:pPr>
            <a:r>
              <a:rPr lang="it-IT" dirty="0" smtClean="0"/>
              <a:t> </a:t>
            </a:r>
            <a:endParaRPr lang="it-IT" sz="9600" dirty="0" smtClean="0"/>
          </a:p>
          <a:p>
            <a:r>
              <a:rPr lang="it-IT" sz="9600" dirty="0" smtClean="0">
                <a:latin typeface="Agency FB" pitchFamily="34" charset="0"/>
              </a:rPr>
              <a:t>1) SPIEGAZIONE DELL’IDEA</a:t>
            </a:r>
          </a:p>
          <a:p>
            <a:r>
              <a:rPr lang="it-IT" sz="9600" dirty="0" smtClean="0">
                <a:latin typeface="Agency FB" pitchFamily="34" charset="0"/>
              </a:rPr>
              <a:t>2) SPIEGAZIONE DEL NOME E DEL LOGO</a:t>
            </a:r>
          </a:p>
          <a:p>
            <a:r>
              <a:rPr lang="it-IT" sz="9600" dirty="0" smtClean="0">
                <a:latin typeface="Agency FB" pitchFamily="34" charset="0"/>
              </a:rPr>
              <a:t>3) ORGANIGRAMMA - RUOLI</a:t>
            </a:r>
          </a:p>
          <a:p>
            <a:r>
              <a:rPr lang="it-IT" sz="9600" dirty="0" smtClean="0">
                <a:latin typeface="Agency FB" pitchFamily="34" charset="0"/>
              </a:rPr>
              <a:t>4) RICERCA </a:t>
            </a:r>
            <a:r>
              <a:rPr lang="it-IT" sz="9600" dirty="0" err="1" smtClean="0">
                <a:latin typeface="Agency FB" pitchFamily="34" charset="0"/>
              </a:rPr>
              <a:t>DI</a:t>
            </a:r>
            <a:r>
              <a:rPr lang="it-IT" sz="9600" dirty="0" smtClean="0">
                <a:latin typeface="Agency FB" pitchFamily="34" charset="0"/>
              </a:rPr>
              <a:t> MERCATO</a:t>
            </a:r>
          </a:p>
          <a:p>
            <a:r>
              <a:rPr lang="it-IT" sz="9600" dirty="0" smtClean="0">
                <a:latin typeface="Agency FB" pitchFamily="34" charset="0"/>
              </a:rPr>
              <a:t>5) ANALISI DELLA CONCORRENZA</a:t>
            </a:r>
          </a:p>
          <a:p>
            <a:r>
              <a:rPr lang="it-IT" sz="9600" dirty="0" smtClean="0">
                <a:latin typeface="Agency FB" pitchFamily="34" charset="0"/>
              </a:rPr>
              <a:t>6) TIPO </a:t>
            </a:r>
            <a:r>
              <a:rPr lang="it-IT" sz="9600" dirty="0" err="1" smtClean="0">
                <a:latin typeface="Agency FB" pitchFamily="34" charset="0"/>
              </a:rPr>
              <a:t>DI</a:t>
            </a:r>
            <a:r>
              <a:rPr lang="it-IT" sz="9600" dirty="0" smtClean="0">
                <a:latin typeface="Agency FB" pitchFamily="34" charset="0"/>
              </a:rPr>
              <a:t> SOCIETA’</a:t>
            </a:r>
          </a:p>
          <a:p>
            <a:r>
              <a:rPr lang="it-IT" sz="9600" dirty="0" smtClean="0">
                <a:latin typeface="Agency FB" pitchFamily="34" charset="0"/>
              </a:rPr>
              <a:t>7) SEDE DELL’AZIENDA</a:t>
            </a:r>
          </a:p>
          <a:p>
            <a:r>
              <a:rPr lang="it-IT" sz="9600" dirty="0" smtClean="0">
                <a:latin typeface="Agency FB" pitchFamily="34" charset="0"/>
              </a:rPr>
              <a:t>8) PUBBLICITA’</a:t>
            </a:r>
          </a:p>
          <a:p>
            <a:r>
              <a:rPr lang="it-IT" sz="9600" dirty="0" smtClean="0">
                <a:latin typeface="Agency FB" pitchFamily="34" charset="0"/>
              </a:rPr>
              <a:t>9) ACCORDI COMMERCIALI</a:t>
            </a:r>
          </a:p>
          <a:p>
            <a:r>
              <a:rPr lang="it-IT" sz="9600" dirty="0" smtClean="0">
                <a:latin typeface="Agency FB" pitchFamily="34" charset="0"/>
              </a:rPr>
              <a:t>10) ITER BUROCRATICO</a:t>
            </a:r>
          </a:p>
          <a:p>
            <a:r>
              <a:rPr lang="it-IT" sz="9600" dirty="0" smtClean="0">
                <a:latin typeface="Agency FB" pitchFamily="34" charset="0"/>
              </a:rPr>
              <a:t>11) STRATEGIE </a:t>
            </a:r>
            <a:r>
              <a:rPr lang="it-IT" sz="9600" dirty="0" err="1" smtClean="0">
                <a:latin typeface="Agency FB" pitchFamily="34" charset="0"/>
              </a:rPr>
              <a:t>DI</a:t>
            </a:r>
            <a:r>
              <a:rPr lang="it-IT" sz="9600" dirty="0" smtClean="0">
                <a:latin typeface="Agency FB" pitchFamily="34" charset="0"/>
              </a:rPr>
              <a:t> MERCATO</a:t>
            </a:r>
          </a:p>
          <a:p>
            <a:r>
              <a:rPr lang="it-IT" sz="9600" dirty="0" smtClean="0">
                <a:latin typeface="Agency FB" pitchFamily="34" charset="0"/>
              </a:rPr>
              <a:t>12) FABBISOGNO FINANZIARIO</a:t>
            </a:r>
          </a:p>
          <a:p>
            <a:r>
              <a:rPr lang="it-IT" sz="9600" dirty="0" smtClean="0">
                <a:latin typeface="Agency FB" pitchFamily="34" charset="0"/>
              </a:rPr>
              <a:t>13) BILANCIO </a:t>
            </a:r>
            <a:r>
              <a:rPr lang="it-IT" sz="9600" dirty="0" err="1" smtClean="0">
                <a:latin typeface="Agency FB" pitchFamily="34" charset="0"/>
              </a:rPr>
              <a:t>DI</a:t>
            </a:r>
            <a:r>
              <a:rPr lang="it-IT" sz="9600" dirty="0" smtClean="0">
                <a:latin typeface="Agency FB" pitchFamily="34" charset="0"/>
              </a:rPr>
              <a:t> PREVISIONE TRIENNALE</a:t>
            </a:r>
          </a:p>
          <a:p>
            <a:r>
              <a:rPr lang="it-IT" sz="9600" dirty="0" smtClean="0">
                <a:latin typeface="Agency FB" pitchFamily="34" charset="0"/>
              </a:rPr>
              <a:t>14) CONSIDERAZIONI E RINGRAZIAMENTI</a:t>
            </a:r>
          </a:p>
          <a:p>
            <a:pPr>
              <a:buNone/>
            </a:pPr>
            <a:r>
              <a:rPr lang="it-IT" sz="6000" dirty="0" smtClean="0">
                <a:latin typeface="Agency FB" pitchFamily="34" charset="0"/>
              </a:rPr>
              <a:t> </a:t>
            </a:r>
          </a:p>
          <a:p>
            <a:endParaRPr lang="it-IT" dirty="0" smtClean="0"/>
          </a:p>
          <a:p>
            <a:pPr>
              <a:buNone/>
            </a:pPr>
            <a:endParaRPr lang="it-IT" dirty="0" smtClean="0"/>
          </a:p>
          <a:p>
            <a:pPr>
              <a:buNone/>
            </a:pPr>
            <a:r>
              <a:rPr lang="it-IT" dirty="0" smtClean="0"/>
              <a:t> </a:t>
            </a:r>
          </a:p>
          <a:p>
            <a:pPr>
              <a:buNone/>
            </a:pPr>
            <a:r>
              <a:rPr lang="it-IT" dirty="0" smtClean="0"/>
              <a:t>  </a:t>
            </a:r>
          </a:p>
          <a:p>
            <a:pPr>
              <a:buNone/>
            </a:pPr>
            <a:endParaRPr lang="it-IT" dirty="0"/>
          </a:p>
        </p:txBody>
      </p:sp>
      <p:pic>
        <p:nvPicPr>
          <p:cNvPr id="5"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nvGraphicFramePr>
        <p:xfrm>
          <a:off x="548680" y="2195736"/>
          <a:ext cx="5647308" cy="4680520"/>
        </p:xfrm>
        <a:graphic>
          <a:graphicData uri="http://schemas.openxmlformats.org/drawingml/2006/table">
            <a:tbl>
              <a:tblPr/>
              <a:tblGrid>
                <a:gridCol w="4155930"/>
                <a:gridCol w="1491378"/>
              </a:tblGrid>
              <a:tr h="360040">
                <a:tc>
                  <a:txBody>
                    <a:bodyPr/>
                    <a:lstStyle/>
                    <a:p>
                      <a:pPr algn="l" fontAlgn="b"/>
                      <a:r>
                        <a:rPr lang="it-IT" sz="1400" b="1" i="0" u="none" strike="noStrike" dirty="0">
                          <a:latin typeface="Arial"/>
                        </a:rPr>
                        <a:t>COSTI</a:t>
                      </a:r>
                    </a:p>
                  </a:txBody>
                  <a:tcPr marL="9525" marR="9525" marT="9525" marB="0" anchor="b">
                    <a:lnL w="6350" cap="flat" cmpd="sng" algn="ctr">
                      <a:solidFill>
                        <a:srgbClr val="800000"/>
                      </a:solidFill>
                      <a:prstDash val="solid"/>
                      <a:round/>
                      <a:headEnd type="none" w="med" len="med"/>
                      <a:tailEnd type="none" w="med" len="med"/>
                    </a:lnL>
                    <a:lnR w="6350" cap="flat" cmpd="sng" algn="ctr">
                      <a:solidFill>
                        <a:srgbClr val="800000"/>
                      </a:solidFill>
                      <a:prstDash val="dot"/>
                      <a:round/>
                      <a:headEnd type="none" w="med" len="med"/>
                      <a:tailEnd type="none" w="med" len="med"/>
                    </a:lnR>
                    <a:lnT>
                      <a:noFill/>
                    </a:lnT>
                    <a:lnB w="6350" cap="flat" cmpd="sng" algn="ctr">
                      <a:solidFill>
                        <a:srgbClr val="800000"/>
                      </a:solidFill>
                      <a:prstDash val="dot"/>
                      <a:round/>
                      <a:headEnd type="none" w="med" len="med"/>
                      <a:tailEnd type="none" w="med" len="med"/>
                    </a:lnB>
                    <a:solidFill>
                      <a:srgbClr val="0066CC"/>
                    </a:solidFill>
                  </a:tcPr>
                </a:tc>
                <a:tc>
                  <a:txBody>
                    <a:bodyPr/>
                    <a:lstStyle/>
                    <a:p>
                      <a:pPr algn="l" fontAlgn="b"/>
                      <a:r>
                        <a:rPr lang="it-IT" sz="1400" b="1" i="0" u="none" strike="noStrike">
                          <a:solidFill>
                            <a:srgbClr val="FF9900"/>
                          </a:solidFill>
                          <a:latin typeface="Arial"/>
                        </a:rPr>
                        <a:t>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0066CC"/>
                    </a:solidFill>
                  </a:tcPr>
                </a:tc>
              </a:tr>
              <a:tr h="360040">
                <a:tc>
                  <a:txBody>
                    <a:bodyPr/>
                    <a:lstStyle/>
                    <a:p>
                      <a:pPr algn="l" fontAlgn="b"/>
                      <a:r>
                        <a:rPr lang="it-IT" sz="1400" b="0" i="0" u="none" strike="noStrike">
                          <a:latin typeface="Arial"/>
                        </a:rPr>
                        <a:t>SERVIZI</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1400" b="0" i="0" u="none" strike="noStrike">
                          <a:latin typeface="Arial"/>
                        </a:rPr>
                        <a:t> €          8.100,00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360040">
                <a:tc>
                  <a:txBody>
                    <a:bodyPr/>
                    <a:lstStyle/>
                    <a:p>
                      <a:pPr algn="l" fontAlgn="b"/>
                      <a:r>
                        <a:rPr lang="it-IT" sz="1400" b="0" i="0" u="none" strike="noStrike">
                          <a:latin typeface="Arial"/>
                        </a:rPr>
                        <a:t>STIPENDI</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1400" b="0" i="0" u="none" strike="noStrike">
                          <a:latin typeface="Arial"/>
                        </a:rPr>
                        <a:t> €       93.600,00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360040">
                <a:tc>
                  <a:txBody>
                    <a:bodyPr/>
                    <a:lstStyle/>
                    <a:p>
                      <a:pPr algn="l" fontAlgn="b"/>
                      <a:r>
                        <a:rPr lang="it-IT" sz="1400" b="0" i="0" u="none" strike="noStrike" dirty="0">
                          <a:latin typeface="Arial"/>
                        </a:rPr>
                        <a:t>AFFITTI</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1400" b="0" i="0" u="none" strike="noStrike">
                          <a:latin typeface="Arial"/>
                        </a:rPr>
                        <a:t> €          5.400,00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360040">
                <a:tc>
                  <a:txBody>
                    <a:bodyPr/>
                    <a:lstStyle/>
                    <a:p>
                      <a:pPr algn="l" fontAlgn="b"/>
                      <a:r>
                        <a:rPr lang="it-IT" sz="1400" b="0" i="0" u="none" strike="noStrike">
                          <a:latin typeface="Arial"/>
                        </a:rPr>
                        <a:t>PUBBLICITA'</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1400" b="0" i="0" u="none" strike="noStrike">
                          <a:latin typeface="Arial"/>
                        </a:rPr>
                        <a:t> €          2.600,00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360040">
                <a:tc>
                  <a:txBody>
                    <a:bodyPr/>
                    <a:lstStyle/>
                    <a:p>
                      <a:pPr algn="l" fontAlgn="b"/>
                      <a:r>
                        <a:rPr lang="it-IT" sz="1400" b="0" i="0" u="none" strike="noStrike">
                          <a:latin typeface="Arial"/>
                        </a:rPr>
                        <a:t>UTENZE(GAS, LUCE, TELEFONO, INTERNET)</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1400" b="0" i="0" u="none" strike="noStrike">
                          <a:latin typeface="Arial"/>
                        </a:rPr>
                        <a:t> €          3.600,00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360040">
                <a:tc>
                  <a:txBody>
                    <a:bodyPr/>
                    <a:lstStyle/>
                    <a:p>
                      <a:pPr algn="l" fontAlgn="b"/>
                      <a:r>
                        <a:rPr lang="it-IT" sz="1400" b="0" i="0" u="none" strike="noStrike">
                          <a:latin typeface="Arial"/>
                        </a:rPr>
                        <a:t>BANCA C/C (COSTI GESTIONE)</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1400" b="0" i="0" u="none" strike="noStrike">
                          <a:latin typeface="Arial"/>
                        </a:rPr>
                        <a:t> €             120,00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360040">
                <a:tc>
                  <a:txBody>
                    <a:bodyPr/>
                    <a:lstStyle/>
                    <a:p>
                      <a:pPr algn="l" fontAlgn="b"/>
                      <a:r>
                        <a:rPr lang="it-IT" sz="1400" b="0" i="0" u="none" strike="noStrike">
                          <a:latin typeface="Arial"/>
                        </a:rPr>
                        <a:t>TRASPORTI (CARBURANTE E MANUT.)</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1400" b="0" i="0" u="none" strike="noStrike">
                          <a:latin typeface="Arial"/>
                        </a:rPr>
                        <a:t> €          4.700,00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360040">
                <a:tc>
                  <a:txBody>
                    <a:bodyPr/>
                    <a:lstStyle/>
                    <a:p>
                      <a:pPr algn="l" fontAlgn="b"/>
                      <a:r>
                        <a:rPr lang="it-IT" sz="1400" b="0" i="0" u="none" strike="noStrike">
                          <a:latin typeface="Arial"/>
                        </a:rPr>
                        <a:t>COMMERCIALISTA</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1400" b="0" i="0" u="none" strike="noStrike">
                          <a:latin typeface="Arial"/>
                        </a:rPr>
                        <a:t> €          1.800,00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360040">
                <a:tc>
                  <a:txBody>
                    <a:bodyPr/>
                    <a:lstStyle/>
                    <a:p>
                      <a:pPr algn="l" fontAlgn="b"/>
                      <a:r>
                        <a:rPr lang="it-IT" sz="1400" b="0" i="0" u="none" strike="noStrike">
                          <a:latin typeface="Arial"/>
                        </a:rPr>
                        <a:t>ASSICURAZIONI</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1400" b="0" i="0" u="none" strike="noStrike">
                          <a:latin typeface="Arial"/>
                        </a:rPr>
                        <a:t> €          2.300,00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360040">
                <a:tc>
                  <a:txBody>
                    <a:bodyPr/>
                    <a:lstStyle/>
                    <a:p>
                      <a:pPr algn="l" fontAlgn="b"/>
                      <a:r>
                        <a:rPr lang="it-IT" sz="1400" b="0" i="0" u="none" strike="noStrike">
                          <a:latin typeface="Arial"/>
                        </a:rPr>
                        <a:t>AMMORTAMENTI</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1400" b="0" i="0" u="none" strike="noStrike">
                          <a:latin typeface="Arial"/>
                        </a:rPr>
                        <a:t> €       17.016,67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360040">
                <a:tc>
                  <a:txBody>
                    <a:bodyPr/>
                    <a:lstStyle/>
                    <a:p>
                      <a:pPr algn="l" fontAlgn="b"/>
                      <a:r>
                        <a:rPr lang="it-IT" sz="1400" b="0" i="0" u="none" strike="noStrike">
                          <a:latin typeface="Arial"/>
                        </a:rPr>
                        <a:t>IMPOSTE RIFIUTI E ALTRO</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25400" cap="flat" cmpd="dbl" algn="ctr">
                      <a:solidFill>
                        <a:srgbClr val="800000"/>
                      </a:solidFill>
                      <a:prstDash val="solid"/>
                      <a:round/>
                      <a:headEnd type="none" w="med" len="med"/>
                      <a:tailEnd type="none" w="med" len="med"/>
                    </a:lnB>
                  </a:tcPr>
                </a:tc>
                <a:tc>
                  <a:txBody>
                    <a:bodyPr/>
                    <a:lstStyle/>
                    <a:p>
                      <a:pPr algn="l" fontAlgn="b"/>
                      <a:r>
                        <a:rPr lang="it-IT" sz="1400" b="0" i="0" u="none" strike="noStrike">
                          <a:latin typeface="Arial"/>
                        </a:rPr>
                        <a:t> €             650,00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25400" cap="flat" cmpd="dbl" algn="ctr">
                      <a:solidFill>
                        <a:srgbClr val="800000"/>
                      </a:solidFill>
                      <a:prstDash val="solid"/>
                      <a:round/>
                      <a:headEnd type="none" w="med" len="med"/>
                      <a:tailEnd type="none" w="med" len="med"/>
                    </a:lnB>
                  </a:tcPr>
                </a:tc>
              </a:tr>
              <a:tr h="360040">
                <a:tc>
                  <a:txBody>
                    <a:bodyPr/>
                    <a:lstStyle/>
                    <a:p>
                      <a:pPr algn="l" fontAlgn="b"/>
                      <a:r>
                        <a:rPr lang="it-IT" sz="1400" b="1" i="0" u="none" strike="noStrike">
                          <a:latin typeface="Arial"/>
                        </a:rPr>
                        <a:t>TOTALE COSTI</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25400" cap="flat" cmpd="dbl"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00FF"/>
                    </a:solidFill>
                  </a:tcPr>
                </a:tc>
                <a:tc>
                  <a:txBody>
                    <a:bodyPr/>
                    <a:lstStyle/>
                    <a:p>
                      <a:pPr algn="l" fontAlgn="b"/>
                      <a:r>
                        <a:rPr lang="it-IT" sz="1400" b="0" i="0" u="none" strike="noStrike" dirty="0">
                          <a:latin typeface="Arial"/>
                        </a:rPr>
                        <a:t> €     139.886,67 </a:t>
                      </a:r>
                    </a:p>
                  </a:txBody>
                  <a:tcPr marL="9525" marR="9525" marT="9525"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25400" cap="flat" cmpd="dbl"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00FF"/>
                    </a:solidFill>
                  </a:tcPr>
                </a:tc>
              </a:tr>
            </a:tbl>
          </a:graphicData>
        </a:graphic>
      </p:graphicFrame>
      <p:pic>
        <p:nvPicPr>
          <p:cNvPr id="5"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graphicFrame>
        <p:nvGraphicFramePr>
          <p:cNvPr id="5" name="Tabella 4"/>
          <p:cNvGraphicFramePr>
            <a:graphicFrameLocks noGrp="1"/>
          </p:cNvGraphicFramePr>
          <p:nvPr/>
        </p:nvGraphicFramePr>
        <p:xfrm>
          <a:off x="332656" y="2483768"/>
          <a:ext cx="6240016" cy="4248472"/>
        </p:xfrm>
        <a:graphic>
          <a:graphicData uri="http://schemas.openxmlformats.org/drawingml/2006/table">
            <a:tbl>
              <a:tblPr/>
              <a:tblGrid>
                <a:gridCol w="4215517"/>
                <a:gridCol w="2024499"/>
              </a:tblGrid>
              <a:tr h="329604">
                <a:tc gridSpan="2">
                  <a:txBody>
                    <a:bodyPr/>
                    <a:lstStyle/>
                    <a:p>
                      <a:pPr algn="ctr" fontAlgn="b"/>
                      <a:r>
                        <a:rPr lang="it-IT" sz="1400" b="1" i="0" u="none" strike="noStrike" dirty="0">
                          <a:latin typeface="Arial"/>
                        </a:rPr>
                        <a:t>FABBISOGNO FINANZIARIO</a:t>
                      </a:r>
                    </a:p>
                  </a:txBody>
                  <a:tcPr marL="8562" marR="8562" marT="856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it-IT"/>
                    </a:p>
                  </a:txBody>
                  <a:tcPr/>
                </a:tc>
              </a:tr>
              <a:tr h="329604">
                <a:tc>
                  <a:txBody>
                    <a:bodyPr/>
                    <a:lstStyle/>
                    <a:p>
                      <a:pPr algn="l" fontAlgn="b"/>
                      <a:r>
                        <a:rPr lang="it-IT" sz="1400" b="0" i="0" u="none" strike="noStrike" dirty="0">
                          <a:latin typeface="Arial"/>
                        </a:rPr>
                        <a:t>COSTI AVVIO IMPRESA</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latin typeface="Arial"/>
                        </a:rPr>
                        <a:t> €                      58.500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5056">
                <a:tc>
                  <a:txBody>
                    <a:bodyPr/>
                    <a:lstStyle/>
                    <a:p>
                      <a:pPr algn="l" fontAlgn="b"/>
                      <a:r>
                        <a:rPr lang="it-IT" sz="1400" b="0" i="0" u="none" strike="noStrike" dirty="0">
                          <a:latin typeface="Arial"/>
                        </a:rPr>
                        <a:t>COSTI FISSI 6 MESI</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latin typeface="Arial"/>
                        </a:rPr>
                        <a:t> €                        6.935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604">
                <a:tc>
                  <a:txBody>
                    <a:bodyPr/>
                    <a:lstStyle/>
                    <a:p>
                      <a:pPr algn="l" fontAlgn="b"/>
                      <a:r>
                        <a:rPr lang="it-IT" sz="1400" b="0" i="0" u="none" strike="noStrike">
                          <a:latin typeface="Arial"/>
                        </a:rPr>
                        <a:t>MAGAZZINO INIZIALE</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latin typeface="Arial"/>
                        </a:rPr>
                        <a:t> €                        1.300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604">
                <a:tc>
                  <a:txBody>
                    <a:bodyPr/>
                    <a:lstStyle/>
                    <a:p>
                      <a:pPr algn="l" fontAlgn="b"/>
                      <a:r>
                        <a:rPr lang="it-IT" sz="1400" b="1" i="0" u="none" strike="noStrike">
                          <a:latin typeface="Arial"/>
                        </a:rPr>
                        <a:t>TOTALE</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it-IT" sz="1400" b="1" i="0" u="none" strike="noStrike">
                          <a:latin typeface="Arial"/>
                        </a:rPr>
                        <a:t> €                      66.735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329604">
                <a:tc>
                  <a:txBody>
                    <a:bodyPr/>
                    <a:lstStyle/>
                    <a:p>
                      <a:pPr algn="l" fontAlgn="b"/>
                      <a:endParaRPr lang="it-IT" sz="1400" b="0" i="0" u="none" strike="noStrike">
                        <a:latin typeface="Arial"/>
                      </a:endParaRPr>
                    </a:p>
                  </a:txBody>
                  <a:tcPr marL="8562" marR="8562" marT="856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t-IT" sz="1400" b="0" i="0" u="none" strike="noStrike">
                        <a:latin typeface="Arial"/>
                      </a:endParaRPr>
                    </a:p>
                  </a:txBody>
                  <a:tcPr marL="8562" marR="8562" marT="8562" marB="0" anchor="b">
                    <a:lnL>
                      <a:noFill/>
                    </a:lnL>
                    <a:lnR>
                      <a:noFill/>
                    </a:lnR>
                    <a:lnT w="6350" cap="flat" cmpd="sng" algn="ctr">
                      <a:solidFill>
                        <a:srgbClr val="000000"/>
                      </a:solidFill>
                      <a:prstDash val="solid"/>
                      <a:round/>
                      <a:headEnd type="none" w="med" len="med"/>
                      <a:tailEnd type="none" w="med" len="med"/>
                    </a:lnT>
                    <a:lnB>
                      <a:noFill/>
                    </a:lnB>
                  </a:tcPr>
                </a:tc>
              </a:tr>
              <a:tr h="329604">
                <a:tc gridSpan="2">
                  <a:txBody>
                    <a:bodyPr/>
                    <a:lstStyle/>
                    <a:p>
                      <a:pPr algn="ctr" fontAlgn="b"/>
                      <a:r>
                        <a:rPr lang="it-IT" sz="1400" b="1" i="0" u="none" strike="noStrike" dirty="0">
                          <a:latin typeface="Arial"/>
                        </a:rPr>
                        <a:t>FONTI </a:t>
                      </a:r>
                      <a:r>
                        <a:rPr lang="it-IT" sz="1400" b="1" i="0" u="none" strike="noStrike" dirty="0" err="1">
                          <a:latin typeface="Arial"/>
                        </a:rPr>
                        <a:t>DI</a:t>
                      </a:r>
                      <a:r>
                        <a:rPr lang="it-IT" sz="1400" b="1" i="0" u="none" strike="noStrike" dirty="0">
                          <a:latin typeface="Arial"/>
                        </a:rPr>
                        <a:t> FABBISOGNO</a:t>
                      </a:r>
                    </a:p>
                  </a:txBody>
                  <a:tcPr marL="8562" marR="8562" marT="8562" marB="0" anchor="b">
                    <a:lnL>
                      <a:noFill/>
                    </a:lnL>
                    <a:lnR>
                      <a:noFill/>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it-IT"/>
                    </a:p>
                  </a:txBody>
                  <a:tcPr/>
                </a:tc>
              </a:tr>
              <a:tr h="329604">
                <a:tc>
                  <a:txBody>
                    <a:bodyPr/>
                    <a:lstStyle/>
                    <a:p>
                      <a:pPr algn="l" fontAlgn="b"/>
                      <a:r>
                        <a:rPr lang="it-IT" sz="1400" b="0" i="0" u="none" strike="noStrike">
                          <a:latin typeface="Arial"/>
                        </a:rPr>
                        <a:t>INVESTIMENTO</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it-IT" sz="1400" b="0" i="0" u="none" strike="noStrike">
                          <a:latin typeface="Arial"/>
                        </a:rPr>
                        <a:t> €                      25.000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207772">
                <a:tc>
                  <a:txBody>
                    <a:bodyPr/>
                    <a:lstStyle/>
                    <a:p>
                      <a:pPr algn="l" fontAlgn="b"/>
                      <a:endParaRPr lang="it-IT" sz="900" b="0" i="0" u="none" strike="noStrike">
                        <a:latin typeface="Arial"/>
                      </a:endParaRPr>
                    </a:p>
                  </a:txBody>
                  <a:tcPr marL="8562" marR="8562" marT="856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900" b="0" i="0" u="none" strike="noStrike">
                        <a:latin typeface="Arial"/>
                      </a:endParaRPr>
                    </a:p>
                  </a:txBody>
                  <a:tcPr marL="8562" marR="8562" marT="856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604">
                <a:tc>
                  <a:txBody>
                    <a:bodyPr/>
                    <a:lstStyle/>
                    <a:p>
                      <a:pPr algn="l" fontAlgn="b"/>
                      <a:r>
                        <a:rPr lang="it-IT" sz="1400" b="0" i="0" u="none" strike="noStrike" dirty="0">
                          <a:latin typeface="Arial"/>
                        </a:rPr>
                        <a:t>FINANZIAMENTO TOT. </a:t>
                      </a:r>
                      <a:r>
                        <a:rPr lang="it-IT" sz="1400" b="0" i="0" u="none" strike="noStrike" dirty="0" err="1">
                          <a:latin typeface="Arial"/>
                        </a:rPr>
                        <a:t>DI</a:t>
                      </a:r>
                      <a:r>
                        <a:rPr lang="it-IT" sz="1400" b="0" i="0" u="none" strike="noStrike" dirty="0">
                          <a:latin typeface="Arial"/>
                        </a:rPr>
                        <a:t> CUI</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it-IT" sz="1400" b="0" i="0" u="none" strike="noStrike">
                          <a:latin typeface="Arial"/>
                        </a:rPr>
                        <a:t> €                      42.000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604">
                <a:tc>
                  <a:txBody>
                    <a:bodyPr/>
                    <a:lstStyle/>
                    <a:p>
                      <a:pPr algn="l" fontAlgn="b"/>
                      <a:r>
                        <a:rPr lang="it-IT" sz="1400" b="0" i="0" u="none" strike="noStrike">
                          <a:latin typeface="Arial"/>
                        </a:rPr>
                        <a:t>RATA</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dirty="0">
                          <a:latin typeface="Arial"/>
                        </a:rPr>
                        <a:t> €                           417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604">
                <a:tc>
                  <a:txBody>
                    <a:bodyPr/>
                    <a:lstStyle/>
                    <a:p>
                      <a:pPr algn="l" fontAlgn="b"/>
                      <a:r>
                        <a:rPr lang="it-IT" sz="1400" b="0" i="0" u="none" strike="noStrike">
                          <a:latin typeface="Arial"/>
                        </a:rPr>
                        <a:t>DURATA</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400" b="0" i="0" u="none" strike="noStrike">
                          <a:latin typeface="Arial"/>
                        </a:rPr>
                        <a:t> 10 ANNI </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9604">
                <a:tc>
                  <a:txBody>
                    <a:bodyPr/>
                    <a:lstStyle/>
                    <a:p>
                      <a:pPr algn="l" fontAlgn="b"/>
                      <a:r>
                        <a:rPr lang="it-IT" sz="1400" b="0" i="0" u="none" strike="noStrike">
                          <a:latin typeface="Arial"/>
                        </a:rPr>
                        <a:t>TASSO</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300" b="1" i="0" u="none" strike="noStrike" dirty="0">
                          <a:latin typeface="Arial"/>
                        </a:rPr>
                        <a:t>3,6%</a:t>
                      </a:r>
                    </a:p>
                  </a:txBody>
                  <a:tcPr marL="8562" marR="8562" marT="856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495300" y="1091184"/>
            <a:ext cx="6172200" cy="15240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4000" b="0" i="0" u="none" strike="noStrike" kern="1200" cap="none" spc="0" normalizeH="0" baseline="0" noProof="0" dirty="0" smtClean="0">
                <a:ln>
                  <a:noFill/>
                </a:ln>
                <a:solidFill>
                  <a:schemeClr val="tx2"/>
                </a:solidFill>
                <a:effectLst/>
                <a:uLnTx/>
                <a:uFillTx/>
                <a:latin typeface="+mj-lt"/>
                <a:ea typeface="+mj-ea"/>
                <a:cs typeface="+mj-cs"/>
              </a:rPr>
              <a:t>Bilancio</a:t>
            </a:r>
            <a:r>
              <a:rPr kumimoji="0" lang="it-IT" sz="4000" b="0" i="0" u="none" strike="noStrike" kern="1200" cap="none" spc="0" normalizeH="0" noProof="0" dirty="0" smtClean="0">
                <a:ln>
                  <a:noFill/>
                </a:ln>
                <a:solidFill>
                  <a:schemeClr val="tx2"/>
                </a:solidFill>
                <a:effectLst/>
                <a:uLnTx/>
                <a:uFillTx/>
                <a:latin typeface="+mj-lt"/>
                <a:ea typeface="+mj-ea"/>
                <a:cs typeface="+mj-cs"/>
              </a:rPr>
              <a:t> triennale</a:t>
            </a:r>
            <a:endParaRPr kumimoji="0" lang="it-IT" sz="4000" b="0" i="0" u="none" strike="noStrike" kern="1200" cap="none" spc="0" normalizeH="0" baseline="0" noProof="0" dirty="0">
              <a:ln>
                <a:noFill/>
              </a:ln>
              <a:solidFill>
                <a:schemeClr val="tx2"/>
              </a:solidFill>
              <a:effectLst/>
              <a:uLnTx/>
              <a:uFillTx/>
              <a:latin typeface="+mj-lt"/>
              <a:ea typeface="+mj-ea"/>
              <a:cs typeface="+mj-cs"/>
            </a:endParaRPr>
          </a:p>
        </p:txBody>
      </p:sp>
      <p:pic>
        <p:nvPicPr>
          <p:cNvPr id="5"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graphicFrame>
        <p:nvGraphicFramePr>
          <p:cNvPr id="9" name="Tabella 8"/>
          <p:cNvGraphicFramePr>
            <a:graphicFrameLocks noGrp="1"/>
          </p:cNvGraphicFramePr>
          <p:nvPr/>
        </p:nvGraphicFramePr>
        <p:xfrm>
          <a:off x="404664" y="2915816"/>
          <a:ext cx="6048673" cy="5472602"/>
        </p:xfrm>
        <a:graphic>
          <a:graphicData uri="http://schemas.openxmlformats.org/drawingml/2006/table">
            <a:tbl>
              <a:tblPr/>
              <a:tblGrid>
                <a:gridCol w="2912824"/>
                <a:gridCol w="1045283"/>
                <a:gridCol w="1045283"/>
                <a:gridCol w="1045283"/>
              </a:tblGrid>
              <a:tr h="203942">
                <a:tc rowSpan="2">
                  <a:txBody>
                    <a:bodyPr/>
                    <a:lstStyle/>
                    <a:p>
                      <a:pPr algn="ctr" fontAlgn="ctr"/>
                      <a:r>
                        <a:rPr lang="it-IT" sz="900" b="1" i="0" u="none" strike="noStrike">
                          <a:solidFill>
                            <a:srgbClr val="800000"/>
                          </a:solidFill>
                          <a:latin typeface="Arial"/>
                        </a:rPr>
                        <a:t>RICAVI</a:t>
                      </a:r>
                    </a:p>
                  </a:txBody>
                  <a:tcPr marL="6287" marR="6287" marT="6287" marB="0" anchor="ctr">
                    <a:lnL w="12700" cap="flat" cmpd="sng" algn="ctr">
                      <a:solidFill>
                        <a:srgbClr val="800000"/>
                      </a:solidFill>
                      <a:prstDash val="solid"/>
                      <a:round/>
                      <a:headEnd type="none" w="med" len="med"/>
                      <a:tailEnd type="none" w="med" len="med"/>
                    </a:lnL>
                    <a:lnR>
                      <a:noFill/>
                    </a:lnR>
                    <a:lnT w="12700" cap="flat" cmpd="sng" algn="ctr">
                      <a:solidFill>
                        <a:srgbClr val="800000"/>
                      </a:solidFill>
                      <a:prstDash val="solid"/>
                      <a:round/>
                      <a:headEnd type="none" w="med" len="med"/>
                      <a:tailEnd type="none" w="med" len="med"/>
                    </a:lnT>
                    <a:lnB w="12700" cap="flat" cmpd="sng" algn="ctr">
                      <a:solidFill>
                        <a:srgbClr val="800000"/>
                      </a:solidFill>
                      <a:prstDash val="solid"/>
                      <a:round/>
                      <a:headEnd type="none" w="med" len="med"/>
                      <a:tailEnd type="none" w="med" len="med"/>
                    </a:lnB>
                    <a:solidFill>
                      <a:srgbClr val="0066CC"/>
                    </a:solidFill>
                  </a:tcPr>
                </a:tc>
                <a:tc>
                  <a:txBody>
                    <a:bodyPr/>
                    <a:lstStyle/>
                    <a:p>
                      <a:pPr algn="ctr" fontAlgn="b"/>
                      <a:r>
                        <a:rPr lang="it-IT" sz="900" b="1" i="0" u="none" strike="noStrike">
                          <a:latin typeface="Arial"/>
                        </a:rPr>
                        <a:t>1° ANNO</a:t>
                      </a:r>
                    </a:p>
                  </a:txBody>
                  <a:tcPr marL="6287" marR="6287" marT="6287" marB="0" anchor="b">
                    <a:lnL>
                      <a:noFill/>
                    </a:lnL>
                    <a:lnR>
                      <a:noFill/>
                    </a:lnR>
                    <a:lnT w="12700" cap="flat" cmpd="sng"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66CC"/>
                    </a:solidFill>
                  </a:tcPr>
                </a:tc>
                <a:tc>
                  <a:txBody>
                    <a:bodyPr/>
                    <a:lstStyle/>
                    <a:p>
                      <a:pPr algn="ctr" fontAlgn="b"/>
                      <a:r>
                        <a:rPr lang="it-IT" sz="900" b="1" i="0" u="none" strike="noStrike">
                          <a:latin typeface="Arial"/>
                        </a:rPr>
                        <a:t>2° ANNO</a:t>
                      </a:r>
                    </a:p>
                  </a:txBody>
                  <a:tcPr marL="6287" marR="6287" marT="6287" marB="0" anchor="b">
                    <a:lnL>
                      <a:noFill/>
                    </a:lnL>
                    <a:lnR>
                      <a:noFill/>
                    </a:lnR>
                    <a:lnT w="12700" cap="flat" cmpd="sng"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66CC"/>
                    </a:solidFill>
                  </a:tcPr>
                </a:tc>
                <a:tc>
                  <a:txBody>
                    <a:bodyPr/>
                    <a:lstStyle/>
                    <a:p>
                      <a:pPr algn="ctr" fontAlgn="b"/>
                      <a:r>
                        <a:rPr lang="it-IT" sz="900" b="1" i="0" u="none" strike="noStrike">
                          <a:latin typeface="Arial"/>
                        </a:rPr>
                        <a:t>3° ANNO</a:t>
                      </a:r>
                    </a:p>
                  </a:txBody>
                  <a:tcPr marL="6287" marR="6287" marT="6287" marB="0" anchor="b">
                    <a:lnL>
                      <a:noFill/>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66CC"/>
                    </a:solidFill>
                  </a:tcPr>
                </a:tc>
              </a:tr>
              <a:tr h="203942">
                <a:tc vMerge="1">
                  <a:txBody>
                    <a:bodyPr/>
                    <a:lstStyle/>
                    <a:p>
                      <a:endParaRPr lang="it-IT"/>
                    </a:p>
                  </a:txBody>
                  <a:tcPr/>
                </a:tc>
                <a:tc>
                  <a:txBody>
                    <a:bodyPr/>
                    <a:lstStyle/>
                    <a:p>
                      <a:pPr algn="l" fontAlgn="b"/>
                      <a:r>
                        <a:rPr lang="it-IT" sz="900" b="0" i="0" u="none" strike="noStrike">
                          <a:latin typeface="Arial"/>
                        </a:rPr>
                        <a:t> €     140.200,00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169.050,00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203.159,00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03942">
                <a:tc>
                  <a:txBody>
                    <a:bodyPr/>
                    <a:lstStyle/>
                    <a:p>
                      <a:pPr algn="l" fontAlgn="b"/>
                      <a:r>
                        <a:rPr lang="it-IT" sz="900" b="1" i="0" u="none" strike="noStrike">
                          <a:latin typeface="Arial"/>
                        </a:rPr>
                        <a:t>COSTI</a:t>
                      </a:r>
                    </a:p>
                  </a:txBody>
                  <a:tcPr marL="6287" marR="6287" marT="6287" marB="0" anchor="b">
                    <a:lnL w="6350" cap="flat" cmpd="sng" algn="ctr">
                      <a:solidFill>
                        <a:srgbClr val="800000"/>
                      </a:solidFill>
                      <a:prstDash val="solid"/>
                      <a:round/>
                      <a:headEnd type="none" w="med" len="med"/>
                      <a:tailEnd type="none" w="med" len="med"/>
                    </a:lnL>
                    <a:lnR w="6350" cap="flat" cmpd="sng" algn="ctr">
                      <a:solidFill>
                        <a:srgbClr val="800000"/>
                      </a:solidFill>
                      <a:prstDash val="dot"/>
                      <a:round/>
                      <a:headEnd type="none" w="med" len="med"/>
                      <a:tailEnd type="none" w="med" len="med"/>
                    </a:lnR>
                    <a:lnT w="12700" cap="flat" cmpd="sng"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66CC"/>
                    </a:solidFill>
                  </a:tcPr>
                </a:tc>
                <a:tc>
                  <a:txBody>
                    <a:bodyPr/>
                    <a:lstStyle/>
                    <a:p>
                      <a:pPr algn="l" fontAlgn="b"/>
                      <a:r>
                        <a:rPr lang="it-IT" sz="900" b="1" i="0" u="none" strike="noStrike">
                          <a:solidFill>
                            <a:srgbClr val="FF9900"/>
                          </a:solidFill>
                          <a:latin typeface="Arial"/>
                        </a:rPr>
                        <a:t>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0066CC"/>
                    </a:solidFill>
                  </a:tcPr>
                </a:tc>
                <a:tc>
                  <a:txBody>
                    <a:bodyPr/>
                    <a:lstStyle/>
                    <a:p>
                      <a:pPr algn="l" fontAlgn="b"/>
                      <a:r>
                        <a:rPr lang="it-IT" sz="900" b="1" i="0" u="none" strike="noStrike">
                          <a:solidFill>
                            <a:srgbClr val="FF9900"/>
                          </a:solidFill>
                          <a:latin typeface="Arial"/>
                        </a:rPr>
                        <a:t>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0066CC"/>
                    </a:solidFill>
                  </a:tcPr>
                </a:tc>
                <a:tc>
                  <a:txBody>
                    <a:bodyPr/>
                    <a:lstStyle/>
                    <a:p>
                      <a:pPr algn="l" fontAlgn="b"/>
                      <a:r>
                        <a:rPr lang="it-IT" sz="900" b="1" i="0" u="none" strike="noStrike">
                          <a:solidFill>
                            <a:srgbClr val="FF9900"/>
                          </a:solidFill>
                          <a:latin typeface="Arial"/>
                        </a:rPr>
                        <a:t>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0066CC"/>
                    </a:solidFill>
                  </a:tcPr>
                </a:tc>
              </a:tr>
              <a:tr h="203942">
                <a:tc>
                  <a:txBody>
                    <a:bodyPr/>
                    <a:lstStyle/>
                    <a:p>
                      <a:pPr algn="l" fontAlgn="b"/>
                      <a:r>
                        <a:rPr lang="it-IT" sz="900" b="0" i="0" u="none" strike="noStrike">
                          <a:latin typeface="Arial"/>
                        </a:rPr>
                        <a:t>SERVIZI</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8.100,00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9.315,00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10.712,25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03942">
                <a:tc>
                  <a:txBody>
                    <a:bodyPr/>
                    <a:lstStyle/>
                    <a:p>
                      <a:pPr algn="l" fontAlgn="b"/>
                      <a:r>
                        <a:rPr lang="it-IT" sz="900" b="0" i="0" u="none" strike="noStrike">
                          <a:latin typeface="Arial"/>
                        </a:rPr>
                        <a:t>STIPENDI</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93.600,00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93.600,00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128.700,00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03942">
                <a:tc>
                  <a:txBody>
                    <a:bodyPr/>
                    <a:lstStyle/>
                    <a:p>
                      <a:pPr algn="l" fontAlgn="b"/>
                      <a:r>
                        <a:rPr lang="it-IT" sz="900" b="0" i="0" u="none" strike="noStrike">
                          <a:latin typeface="Arial"/>
                        </a:rPr>
                        <a:t>AFFITTI</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5.400,00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5.400,00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5.400,00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03942">
                <a:tc>
                  <a:txBody>
                    <a:bodyPr/>
                    <a:lstStyle/>
                    <a:p>
                      <a:pPr algn="l" fontAlgn="b"/>
                      <a:r>
                        <a:rPr lang="it-IT" sz="900" b="0" i="0" u="none" strike="noStrike">
                          <a:latin typeface="Arial"/>
                        </a:rPr>
                        <a:t>PUBBLICITA'</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2.600,00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2.400,00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1.800,00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03942">
                <a:tc>
                  <a:txBody>
                    <a:bodyPr/>
                    <a:lstStyle/>
                    <a:p>
                      <a:pPr algn="l" fontAlgn="b"/>
                      <a:r>
                        <a:rPr lang="it-IT" sz="900" b="0" i="0" u="none" strike="noStrike">
                          <a:latin typeface="Arial"/>
                        </a:rPr>
                        <a:t>UTENZE(GAS, LUCE, TELEFONO, INTERNET)</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3.600,00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3.780,00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3.969,00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03942">
                <a:tc>
                  <a:txBody>
                    <a:bodyPr/>
                    <a:lstStyle/>
                    <a:p>
                      <a:pPr algn="l" fontAlgn="b"/>
                      <a:r>
                        <a:rPr lang="it-IT" sz="900" b="0" i="0" u="none" strike="noStrike">
                          <a:latin typeface="Arial"/>
                        </a:rPr>
                        <a:t>BANCA C/C (COSTI GESTIONE)</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120,00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115,00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135,00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03942">
                <a:tc>
                  <a:txBody>
                    <a:bodyPr/>
                    <a:lstStyle/>
                    <a:p>
                      <a:pPr algn="l" fontAlgn="b"/>
                      <a:r>
                        <a:rPr lang="it-IT" sz="900" b="0" i="0" u="none" strike="noStrike">
                          <a:latin typeface="Arial"/>
                        </a:rPr>
                        <a:t>TRASPORTI (CARBURANTE E MANUT.)</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4.700,00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5.405,00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6.215,75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03942">
                <a:tc>
                  <a:txBody>
                    <a:bodyPr/>
                    <a:lstStyle/>
                    <a:p>
                      <a:pPr algn="l" fontAlgn="b"/>
                      <a:r>
                        <a:rPr lang="it-IT" sz="900" b="0" i="0" u="none" strike="noStrike">
                          <a:latin typeface="Arial"/>
                        </a:rPr>
                        <a:t>COMMERCIALISTA</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1.800,00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1.800,00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1.950,00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03942">
                <a:tc>
                  <a:txBody>
                    <a:bodyPr/>
                    <a:lstStyle/>
                    <a:p>
                      <a:pPr algn="l" fontAlgn="b"/>
                      <a:r>
                        <a:rPr lang="it-IT" sz="900" b="0" i="0" u="none" strike="noStrike">
                          <a:latin typeface="Arial"/>
                        </a:rPr>
                        <a:t>ASSICURAZIONI</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2.300,00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2.415,00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2.535,75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03942">
                <a:tc>
                  <a:txBody>
                    <a:bodyPr/>
                    <a:lstStyle/>
                    <a:p>
                      <a:pPr algn="l" fontAlgn="b"/>
                      <a:r>
                        <a:rPr lang="it-IT" sz="900" b="0" i="0" u="none" strike="noStrike">
                          <a:latin typeface="Arial"/>
                        </a:rPr>
                        <a:t>AMMORTAMENTI</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17.016,67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17.016,67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0" i="0" u="none" strike="noStrike">
                          <a:latin typeface="Arial"/>
                        </a:rPr>
                        <a:t> €       17.016,67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03942">
                <a:tc>
                  <a:txBody>
                    <a:bodyPr/>
                    <a:lstStyle/>
                    <a:p>
                      <a:pPr algn="l" fontAlgn="b"/>
                      <a:r>
                        <a:rPr lang="it-IT" sz="900" b="0" i="0" u="none" strike="noStrike">
                          <a:latin typeface="Arial"/>
                        </a:rPr>
                        <a:t>IMPOSTE RIFIUTI E ALTRO</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25400" cap="flat" cmpd="dbl" algn="ctr">
                      <a:solidFill>
                        <a:srgbClr val="800000"/>
                      </a:solidFill>
                      <a:prstDash val="solid"/>
                      <a:round/>
                      <a:headEnd type="none" w="med" len="med"/>
                      <a:tailEnd type="none" w="med" len="med"/>
                    </a:lnB>
                  </a:tcPr>
                </a:tc>
                <a:tc>
                  <a:txBody>
                    <a:bodyPr/>
                    <a:lstStyle/>
                    <a:p>
                      <a:pPr algn="l" fontAlgn="b"/>
                      <a:r>
                        <a:rPr lang="it-IT" sz="900" b="0" i="0" u="none" strike="noStrike">
                          <a:latin typeface="Arial"/>
                        </a:rPr>
                        <a:t> €             650,00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25400" cap="flat" cmpd="dbl" algn="ctr">
                      <a:solidFill>
                        <a:srgbClr val="800000"/>
                      </a:solidFill>
                      <a:prstDash val="solid"/>
                      <a:round/>
                      <a:headEnd type="none" w="med" len="med"/>
                      <a:tailEnd type="none" w="med" len="med"/>
                    </a:lnB>
                  </a:tcPr>
                </a:tc>
                <a:tc>
                  <a:txBody>
                    <a:bodyPr/>
                    <a:lstStyle/>
                    <a:p>
                      <a:pPr algn="l" fontAlgn="b"/>
                      <a:r>
                        <a:rPr lang="it-IT" sz="900" b="0" i="0" u="none" strike="noStrike">
                          <a:latin typeface="Arial"/>
                        </a:rPr>
                        <a:t> €             680,00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25400" cap="flat" cmpd="dbl" algn="ctr">
                      <a:solidFill>
                        <a:srgbClr val="800000"/>
                      </a:solidFill>
                      <a:prstDash val="solid"/>
                      <a:round/>
                      <a:headEnd type="none" w="med" len="med"/>
                      <a:tailEnd type="none" w="med" len="med"/>
                    </a:lnB>
                  </a:tcPr>
                </a:tc>
                <a:tc>
                  <a:txBody>
                    <a:bodyPr/>
                    <a:lstStyle/>
                    <a:p>
                      <a:pPr algn="l" fontAlgn="b"/>
                      <a:r>
                        <a:rPr lang="it-IT" sz="900" b="0" i="0" u="none" strike="noStrike">
                          <a:latin typeface="Arial"/>
                        </a:rPr>
                        <a:t> €             720,00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25400" cap="flat" cmpd="dbl" algn="ctr">
                      <a:solidFill>
                        <a:srgbClr val="800000"/>
                      </a:solidFill>
                      <a:prstDash val="solid"/>
                      <a:round/>
                      <a:headEnd type="none" w="med" len="med"/>
                      <a:tailEnd type="none" w="med" len="med"/>
                    </a:lnB>
                  </a:tcPr>
                </a:tc>
              </a:tr>
              <a:tr h="203942">
                <a:tc>
                  <a:txBody>
                    <a:bodyPr/>
                    <a:lstStyle/>
                    <a:p>
                      <a:pPr algn="l" fontAlgn="b"/>
                      <a:r>
                        <a:rPr lang="it-IT" sz="900" b="1" i="0" u="none" strike="noStrike">
                          <a:latin typeface="Arial"/>
                        </a:rPr>
                        <a:t>TOTALE COSTI</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25400" cap="flat" cmpd="dbl"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00FF"/>
                    </a:solidFill>
                  </a:tcPr>
                </a:tc>
                <a:tc>
                  <a:txBody>
                    <a:bodyPr/>
                    <a:lstStyle/>
                    <a:p>
                      <a:pPr algn="l" fontAlgn="b"/>
                      <a:r>
                        <a:rPr lang="it-IT" sz="900" b="0" i="0" u="none" strike="noStrike">
                          <a:latin typeface="Arial"/>
                        </a:rPr>
                        <a:t> €     139.886,67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25400" cap="flat" cmpd="dbl"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00FF"/>
                    </a:solidFill>
                  </a:tcPr>
                </a:tc>
                <a:tc>
                  <a:txBody>
                    <a:bodyPr/>
                    <a:lstStyle/>
                    <a:p>
                      <a:pPr algn="l" fontAlgn="b"/>
                      <a:r>
                        <a:rPr lang="it-IT" sz="900" b="0" i="0" u="none" strike="noStrike">
                          <a:latin typeface="Arial"/>
                        </a:rPr>
                        <a:t> €     141.926,67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25400" cap="flat" cmpd="dbl"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00FF"/>
                    </a:solidFill>
                  </a:tcPr>
                </a:tc>
                <a:tc>
                  <a:txBody>
                    <a:bodyPr/>
                    <a:lstStyle/>
                    <a:p>
                      <a:pPr algn="l" fontAlgn="b"/>
                      <a:r>
                        <a:rPr lang="it-IT" sz="900" b="0" i="0" u="none" strike="noStrike">
                          <a:latin typeface="Arial"/>
                        </a:rPr>
                        <a:t> €     179.154,42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25400" cap="flat" cmpd="dbl"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00FF"/>
                    </a:solidFill>
                  </a:tcPr>
                </a:tc>
              </a:tr>
              <a:tr h="142032">
                <a:tc>
                  <a:txBody>
                    <a:bodyPr/>
                    <a:lstStyle/>
                    <a:p>
                      <a:pPr algn="l" fontAlgn="b"/>
                      <a:endParaRPr lang="it-IT" sz="700" b="1" i="0" u="none" strike="noStrike">
                        <a:latin typeface="Arial"/>
                      </a:endParaRPr>
                    </a:p>
                  </a:txBody>
                  <a:tcPr marL="6287" marR="6287" marT="6287" marB="0" anchor="b">
                    <a:lnL>
                      <a:noFill/>
                    </a:lnL>
                    <a:lnR>
                      <a:noFill/>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700" b="0" i="0" u="none" strike="noStrike">
                        <a:latin typeface="Arial"/>
                      </a:endParaRPr>
                    </a:p>
                  </a:txBody>
                  <a:tcPr marL="6287" marR="6287" marT="6287" marB="0" anchor="b">
                    <a:lnL>
                      <a:noFill/>
                    </a:lnL>
                    <a:lnR>
                      <a:noFill/>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700" b="0" i="0" u="none" strike="noStrike">
                        <a:latin typeface="Arial"/>
                      </a:endParaRPr>
                    </a:p>
                  </a:txBody>
                  <a:tcPr marL="6287" marR="6287" marT="6287" marB="0" anchor="b">
                    <a:lnL>
                      <a:noFill/>
                    </a:lnL>
                    <a:lnR>
                      <a:noFill/>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700" b="0" i="0" u="none" strike="noStrike">
                        <a:latin typeface="Arial"/>
                      </a:endParaRPr>
                    </a:p>
                  </a:txBody>
                  <a:tcPr marL="6287" marR="6287" marT="6287" marB="0" anchor="b">
                    <a:lnL>
                      <a:noFill/>
                    </a:lnL>
                    <a:lnR>
                      <a:noFill/>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82989">
                <a:tc>
                  <a:txBody>
                    <a:bodyPr/>
                    <a:lstStyle/>
                    <a:p>
                      <a:pPr algn="l" fontAlgn="b"/>
                      <a:r>
                        <a:rPr lang="it-IT" sz="700" b="1" i="0" u="none" strike="noStrike">
                          <a:latin typeface="Arial"/>
                        </a:rPr>
                        <a:t>RISULTATO OPERATIVO</a:t>
                      </a:r>
                      <a:r>
                        <a:rPr lang="it-IT" sz="700" b="0" i="0" u="none" strike="noStrike">
                          <a:latin typeface="Arial"/>
                        </a:rPr>
                        <a:t> (RICAVI-COSTI)</a:t>
                      </a:r>
                      <a:endParaRPr lang="it-IT" sz="700" b="1" i="0" u="none" strike="noStrike">
                        <a:latin typeface="Arial"/>
                      </a:endParaRP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1" i="0" u="none" strike="noStrike">
                          <a:latin typeface="Arial"/>
                        </a:rPr>
                        <a:t> €             313,33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1" i="0" u="none" strike="noStrike">
                          <a:latin typeface="Arial"/>
                        </a:rPr>
                        <a:t> €       27.123,33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900" b="1" i="0" u="none" strike="noStrike">
                          <a:latin typeface="Arial"/>
                        </a:rPr>
                        <a:t> €       24.004,58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82989">
                <a:tc>
                  <a:txBody>
                    <a:bodyPr/>
                    <a:lstStyle/>
                    <a:p>
                      <a:pPr algn="l" fontAlgn="b"/>
                      <a:r>
                        <a:rPr lang="it-IT" sz="700" b="1" i="0" u="none" strike="noStrike">
                          <a:latin typeface="Arial"/>
                        </a:rPr>
                        <a:t>+ proventi finanziari</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700" b="0" i="0" u="none" strike="noStrike">
                          <a:latin typeface="Arial"/>
                        </a:rPr>
                        <a:t> €                              45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700" b="0" i="0" u="none" strike="noStrike">
                          <a:latin typeface="Arial"/>
                        </a:rPr>
                        <a:t> €                              32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700" b="0" i="0" u="none" strike="noStrike">
                          <a:latin typeface="Arial"/>
                        </a:rPr>
                        <a:t> €                              65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82989">
                <a:tc>
                  <a:txBody>
                    <a:bodyPr/>
                    <a:lstStyle/>
                    <a:p>
                      <a:pPr algn="l" fontAlgn="b"/>
                      <a:r>
                        <a:rPr lang="it-IT" sz="700" b="0" i="0" u="none" strike="noStrike">
                          <a:latin typeface="Arial"/>
                        </a:rPr>
                        <a:t>- oneri finanziari</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700" b="0" i="0" u="none" strike="noStrike">
                          <a:latin typeface="Arial"/>
                        </a:rPr>
                        <a:t> €                         1.454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700" b="0" i="0" u="none" strike="noStrike">
                          <a:latin typeface="Arial"/>
                        </a:rPr>
                        <a:t> €                         1.324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700" b="0" i="0" u="none" strike="noStrike">
                          <a:latin typeface="Arial"/>
                        </a:rPr>
                        <a:t> €                         1.189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282989">
                <a:tc>
                  <a:txBody>
                    <a:bodyPr/>
                    <a:lstStyle/>
                    <a:p>
                      <a:pPr algn="l" fontAlgn="b"/>
                      <a:r>
                        <a:rPr lang="it-IT" sz="700" b="1" i="0" u="none" strike="noStrike">
                          <a:latin typeface="Arial"/>
                        </a:rPr>
                        <a:t>RISULTATO PRIMA DELLE IMPOSTE</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800" b="1" i="0" u="none" strike="noStrike">
                          <a:latin typeface="Arial"/>
                        </a:rPr>
                        <a:t>-€                1.095,67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800" b="1" i="0" u="none" strike="noStrike">
                          <a:latin typeface="Arial"/>
                        </a:rPr>
                        <a:t> €              25.831,33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800" b="1" i="0" u="none" strike="noStrike">
                          <a:latin typeface="Arial"/>
                        </a:rPr>
                        <a:t> €              22.880,58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314482">
                <a:tc>
                  <a:txBody>
                    <a:bodyPr/>
                    <a:lstStyle/>
                    <a:p>
                      <a:pPr algn="l" fontAlgn="b"/>
                      <a:r>
                        <a:rPr lang="it-IT" sz="700" b="0" i="0" u="none" strike="noStrike">
                          <a:latin typeface="Arial"/>
                        </a:rPr>
                        <a:t>-  IMPOSTE D'ESERCIZIO</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FFFF00"/>
                    </a:solidFill>
                  </a:tcPr>
                </a:tc>
                <a:tc>
                  <a:txBody>
                    <a:bodyPr/>
                    <a:lstStyle/>
                    <a:p>
                      <a:pPr algn="l" fontAlgn="b"/>
                      <a:r>
                        <a:rPr lang="it-IT" sz="800" b="1" i="0" u="none" strike="noStrike">
                          <a:latin typeface="Arial"/>
                        </a:rPr>
                        <a:t> €                 3.662,62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FFFF00"/>
                    </a:solidFill>
                  </a:tcPr>
                </a:tc>
                <a:tc>
                  <a:txBody>
                    <a:bodyPr/>
                    <a:lstStyle/>
                    <a:p>
                      <a:pPr algn="l" fontAlgn="b"/>
                      <a:r>
                        <a:rPr lang="it-IT" sz="800" b="1" i="0" u="none" strike="noStrike">
                          <a:latin typeface="Arial"/>
                        </a:rPr>
                        <a:t> €                 6.494,08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FFFF00"/>
                    </a:solidFill>
                  </a:tcPr>
                </a:tc>
                <a:tc>
                  <a:txBody>
                    <a:bodyPr/>
                    <a:lstStyle/>
                    <a:p>
                      <a:pPr algn="l" fontAlgn="b"/>
                      <a:r>
                        <a:rPr lang="it-IT" sz="800" b="1" i="0" u="none" strike="noStrike">
                          <a:latin typeface="Arial"/>
                        </a:rPr>
                        <a:t> €                 8.214,45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FFFF00"/>
                    </a:solidFill>
                  </a:tcPr>
                </a:tc>
              </a:tr>
              <a:tr h="314482">
                <a:tc>
                  <a:txBody>
                    <a:bodyPr/>
                    <a:lstStyle/>
                    <a:p>
                      <a:pPr algn="l" fontAlgn="b"/>
                      <a:r>
                        <a:rPr lang="it-IT" sz="700" b="0" i="0" u="none" strike="noStrike">
                          <a:latin typeface="Arial"/>
                        </a:rPr>
                        <a:t>IRES</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800" b="0" i="0" u="none" strike="noStrike" dirty="0">
                          <a:latin typeface="Arial"/>
                        </a:rPr>
                        <a:t> €                             -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800" b="0" i="0" u="none" strike="noStrike">
                          <a:latin typeface="Arial"/>
                        </a:rPr>
                        <a:t> €                 1.785,87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800" b="0" i="0" u="none" strike="noStrike">
                          <a:latin typeface="Arial"/>
                        </a:rPr>
                        <a:t> €                 2.258,97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314482">
                <a:tc>
                  <a:txBody>
                    <a:bodyPr/>
                    <a:lstStyle/>
                    <a:p>
                      <a:pPr algn="l" fontAlgn="b"/>
                      <a:r>
                        <a:rPr lang="it-IT" sz="700" b="0" i="0" u="none" strike="noStrike">
                          <a:latin typeface="Arial"/>
                        </a:rPr>
                        <a:t>IRAP</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800" b="0" i="0" u="none" strike="noStrike">
                          <a:latin typeface="Arial"/>
                        </a:rPr>
                        <a:t> €                 3.662,62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800" b="0" i="0" u="none" strike="noStrike">
                          <a:latin typeface="Arial"/>
                        </a:rPr>
                        <a:t> €                 4.708,21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800" b="0" i="0" u="none" strike="noStrike">
                          <a:latin typeface="Arial"/>
                        </a:rPr>
                        <a:t> €                 5.955,48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r>
              <a:tr h="196038">
                <a:tc>
                  <a:txBody>
                    <a:bodyPr/>
                    <a:lstStyle/>
                    <a:p>
                      <a:pPr algn="l" fontAlgn="b"/>
                      <a:r>
                        <a:rPr lang="it-IT" sz="700" b="1" i="0" u="none" strike="noStrike">
                          <a:latin typeface="Arial"/>
                        </a:rPr>
                        <a:t>=UTILE/PERDITA D'ESERCIZIO</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00B0F0"/>
                    </a:solidFill>
                  </a:tcPr>
                </a:tc>
                <a:tc>
                  <a:txBody>
                    <a:bodyPr/>
                    <a:lstStyle/>
                    <a:p>
                      <a:pPr algn="l" fontAlgn="b"/>
                      <a:r>
                        <a:rPr lang="it-IT" sz="800" b="1" i="0" u="none" strike="noStrike">
                          <a:latin typeface="Arial"/>
                        </a:rPr>
                        <a:t>-€                4.758,29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00B0F0"/>
                    </a:solidFill>
                  </a:tcPr>
                </a:tc>
                <a:tc>
                  <a:txBody>
                    <a:bodyPr/>
                    <a:lstStyle/>
                    <a:p>
                      <a:pPr algn="l" fontAlgn="b"/>
                      <a:r>
                        <a:rPr lang="it-IT" sz="800" b="1" i="0" u="none" strike="noStrike">
                          <a:latin typeface="Arial"/>
                        </a:rPr>
                        <a:t> €              19.337,25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00B0F0"/>
                    </a:solidFill>
                  </a:tcPr>
                </a:tc>
                <a:tc>
                  <a:txBody>
                    <a:bodyPr/>
                    <a:lstStyle/>
                    <a:p>
                      <a:pPr algn="l" fontAlgn="b"/>
                      <a:r>
                        <a:rPr lang="it-IT" sz="800" b="1" i="0" u="none" strike="noStrike" dirty="0">
                          <a:latin typeface="Arial"/>
                        </a:rPr>
                        <a:t> €              14.666,13 </a:t>
                      </a:r>
                    </a:p>
                  </a:txBody>
                  <a:tcPr marL="6287" marR="6287" marT="6287"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00B0F0"/>
                    </a:solid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graphicFrame>
        <p:nvGraphicFramePr>
          <p:cNvPr id="5" name="Tabella 4"/>
          <p:cNvGraphicFramePr>
            <a:graphicFrameLocks noGrp="1"/>
          </p:cNvGraphicFramePr>
          <p:nvPr/>
        </p:nvGraphicFramePr>
        <p:xfrm>
          <a:off x="260648" y="2411760"/>
          <a:ext cx="6336705" cy="3600395"/>
        </p:xfrm>
        <a:graphic>
          <a:graphicData uri="http://schemas.openxmlformats.org/drawingml/2006/table">
            <a:tbl>
              <a:tblPr/>
              <a:tblGrid>
                <a:gridCol w="1307867"/>
                <a:gridCol w="451306"/>
                <a:gridCol w="483542"/>
                <a:gridCol w="483542"/>
                <a:gridCol w="374553"/>
                <a:gridCol w="1541195"/>
                <a:gridCol w="580250"/>
                <a:gridCol w="557225"/>
                <a:gridCol w="557225"/>
              </a:tblGrid>
              <a:tr h="269836">
                <a:tc gridSpan="4">
                  <a:txBody>
                    <a:bodyPr/>
                    <a:lstStyle/>
                    <a:p>
                      <a:pPr algn="ctr" fontAlgn="b"/>
                      <a:r>
                        <a:rPr lang="it-IT" sz="900" b="1" i="0" u="none" strike="noStrike" dirty="0">
                          <a:latin typeface="Arial"/>
                        </a:rPr>
                        <a:t>ATTIVO</a:t>
                      </a:r>
                    </a:p>
                  </a:txBody>
                  <a:tcPr marL="4422" marR="4422" marT="4422" marB="0" anchor="b">
                    <a:lnL>
                      <a:noFill/>
                    </a:lnL>
                    <a:lnR>
                      <a:noFill/>
                    </a:lnR>
                    <a:lnT>
                      <a:noFill/>
                    </a:lnT>
                    <a:lnB>
                      <a:noFill/>
                    </a:lnB>
                    <a:solidFill>
                      <a:srgbClr val="92D050"/>
                    </a:solidFill>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algn="ctr" fontAlgn="b"/>
                      <a:endParaRPr lang="it-IT" sz="900" b="1" i="0" u="none" strike="noStrike">
                        <a:latin typeface="Arial"/>
                      </a:endParaRPr>
                    </a:p>
                  </a:txBody>
                  <a:tcPr marL="4422" marR="4422" marT="4422" marB="0" anchor="b">
                    <a:lnL>
                      <a:noFill/>
                    </a:lnL>
                    <a:lnR>
                      <a:noFill/>
                    </a:lnR>
                    <a:lnT>
                      <a:noFill/>
                    </a:lnT>
                    <a:lnB>
                      <a:noFill/>
                    </a:lnB>
                  </a:tcPr>
                </a:tc>
                <a:tc gridSpan="4">
                  <a:txBody>
                    <a:bodyPr/>
                    <a:lstStyle/>
                    <a:p>
                      <a:pPr algn="ctr" fontAlgn="b"/>
                      <a:r>
                        <a:rPr lang="it-IT" sz="900" b="1" i="0" u="none" strike="noStrike">
                          <a:latin typeface="Arial"/>
                        </a:rPr>
                        <a:t>PASSIVO</a:t>
                      </a:r>
                    </a:p>
                  </a:txBody>
                  <a:tcPr marL="4422" marR="4422" marT="4422" marB="0" anchor="b">
                    <a:lnL>
                      <a:noFill/>
                    </a:lnL>
                    <a:lnR>
                      <a:noFill/>
                    </a:lnR>
                    <a:lnT>
                      <a:noFill/>
                    </a:lnT>
                    <a:lnB>
                      <a:noFill/>
                    </a:lnB>
                    <a:solidFill>
                      <a:srgbClr val="00B0F0"/>
                    </a:solidFill>
                  </a:tcPr>
                </a:tc>
                <a:tc hMerge="1">
                  <a:txBody>
                    <a:bodyPr/>
                    <a:lstStyle/>
                    <a:p>
                      <a:endParaRPr lang="it-IT"/>
                    </a:p>
                  </a:txBody>
                  <a:tcPr/>
                </a:tc>
                <a:tc hMerge="1">
                  <a:txBody>
                    <a:bodyPr/>
                    <a:lstStyle/>
                    <a:p>
                      <a:endParaRPr lang="it-IT"/>
                    </a:p>
                  </a:txBody>
                  <a:tcPr/>
                </a:tc>
                <a:tc hMerge="1">
                  <a:txBody>
                    <a:bodyPr/>
                    <a:lstStyle/>
                    <a:p>
                      <a:endParaRPr lang="it-IT"/>
                    </a:p>
                  </a:txBody>
                  <a:tcPr/>
                </a:tc>
              </a:tr>
              <a:tr h="185031">
                <a:tc>
                  <a:txBody>
                    <a:bodyPr/>
                    <a:lstStyle/>
                    <a:p>
                      <a:pPr algn="l" fontAlgn="b"/>
                      <a:endParaRPr lang="it-IT" sz="600" b="0" i="0" u="none" strike="noStrike">
                        <a:latin typeface="Arial"/>
                      </a:endParaRPr>
                    </a:p>
                  </a:txBody>
                  <a:tcPr marL="4422" marR="4422" marT="4422"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b"/>
                      <a:r>
                        <a:rPr lang="it-IT" sz="600" b="0" i="0" u="none" strike="noStrike">
                          <a:latin typeface="Arial"/>
                        </a:rPr>
                        <a:t>2015</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600" b="0" i="0" u="none" strike="noStrike">
                          <a:latin typeface="Arial"/>
                        </a:rPr>
                        <a:t>2016</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600" b="0" i="0" u="none" strike="noStrike">
                          <a:latin typeface="Arial"/>
                        </a:rPr>
                        <a:t>2017</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a:noFill/>
                    </a:lnR>
                    <a:lnT>
                      <a:noFill/>
                    </a:lnT>
                    <a:lnB>
                      <a:noFill/>
                    </a:lnB>
                  </a:tcPr>
                </a:tc>
                <a:tc>
                  <a:txBody>
                    <a:bodyPr/>
                    <a:lstStyle/>
                    <a:p>
                      <a:pPr algn="l" fontAlgn="b"/>
                      <a:endParaRPr lang="it-IT" sz="600" b="0" i="0" u="none" strike="noStrike">
                        <a:latin typeface="Arial"/>
                      </a:endParaRPr>
                    </a:p>
                  </a:txBody>
                  <a:tcPr marL="4422" marR="4422" marT="4422"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b"/>
                      <a:r>
                        <a:rPr lang="it-IT" sz="600" b="0" i="0" u="none" strike="noStrike">
                          <a:latin typeface="Arial"/>
                        </a:rPr>
                        <a:t>2015</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600" b="0" i="0" u="none" strike="noStrike">
                          <a:latin typeface="Arial"/>
                        </a:rPr>
                        <a:t>2016</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600" b="0" i="0" u="none" strike="noStrike">
                          <a:latin typeface="Arial"/>
                        </a:rPr>
                        <a:t>2017</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5031">
                <a:tc>
                  <a:txBody>
                    <a:bodyPr/>
                    <a:lstStyle/>
                    <a:p>
                      <a:pPr algn="l" fontAlgn="b"/>
                      <a:r>
                        <a:rPr lang="it-IT" sz="600" b="1" i="0" u="none" strike="noStrike">
                          <a:latin typeface="Arial"/>
                        </a:rPr>
                        <a:t>ATTIVO CIRCOLANTE</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1" i="0" u="none" strike="noStrike">
                          <a:latin typeface="Arial"/>
                        </a:rPr>
                        <a:t>DEBITI A BREVE TERMINE</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5031">
                <a:tc>
                  <a:txBody>
                    <a:bodyPr/>
                    <a:lstStyle/>
                    <a:p>
                      <a:pPr algn="l" fontAlgn="b"/>
                      <a:r>
                        <a:rPr lang="it-IT" sz="600" b="0" i="0" u="none" strike="noStrike">
                          <a:latin typeface="Arial"/>
                        </a:rPr>
                        <a:t>rimanenze</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350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400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360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0" i="0" u="none" strike="noStrike">
                          <a:latin typeface="Arial"/>
                        </a:rPr>
                        <a:t>verso banche</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11.400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5031">
                <a:tc>
                  <a:txBody>
                    <a:bodyPr/>
                    <a:lstStyle/>
                    <a:p>
                      <a:pPr algn="l" fontAlgn="b"/>
                      <a:r>
                        <a:rPr lang="it-IT" sz="600" b="0" i="0" u="none" strike="noStrike">
                          <a:latin typeface="Arial"/>
                        </a:rPr>
                        <a:t>crediti</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1.558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1.878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2.257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0" i="0" u="none" strike="noStrike">
                          <a:latin typeface="Arial"/>
                        </a:rPr>
                        <a:t>verso fornitori</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675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776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893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5031">
                <a:tc>
                  <a:txBody>
                    <a:bodyPr/>
                    <a:lstStyle/>
                    <a:p>
                      <a:pPr algn="l" fontAlgn="b"/>
                      <a:r>
                        <a:rPr lang="it-IT" sz="600" b="0" i="0" u="none" strike="noStrike">
                          <a:latin typeface="Arial"/>
                        </a:rPr>
                        <a:t>liquidità</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10.035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18.688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28.692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0" i="0" u="none" strike="noStrike">
                          <a:latin typeface="Arial"/>
                        </a:rPr>
                        <a:t>debiti tributari</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3.663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6.494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8.214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5031">
                <a:tc>
                  <a:txBody>
                    <a:bodyPr/>
                    <a:lstStyle/>
                    <a:p>
                      <a:pPr algn="l" fontAlgn="b"/>
                      <a:r>
                        <a:rPr lang="it-IT" sz="600" b="1" i="0" u="none" strike="noStrike">
                          <a:latin typeface="Arial"/>
                        </a:rPr>
                        <a:t>TOTALE ATTIVO CORRENTE</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11.593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20.566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30.949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1" i="0" u="none" strike="noStrike">
                          <a:latin typeface="Arial"/>
                        </a:rPr>
                        <a:t>TOTALE PASSIVO CORRENTE</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15.738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7.270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9.107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r>
              <a:tr h="185031">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5031">
                <a:tc>
                  <a:txBody>
                    <a:bodyPr/>
                    <a:lstStyle/>
                    <a:p>
                      <a:pPr algn="l" fontAlgn="b"/>
                      <a:r>
                        <a:rPr lang="it-IT" sz="600" b="1" i="0" u="none" strike="noStrike">
                          <a:latin typeface="Arial"/>
                        </a:rPr>
                        <a:t>IMMOBILIZZAZIONI</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1" i="0" u="none" strike="noStrike">
                          <a:latin typeface="Arial"/>
                        </a:rPr>
                        <a:t>DEBITI A LUNGO TERMINE</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5031">
                <a:tc>
                  <a:txBody>
                    <a:bodyPr/>
                    <a:lstStyle/>
                    <a:p>
                      <a:pPr algn="l" fontAlgn="b"/>
                      <a:r>
                        <a:rPr lang="it-IT" sz="600" b="0" i="0" u="none" strike="noStrike">
                          <a:latin typeface="Arial"/>
                        </a:rPr>
                        <a:t>- IMMATERIALI</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2.267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1.133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0" i="0" u="none" strike="noStrike">
                          <a:latin typeface="Arial"/>
                        </a:rPr>
                        <a:t>Mutui</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1" i="0" u="none" strike="noStrike">
                          <a:latin typeface="Arial"/>
                        </a:rPr>
                        <a:t> €       38.747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1" i="0" u="none" strike="noStrike">
                          <a:latin typeface="Arial"/>
                        </a:rPr>
                        <a:t> €      35.075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1" i="0" u="none" strike="noStrike">
                          <a:latin typeface="Arial"/>
                        </a:rPr>
                        <a:t> €      31.276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5031">
                <a:tc>
                  <a:txBody>
                    <a:bodyPr/>
                    <a:lstStyle/>
                    <a:p>
                      <a:pPr algn="l" fontAlgn="b"/>
                      <a:r>
                        <a:rPr lang="it-IT" sz="600" b="0" i="0" u="none" strike="noStrike">
                          <a:latin typeface="Arial"/>
                        </a:rPr>
                        <a:t>- MATERIALI</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60.867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64.983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49.100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0" i="0" u="none" strike="noStrike">
                          <a:latin typeface="Arial"/>
                        </a:rPr>
                        <a:t>debiti diversi</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600" b="0" i="0" u="none" strike="noStrike">
                          <a:latin typeface="Arial"/>
                        </a:rPr>
                        <a:t>0</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600" b="0" i="0" u="none" strike="noStrike">
                          <a:latin typeface="Arial"/>
                        </a:rPr>
                        <a:t>0</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600" b="0" i="0" u="none" strike="noStrike">
                          <a:latin typeface="Arial"/>
                        </a:rPr>
                        <a:t>0</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5031">
                <a:tc>
                  <a:txBody>
                    <a:bodyPr/>
                    <a:lstStyle/>
                    <a:p>
                      <a:pPr algn="l" fontAlgn="b"/>
                      <a:r>
                        <a:rPr lang="it-IT" sz="600" b="0" i="0" u="none" strike="noStrike">
                          <a:latin typeface="Arial"/>
                        </a:rPr>
                        <a:t>- FINANZIARIE</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5031">
                <a:tc>
                  <a:txBody>
                    <a:bodyPr/>
                    <a:lstStyle/>
                    <a:p>
                      <a:pPr algn="l" fontAlgn="b"/>
                      <a:r>
                        <a:rPr lang="it-IT" sz="600" b="1" i="0" u="none" strike="noStrike">
                          <a:latin typeface="Arial"/>
                        </a:rPr>
                        <a:t>TOTALE IMMOBILIZZAZIONI</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63.133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66.117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49.100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1" i="0" u="none" strike="noStrike">
                          <a:latin typeface="Arial"/>
                        </a:rPr>
                        <a:t>TOTALE PASSIVO CONSOLIDATO</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38.747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35.075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31.276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r>
              <a:tr h="185031">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5031">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1" i="0" u="none" strike="noStrike">
                          <a:latin typeface="Arial"/>
                        </a:rPr>
                        <a:t>PATRIMONIO NETTO</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20.242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44.337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600" b="1" i="0" u="none" strike="noStrike">
                          <a:latin typeface="Arial"/>
                        </a:rPr>
                        <a:t> €      39.666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r>
              <a:tr h="185031">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0" i="0" u="none" strike="noStrike">
                          <a:latin typeface="Arial"/>
                        </a:rPr>
                        <a:t>Capitale sociale</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25.000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25.000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25.000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5031">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0" i="0" u="none" strike="noStrike">
                          <a:latin typeface="Arial"/>
                        </a:rPr>
                        <a:t>utile d'esercizio</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4.758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19.337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600" b="0" i="0" u="none" strike="noStrike">
                          <a:latin typeface="Arial"/>
                        </a:rPr>
                        <a:t> €      14.666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70063">
                <a:tc>
                  <a:txBody>
                    <a:bodyPr/>
                    <a:lstStyle/>
                    <a:p>
                      <a:pPr algn="l" fontAlgn="b"/>
                      <a:r>
                        <a:rPr lang="it-IT" sz="600" b="1" i="0" u="none" strike="noStrike">
                          <a:latin typeface="Arial"/>
                        </a:rPr>
                        <a:t>TOTALE ATTIVO CAPITALE DI FUNZIONAMENTO</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l" fontAlgn="b"/>
                      <a:r>
                        <a:rPr lang="it-IT" sz="600" b="1" i="0" u="none" strike="noStrike">
                          <a:latin typeface="Arial"/>
                        </a:rPr>
                        <a:t> €  74.726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l" fontAlgn="b"/>
                      <a:r>
                        <a:rPr lang="it-IT" sz="600" b="1" i="0" u="none" strike="noStrike">
                          <a:latin typeface="Arial"/>
                        </a:rPr>
                        <a:t> €   86.683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l" fontAlgn="b"/>
                      <a:r>
                        <a:rPr lang="it-IT" sz="600" b="1" i="0" u="none" strike="noStrike" dirty="0">
                          <a:latin typeface="Arial"/>
                        </a:rPr>
                        <a:t> €   80.049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l" fontAlgn="b"/>
                      <a:endParaRPr lang="it-IT" sz="600" b="0" i="0" u="none" strike="noStrike">
                        <a:latin typeface="Arial"/>
                      </a:endParaRP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600" b="1" i="0" u="none" strike="noStrike">
                          <a:latin typeface="Arial"/>
                        </a:rPr>
                        <a:t>TOTALE PASSIVO CAPITALE DI FINANZIAMENTO</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F0"/>
                    </a:solidFill>
                  </a:tcPr>
                </a:tc>
                <a:tc>
                  <a:txBody>
                    <a:bodyPr/>
                    <a:lstStyle/>
                    <a:p>
                      <a:pPr algn="l" fontAlgn="b"/>
                      <a:r>
                        <a:rPr lang="it-IT" sz="600" b="1" i="0" u="none" strike="noStrike">
                          <a:latin typeface="Arial"/>
                        </a:rPr>
                        <a:t> €       74.726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F0"/>
                    </a:solidFill>
                  </a:tcPr>
                </a:tc>
                <a:tc>
                  <a:txBody>
                    <a:bodyPr/>
                    <a:lstStyle/>
                    <a:p>
                      <a:pPr algn="l" fontAlgn="b"/>
                      <a:r>
                        <a:rPr lang="it-IT" sz="600" b="1" i="0" u="none" strike="noStrike">
                          <a:latin typeface="Arial"/>
                        </a:rPr>
                        <a:t> €      86.683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F0"/>
                    </a:solidFill>
                  </a:tcPr>
                </a:tc>
                <a:tc>
                  <a:txBody>
                    <a:bodyPr/>
                    <a:lstStyle/>
                    <a:p>
                      <a:pPr algn="l" fontAlgn="b"/>
                      <a:r>
                        <a:rPr lang="it-IT" sz="600" b="1" i="0" u="none" strike="noStrike" dirty="0">
                          <a:latin typeface="Arial"/>
                        </a:rPr>
                        <a:t> €      80.049 </a:t>
                      </a:r>
                    </a:p>
                  </a:txBody>
                  <a:tcPr marL="4422" marR="4422" marT="4422"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F0"/>
                    </a:solidFill>
                  </a:tcPr>
                </a:tc>
              </a:tr>
            </a:tbl>
          </a:graphicData>
        </a:graphic>
      </p:graphicFrame>
      <p:graphicFrame>
        <p:nvGraphicFramePr>
          <p:cNvPr id="6" name="Tabella 5"/>
          <p:cNvGraphicFramePr>
            <a:graphicFrameLocks noGrp="1"/>
          </p:cNvGraphicFramePr>
          <p:nvPr/>
        </p:nvGraphicFramePr>
        <p:xfrm>
          <a:off x="404664" y="6516216"/>
          <a:ext cx="5904654" cy="2160240"/>
        </p:xfrm>
        <a:graphic>
          <a:graphicData uri="http://schemas.openxmlformats.org/drawingml/2006/table">
            <a:tbl>
              <a:tblPr/>
              <a:tblGrid>
                <a:gridCol w="1218941"/>
                <a:gridCol w="1091149"/>
                <a:gridCol w="629130"/>
                <a:gridCol w="629130"/>
                <a:gridCol w="776584"/>
                <a:gridCol w="851948"/>
                <a:gridCol w="707772"/>
              </a:tblGrid>
              <a:tr h="432048">
                <a:tc>
                  <a:txBody>
                    <a:bodyPr/>
                    <a:lstStyle/>
                    <a:p>
                      <a:pPr algn="l" fontAlgn="b"/>
                      <a:endParaRPr lang="it-IT" sz="1000" b="0" i="0" u="none" strike="noStrike" dirty="0">
                        <a:latin typeface="Arial"/>
                      </a:endParaRPr>
                    </a:p>
                  </a:txBody>
                  <a:tcPr marL="9525" marR="9525" marT="9525" marB="0" anchor="b">
                    <a:lnL>
                      <a:noFill/>
                    </a:lnL>
                    <a:lnR>
                      <a:noFill/>
                    </a:lnR>
                    <a:lnT>
                      <a:noFill/>
                    </a:lnT>
                    <a:lnB>
                      <a:noFill/>
                    </a:lnB>
                  </a:tcPr>
                </a:tc>
                <a:tc>
                  <a:txBody>
                    <a:bodyPr/>
                    <a:lstStyle/>
                    <a:p>
                      <a:pPr algn="ctr" fontAlgn="b"/>
                      <a:r>
                        <a:rPr lang="it-IT" sz="1000" b="0" i="0" u="none" strike="noStrike">
                          <a:latin typeface="Arial"/>
                        </a:rPr>
                        <a:t>q</a:t>
                      </a:r>
                    </a:p>
                  </a:txBody>
                  <a:tcPr marL="9525" marR="9525" marT="9525" marB="0" anchor="b">
                    <a:lnL>
                      <a:noFill/>
                    </a:lnL>
                    <a:lnR>
                      <a:noFill/>
                    </a:lnR>
                    <a:lnT>
                      <a:noFill/>
                    </a:lnT>
                    <a:lnB>
                      <a:noFill/>
                    </a:lnB>
                  </a:tcPr>
                </a:tc>
                <a:tc>
                  <a:txBody>
                    <a:bodyPr/>
                    <a:lstStyle/>
                    <a:p>
                      <a:pPr algn="ctr" fontAlgn="b"/>
                      <a:r>
                        <a:rPr lang="it-IT" sz="1000" b="0" i="0" u="none" strike="noStrike">
                          <a:latin typeface="Arial"/>
                        </a:rPr>
                        <a:t>prezzo</a:t>
                      </a:r>
                    </a:p>
                  </a:txBody>
                  <a:tcPr marL="9525" marR="9525" marT="9525" marB="0" anchor="b">
                    <a:lnL>
                      <a:noFill/>
                    </a:lnL>
                    <a:lnR>
                      <a:noFill/>
                    </a:lnR>
                    <a:lnT>
                      <a:noFill/>
                    </a:lnT>
                    <a:lnB>
                      <a:noFill/>
                    </a:lnB>
                  </a:tcPr>
                </a:tc>
                <a:tc>
                  <a:txBody>
                    <a:bodyPr/>
                    <a:lstStyle/>
                    <a:p>
                      <a:pPr algn="ctr" fontAlgn="b"/>
                      <a:r>
                        <a:rPr lang="it-IT" sz="1000" b="0" i="0" u="none" strike="noStrike">
                          <a:latin typeface="Arial"/>
                        </a:rPr>
                        <a:t>c.v.</a:t>
                      </a:r>
                    </a:p>
                  </a:txBody>
                  <a:tcPr marL="9525" marR="9525" marT="9525" marB="0" anchor="b">
                    <a:lnL>
                      <a:noFill/>
                    </a:lnL>
                    <a:lnR>
                      <a:noFill/>
                    </a:lnR>
                    <a:lnT>
                      <a:noFill/>
                    </a:lnT>
                    <a:lnB>
                      <a:noFill/>
                    </a:lnB>
                  </a:tcPr>
                </a:tc>
                <a:tc>
                  <a:txBody>
                    <a:bodyPr/>
                    <a:lstStyle/>
                    <a:p>
                      <a:pPr algn="ctr" fontAlgn="b"/>
                      <a:r>
                        <a:rPr lang="it-IT" sz="1000" b="0" i="0" u="none" strike="noStrike">
                          <a:latin typeface="Arial"/>
                        </a:rPr>
                        <a:t>giorni</a:t>
                      </a:r>
                    </a:p>
                  </a:txBody>
                  <a:tcPr marL="9525" marR="9525" marT="9525" marB="0" anchor="b">
                    <a:lnL>
                      <a:noFill/>
                    </a:lnL>
                    <a:lnR>
                      <a:noFill/>
                    </a:lnR>
                    <a:lnT>
                      <a:noFill/>
                    </a:lnT>
                    <a:lnB>
                      <a:noFill/>
                    </a:lnB>
                  </a:tcPr>
                </a:tc>
                <a:tc>
                  <a:txBody>
                    <a:bodyPr/>
                    <a:lstStyle/>
                    <a:p>
                      <a:pPr algn="ctr" fontAlgn="b"/>
                      <a:r>
                        <a:rPr lang="it-IT" sz="1000" b="0" i="0" u="none" strike="noStrike">
                          <a:latin typeface="Arial"/>
                        </a:rPr>
                        <a:t>totale</a:t>
                      </a:r>
                    </a:p>
                  </a:txBody>
                  <a:tcPr marL="9525" marR="9525" marT="9525" marB="0" anchor="b">
                    <a:lnL>
                      <a:noFill/>
                    </a:lnL>
                    <a:lnR>
                      <a:noFill/>
                    </a:lnR>
                    <a:lnT>
                      <a:noFill/>
                    </a:lnT>
                    <a:lnB>
                      <a:noFill/>
                    </a:lnB>
                  </a:tcPr>
                </a:tc>
                <a:tc>
                  <a:txBody>
                    <a:bodyPr/>
                    <a:lstStyle/>
                    <a:p>
                      <a:pPr algn="ctr" fontAlgn="b"/>
                      <a:r>
                        <a:rPr lang="it-IT" sz="1000" b="0" i="0" u="none" strike="noStrike">
                          <a:latin typeface="Arial"/>
                        </a:rPr>
                        <a:t>c.v.</a:t>
                      </a:r>
                    </a:p>
                  </a:txBody>
                  <a:tcPr marL="9525" marR="9525" marT="9525" marB="0" anchor="b">
                    <a:lnL>
                      <a:noFill/>
                    </a:lnL>
                    <a:lnR>
                      <a:noFill/>
                    </a:lnR>
                    <a:lnT>
                      <a:noFill/>
                    </a:lnT>
                    <a:lnB>
                      <a:noFill/>
                    </a:lnB>
                  </a:tcPr>
                </a:tc>
              </a:tr>
              <a:tr h="432048">
                <a:tc>
                  <a:txBody>
                    <a:bodyPr/>
                    <a:lstStyle/>
                    <a:p>
                      <a:pPr algn="l" fontAlgn="b"/>
                      <a:r>
                        <a:rPr lang="it-IT" sz="1000" b="0" i="0" u="none" strike="noStrike" dirty="0">
                          <a:latin typeface="Arial"/>
                        </a:rPr>
                        <a:t>noleggio ciclomotori</a:t>
                      </a:r>
                    </a:p>
                  </a:txBody>
                  <a:tcPr marL="9525" marR="9525" marT="9525" marB="0" anchor="b">
                    <a:lnL>
                      <a:noFill/>
                    </a:lnL>
                    <a:lnR>
                      <a:noFill/>
                    </a:lnR>
                    <a:lnT>
                      <a:noFill/>
                    </a:lnT>
                    <a:lnB>
                      <a:noFill/>
                    </a:lnB>
                  </a:tcPr>
                </a:tc>
                <a:tc>
                  <a:txBody>
                    <a:bodyPr/>
                    <a:lstStyle/>
                    <a:p>
                      <a:pPr algn="r" fontAlgn="b"/>
                      <a:r>
                        <a:rPr lang="it-IT" sz="1000" b="0" i="0" u="none" strike="noStrike" dirty="0">
                          <a:latin typeface="Arial"/>
                        </a:rPr>
                        <a:t>10</a:t>
                      </a:r>
                    </a:p>
                  </a:txBody>
                  <a:tcPr marL="9525" marR="9525" marT="9525" marB="0" anchor="b">
                    <a:lnL>
                      <a:noFill/>
                    </a:lnL>
                    <a:lnR>
                      <a:noFill/>
                    </a:lnR>
                    <a:lnT>
                      <a:noFill/>
                    </a:lnT>
                    <a:lnB>
                      <a:noFill/>
                    </a:lnB>
                  </a:tcPr>
                </a:tc>
                <a:tc>
                  <a:txBody>
                    <a:bodyPr/>
                    <a:lstStyle/>
                    <a:p>
                      <a:pPr algn="r" fontAlgn="b"/>
                      <a:r>
                        <a:rPr lang="it-IT" sz="1000" b="0" i="0" u="none" strike="noStrike">
                          <a:latin typeface="Arial"/>
                        </a:rPr>
                        <a:t>50</a:t>
                      </a:r>
                    </a:p>
                  </a:txBody>
                  <a:tcPr marL="9525" marR="9525" marT="9525" marB="0" anchor="b">
                    <a:lnL>
                      <a:noFill/>
                    </a:lnL>
                    <a:lnR>
                      <a:noFill/>
                    </a:lnR>
                    <a:lnT>
                      <a:noFill/>
                    </a:lnT>
                    <a:lnB>
                      <a:noFill/>
                    </a:lnB>
                  </a:tcPr>
                </a:tc>
                <a:tc>
                  <a:txBody>
                    <a:bodyPr/>
                    <a:lstStyle/>
                    <a:p>
                      <a:pPr algn="r" fontAlgn="b"/>
                      <a:r>
                        <a:rPr lang="it-IT" sz="1000" b="0" i="0" u="none" strike="noStrike">
                          <a:latin typeface="Arial"/>
                        </a:rPr>
                        <a:t>2</a:t>
                      </a:r>
                    </a:p>
                  </a:txBody>
                  <a:tcPr marL="9525" marR="9525" marT="9525" marB="0" anchor="b">
                    <a:lnL>
                      <a:noFill/>
                    </a:lnL>
                    <a:lnR>
                      <a:noFill/>
                    </a:lnR>
                    <a:lnT>
                      <a:noFill/>
                    </a:lnT>
                    <a:lnB>
                      <a:noFill/>
                    </a:lnB>
                  </a:tcPr>
                </a:tc>
                <a:tc>
                  <a:txBody>
                    <a:bodyPr/>
                    <a:lstStyle/>
                    <a:p>
                      <a:pPr algn="r" fontAlgn="b"/>
                      <a:r>
                        <a:rPr lang="it-IT" sz="1000" b="0" i="0" u="none" strike="noStrike">
                          <a:latin typeface="Arial"/>
                        </a:rPr>
                        <a:t>90</a:t>
                      </a:r>
                    </a:p>
                  </a:txBody>
                  <a:tcPr marL="9525" marR="9525" marT="9525" marB="0" anchor="b">
                    <a:lnL>
                      <a:noFill/>
                    </a:lnL>
                    <a:lnR>
                      <a:noFill/>
                    </a:lnR>
                    <a:lnT>
                      <a:noFill/>
                    </a:lnT>
                    <a:lnB>
                      <a:noFill/>
                    </a:lnB>
                  </a:tcPr>
                </a:tc>
                <a:tc>
                  <a:txBody>
                    <a:bodyPr/>
                    <a:lstStyle/>
                    <a:p>
                      <a:pPr algn="l" fontAlgn="b"/>
                      <a:r>
                        <a:rPr lang="it-IT" sz="1000" b="0" i="0" u="none" strike="noStrike">
                          <a:latin typeface="Arial"/>
                        </a:rPr>
                        <a:t> €  45.000,00 </a:t>
                      </a:r>
                    </a:p>
                  </a:txBody>
                  <a:tcPr marL="9525" marR="9525" marT="9525" marB="0" anchor="b">
                    <a:lnL>
                      <a:noFill/>
                    </a:lnL>
                    <a:lnR>
                      <a:noFill/>
                    </a:lnR>
                    <a:lnT>
                      <a:noFill/>
                    </a:lnT>
                    <a:lnB>
                      <a:noFill/>
                    </a:lnB>
                  </a:tcPr>
                </a:tc>
                <a:tc>
                  <a:txBody>
                    <a:bodyPr/>
                    <a:lstStyle/>
                    <a:p>
                      <a:pPr algn="l" fontAlgn="b"/>
                      <a:r>
                        <a:rPr lang="it-IT" sz="1000" b="0" i="0" u="none" strike="noStrike">
                          <a:latin typeface="Arial"/>
                        </a:rPr>
                        <a:t> €1.800,00 </a:t>
                      </a:r>
                    </a:p>
                  </a:txBody>
                  <a:tcPr marL="9525" marR="9525" marT="9525" marB="0" anchor="b">
                    <a:lnL>
                      <a:noFill/>
                    </a:lnL>
                    <a:lnR>
                      <a:noFill/>
                    </a:lnR>
                    <a:lnT>
                      <a:noFill/>
                    </a:lnT>
                    <a:lnB>
                      <a:noFill/>
                    </a:lnB>
                  </a:tcPr>
                </a:tc>
              </a:tr>
              <a:tr h="432048">
                <a:tc>
                  <a:txBody>
                    <a:bodyPr/>
                    <a:lstStyle/>
                    <a:p>
                      <a:pPr algn="l" fontAlgn="b"/>
                      <a:r>
                        <a:rPr lang="it-IT" sz="1000" b="0" i="0" u="none" strike="noStrike" dirty="0">
                          <a:latin typeface="Arial"/>
                        </a:rPr>
                        <a:t>noleggio bici</a:t>
                      </a:r>
                    </a:p>
                  </a:txBody>
                  <a:tcPr marL="9525" marR="9525" marT="9525" marB="0" anchor="b">
                    <a:lnL>
                      <a:noFill/>
                    </a:lnL>
                    <a:lnR>
                      <a:noFill/>
                    </a:lnR>
                    <a:lnT>
                      <a:noFill/>
                    </a:lnT>
                    <a:lnB>
                      <a:noFill/>
                    </a:lnB>
                  </a:tcPr>
                </a:tc>
                <a:tc>
                  <a:txBody>
                    <a:bodyPr/>
                    <a:lstStyle/>
                    <a:p>
                      <a:pPr algn="r" fontAlgn="b"/>
                      <a:r>
                        <a:rPr lang="it-IT" sz="1000" b="0" i="0" u="none" strike="noStrike">
                          <a:latin typeface="Arial"/>
                        </a:rPr>
                        <a:t>20</a:t>
                      </a:r>
                    </a:p>
                  </a:txBody>
                  <a:tcPr marL="9525" marR="9525" marT="9525" marB="0" anchor="b">
                    <a:lnL>
                      <a:noFill/>
                    </a:lnL>
                    <a:lnR>
                      <a:noFill/>
                    </a:lnR>
                    <a:lnT>
                      <a:noFill/>
                    </a:lnT>
                    <a:lnB>
                      <a:noFill/>
                    </a:lnB>
                  </a:tcPr>
                </a:tc>
                <a:tc>
                  <a:txBody>
                    <a:bodyPr/>
                    <a:lstStyle/>
                    <a:p>
                      <a:pPr algn="r" fontAlgn="b"/>
                      <a:r>
                        <a:rPr lang="it-IT" sz="1000" b="0" i="0" u="none" strike="noStrike">
                          <a:latin typeface="Arial"/>
                        </a:rPr>
                        <a:t>25</a:t>
                      </a:r>
                    </a:p>
                  </a:txBody>
                  <a:tcPr marL="9525" marR="9525" marT="9525" marB="0" anchor="b">
                    <a:lnL>
                      <a:noFill/>
                    </a:lnL>
                    <a:lnR>
                      <a:noFill/>
                    </a:lnR>
                    <a:lnT>
                      <a:noFill/>
                    </a:lnT>
                    <a:lnB>
                      <a:noFill/>
                    </a:lnB>
                  </a:tcPr>
                </a:tc>
                <a:tc>
                  <a:txBody>
                    <a:bodyPr/>
                    <a:lstStyle/>
                    <a:p>
                      <a:pPr algn="r" fontAlgn="b"/>
                      <a:r>
                        <a:rPr lang="it-IT" sz="1000" b="0" i="0" u="none" strike="noStrike">
                          <a:latin typeface="Arial"/>
                        </a:rPr>
                        <a:t>0,5</a:t>
                      </a:r>
                    </a:p>
                  </a:txBody>
                  <a:tcPr marL="9525" marR="9525" marT="9525" marB="0" anchor="b">
                    <a:lnL>
                      <a:noFill/>
                    </a:lnL>
                    <a:lnR>
                      <a:noFill/>
                    </a:lnR>
                    <a:lnT>
                      <a:noFill/>
                    </a:lnT>
                    <a:lnB>
                      <a:noFill/>
                    </a:lnB>
                  </a:tcPr>
                </a:tc>
                <a:tc>
                  <a:txBody>
                    <a:bodyPr/>
                    <a:lstStyle/>
                    <a:p>
                      <a:pPr algn="r" fontAlgn="b"/>
                      <a:r>
                        <a:rPr lang="it-IT" sz="1000" b="0" i="0" u="none" strike="noStrike">
                          <a:latin typeface="Arial"/>
                        </a:rPr>
                        <a:t>90</a:t>
                      </a:r>
                    </a:p>
                  </a:txBody>
                  <a:tcPr marL="9525" marR="9525" marT="9525" marB="0" anchor="b">
                    <a:lnL>
                      <a:noFill/>
                    </a:lnL>
                    <a:lnR>
                      <a:noFill/>
                    </a:lnR>
                    <a:lnT>
                      <a:noFill/>
                    </a:lnT>
                    <a:lnB>
                      <a:noFill/>
                    </a:lnB>
                  </a:tcPr>
                </a:tc>
                <a:tc>
                  <a:txBody>
                    <a:bodyPr/>
                    <a:lstStyle/>
                    <a:p>
                      <a:pPr algn="l" fontAlgn="b"/>
                      <a:r>
                        <a:rPr lang="it-IT" sz="1000" b="0" i="0" u="none" strike="noStrike">
                          <a:latin typeface="Arial"/>
                        </a:rPr>
                        <a:t> €  45.000,00 </a:t>
                      </a:r>
                    </a:p>
                  </a:txBody>
                  <a:tcPr marL="9525" marR="9525" marT="9525" marB="0" anchor="b">
                    <a:lnL>
                      <a:noFill/>
                    </a:lnL>
                    <a:lnR>
                      <a:noFill/>
                    </a:lnR>
                    <a:lnT>
                      <a:noFill/>
                    </a:lnT>
                    <a:lnB>
                      <a:noFill/>
                    </a:lnB>
                  </a:tcPr>
                </a:tc>
                <a:tc>
                  <a:txBody>
                    <a:bodyPr/>
                    <a:lstStyle/>
                    <a:p>
                      <a:pPr algn="l" fontAlgn="b"/>
                      <a:r>
                        <a:rPr lang="it-IT" sz="1000" b="0" i="0" u="none" strike="noStrike">
                          <a:latin typeface="Arial"/>
                        </a:rPr>
                        <a:t> €   900,00 </a:t>
                      </a:r>
                    </a:p>
                  </a:txBody>
                  <a:tcPr marL="9525" marR="9525" marT="9525" marB="0" anchor="b">
                    <a:lnL>
                      <a:noFill/>
                    </a:lnL>
                    <a:lnR>
                      <a:noFill/>
                    </a:lnR>
                    <a:lnT>
                      <a:noFill/>
                    </a:lnT>
                    <a:lnB>
                      <a:noFill/>
                    </a:lnB>
                  </a:tcPr>
                </a:tc>
              </a:tr>
              <a:tr h="432048">
                <a:tc>
                  <a:txBody>
                    <a:bodyPr/>
                    <a:lstStyle/>
                    <a:p>
                      <a:pPr algn="l" fontAlgn="b"/>
                      <a:r>
                        <a:rPr lang="it-IT" sz="1000" b="0" i="0" u="none" strike="noStrike">
                          <a:latin typeface="Arial"/>
                        </a:rPr>
                        <a:t>noleggio auto</a:t>
                      </a:r>
                    </a:p>
                  </a:txBody>
                  <a:tcPr marL="9525" marR="9525" marT="9525" marB="0" anchor="b">
                    <a:lnL>
                      <a:noFill/>
                    </a:lnL>
                    <a:lnR>
                      <a:noFill/>
                    </a:lnR>
                    <a:lnT>
                      <a:noFill/>
                    </a:lnT>
                    <a:lnB>
                      <a:noFill/>
                    </a:lnB>
                  </a:tcPr>
                </a:tc>
                <a:tc>
                  <a:txBody>
                    <a:bodyPr/>
                    <a:lstStyle/>
                    <a:p>
                      <a:pPr algn="r" fontAlgn="b"/>
                      <a:r>
                        <a:rPr lang="it-IT" sz="1000" b="0" i="0" u="none" strike="noStrike">
                          <a:latin typeface="Arial"/>
                        </a:rPr>
                        <a:t>3</a:t>
                      </a:r>
                    </a:p>
                  </a:txBody>
                  <a:tcPr marL="9525" marR="9525" marT="9525" marB="0" anchor="b">
                    <a:lnL>
                      <a:noFill/>
                    </a:lnL>
                    <a:lnR>
                      <a:noFill/>
                    </a:lnR>
                    <a:lnT>
                      <a:noFill/>
                    </a:lnT>
                    <a:lnB>
                      <a:noFill/>
                    </a:lnB>
                  </a:tcPr>
                </a:tc>
                <a:tc>
                  <a:txBody>
                    <a:bodyPr/>
                    <a:lstStyle/>
                    <a:p>
                      <a:pPr algn="r" fontAlgn="b"/>
                      <a:r>
                        <a:rPr lang="it-IT" sz="1000" b="0" i="0" u="none" strike="noStrike" dirty="0">
                          <a:latin typeface="Arial"/>
                        </a:rPr>
                        <a:t>80</a:t>
                      </a:r>
                    </a:p>
                  </a:txBody>
                  <a:tcPr marL="9525" marR="9525" marT="9525" marB="0" anchor="b">
                    <a:lnL>
                      <a:noFill/>
                    </a:lnL>
                    <a:lnR>
                      <a:noFill/>
                    </a:lnR>
                    <a:lnT>
                      <a:noFill/>
                    </a:lnT>
                    <a:lnB>
                      <a:noFill/>
                    </a:lnB>
                  </a:tcPr>
                </a:tc>
                <a:tc>
                  <a:txBody>
                    <a:bodyPr/>
                    <a:lstStyle/>
                    <a:p>
                      <a:pPr algn="r" fontAlgn="b"/>
                      <a:r>
                        <a:rPr lang="it-IT" sz="1000" b="0" i="0" u="none" strike="noStrike">
                          <a:latin typeface="Arial"/>
                        </a:rPr>
                        <a:t>10</a:t>
                      </a:r>
                    </a:p>
                  </a:txBody>
                  <a:tcPr marL="9525" marR="9525" marT="9525" marB="0" anchor="b">
                    <a:lnL>
                      <a:noFill/>
                    </a:lnL>
                    <a:lnR>
                      <a:noFill/>
                    </a:lnR>
                    <a:lnT>
                      <a:noFill/>
                    </a:lnT>
                    <a:lnB>
                      <a:noFill/>
                    </a:lnB>
                  </a:tcPr>
                </a:tc>
                <a:tc>
                  <a:txBody>
                    <a:bodyPr/>
                    <a:lstStyle/>
                    <a:p>
                      <a:pPr algn="r" fontAlgn="b"/>
                      <a:r>
                        <a:rPr lang="it-IT" sz="1000" b="0" i="0" u="none" strike="noStrike">
                          <a:latin typeface="Arial"/>
                        </a:rPr>
                        <a:t>180</a:t>
                      </a:r>
                    </a:p>
                  </a:txBody>
                  <a:tcPr marL="9525" marR="9525" marT="9525" marB="0" anchor="b">
                    <a:lnL>
                      <a:noFill/>
                    </a:lnL>
                    <a:lnR>
                      <a:noFill/>
                    </a:lnR>
                    <a:lnT>
                      <a:noFill/>
                    </a:lnT>
                    <a:lnB>
                      <a:noFill/>
                    </a:lnB>
                  </a:tcPr>
                </a:tc>
                <a:tc>
                  <a:txBody>
                    <a:bodyPr/>
                    <a:lstStyle/>
                    <a:p>
                      <a:pPr algn="l" fontAlgn="b"/>
                      <a:r>
                        <a:rPr lang="it-IT" sz="1000" b="0" i="0" u="none" strike="noStrike">
                          <a:latin typeface="Arial"/>
                        </a:rPr>
                        <a:t> €  43.200,00 </a:t>
                      </a:r>
                    </a:p>
                  </a:txBody>
                  <a:tcPr marL="9525" marR="9525" marT="9525" marB="0" anchor="b">
                    <a:lnL>
                      <a:noFill/>
                    </a:lnL>
                    <a:lnR>
                      <a:noFill/>
                    </a:lnR>
                    <a:lnT>
                      <a:noFill/>
                    </a:lnT>
                    <a:lnB>
                      <a:noFill/>
                    </a:lnB>
                  </a:tcPr>
                </a:tc>
                <a:tc>
                  <a:txBody>
                    <a:bodyPr/>
                    <a:lstStyle/>
                    <a:p>
                      <a:pPr algn="l" fontAlgn="b"/>
                      <a:r>
                        <a:rPr lang="it-IT" sz="1000" b="0" i="0" u="none" strike="noStrike">
                          <a:latin typeface="Arial"/>
                        </a:rPr>
                        <a:t> €5.400,00 </a:t>
                      </a:r>
                    </a:p>
                  </a:txBody>
                  <a:tcPr marL="9525" marR="9525" marT="9525" marB="0" anchor="b">
                    <a:lnL>
                      <a:noFill/>
                    </a:lnL>
                    <a:lnR>
                      <a:noFill/>
                    </a:lnR>
                    <a:lnT>
                      <a:noFill/>
                    </a:lnT>
                    <a:lnB>
                      <a:noFill/>
                    </a:lnB>
                  </a:tcPr>
                </a:tc>
              </a:tr>
              <a:tr h="432048">
                <a:tc>
                  <a:txBody>
                    <a:bodyPr/>
                    <a:lstStyle/>
                    <a:p>
                      <a:pPr algn="l" fontAlgn="b"/>
                      <a:endParaRPr lang="it-IT" sz="1000" b="0" i="0" u="none" strike="noStrike">
                        <a:latin typeface="Arial"/>
                      </a:endParaRPr>
                    </a:p>
                  </a:txBody>
                  <a:tcPr marL="9525" marR="9525" marT="9525" marB="0" anchor="b">
                    <a:lnL>
                      <a:noFill/>
                    </a:lnL>
                    <a:lnR>
                      <a:noFill/>
                    </a:lnR>
                    <a:lnT>
                      <a:noFill/>
                    </a:lnT>
                    <a:lnB>
                      <a:noFill/>
                    </a:lnB>
                  </a:tcPr>
                </a:tc>
                <a:tc>
                  <a:txBody>
                    <a:bodyPr/>
                    <a:lstStyle/>
                    <a:p>
                      <a:pPr algn="l" fontAlgn="b"/>
                      <a:endParaRPr lang="it-IT" sz="1000" b="0" i="0" u="none" strike="noStrike">
                        <a:latin typeface="Arial"/>
                      </a:endParaRPr>
                    </a:p>
                  </a:txBody>
                  <a:tcPr marL="9525" marR="9525" marT="9525" marB="0" anchor="b">
                    <a:lnL>
                      <a:noFill/>
                    </a:lnL>
                    <a:lnR>
                      <a:noFill/>
                    </a:lnR>
                    <a:lnT>
                      <a:noFill/>
                    </a:lnT>
                    <a:lnB>
                      <a:noFill/>
                    </a:lnB>
                  </a:tcPr>
                </a:tc>
                <a:tc>
                  <a:txBody>
                    <a:bodyPr/>
                    <a:lstStyle/>
                    <a:p>
                      <a:pPr algn="l" fontAlgn="b"/>
                      <a:endParaRPr lang="it-IT" sz="1000" b="0" i="0" u="none" strike="noStrike">
                        <a:latin typeface="Arial"/>
                      </a:endParaRPr>
                    </a:p>
                  </a:txBody>
                  <a:tcPr marL="9525" marR="9525" marT="9525" marB="0" anchor="b">
                    <a:lnL>
                      <a:noFill/>
                    </a:lnL>
                    <a:lnR>
                      <a:noFill/>
                    </a:lnR>
                    <a:lnT>
                      <a:noFill/>
                    </a:lnT>
                    <a:lnB>
                      <a:noFill/>
                    </a:lnB>
                  </a:tcPr>
                </a:tc>
                <a:tc>
                  <a:txBody>
                    <a:bodyPr/>
                    <a:lstStyle/>
                    <a:p>
                      <a:pPr algn="l" fontAlgn="b"/>
                      <a:endParaRPr lang="it-IT" sz="1000" b="0" i="0" u="none" strike="noStrike">
                        <a:latin typeface="Arial"/>
                      </a:endParaRPr>
                    </a:p>
                  </a:txBody>
                  <a:tcPr marL="9525" marR="9525" marT="9525" marB="0" anchor="b">
                    <a:lnL>
                      <a:noFill/>
                    </a:lnL>
                    <a:lnR>
                      <a:noFill/>
                    </a:lnR>
                    <a:lnT>
                      <a:noFill/>
                    </a:lnT>
                    <a:lnB>
                      <a:noFill/>
                    </a:lnB>
                  </a:tcPr>
                </a:tc>
                <a:tc>
                  <a:txBody>
                    <a:bodyPr/>
                    <a:lstStyle/>
                    <a:p>
                      <a:pPr algn="l" fontAlgn="b"/>
                      <a:endParaRPr lang="it-IT" sz="1000" b="0" i="0" u="none" strike="noStrike">
                        <a:latin typeface="Arial"/>
                      </a:endParaRPr>
                    </a:p>
                  </a:txBody>
                  <a:tcPr marL="9525" marR="9525" marT="9525" marB="0" anchor="b">
                    <a:lnL>
                      <a:noFill/>
                    </a:lnL>
                    <a:lnR>
                      <a:noFill/>
                    </a:lnR>
                    <a:lnT>
                      <a:noFill/>
                    </a:lnT>
                    <a:lnB>
                      <a:noFill/>
                    </a:lnB>
                  </a:tcPr>
                </a:tc>
                <a:tc>
                  <a:txBody>
                    <a:bodyPr/>
                    <a:lstStyle/>
                    <a:p>
                      <a:pPr algn="l" fontAlgn="b"/>
                      <a:r>
                        <a:rPr lang="it-IT" sz="1000" b="0" i="0" u="none" strike="noStrike">
                          <a:latin typeface="Arial"/>
                        </a:rPr>
                        <a:t> €133.200,00 </a:t>
                      </a:r>
                    </a:p>
                  </a:txBody>
                  <a:tcPr marL="9525" marR="9525" marT="9525" marB="0" anchor="b">
                    <a:lnL>
                      <a:noFill/>
                    </a:lnL>
                    <a:lnR>
                      <a:noFill/>
                    </a:lnR>
                    <a:lnT>
                      <a:noFill/>
                    </a:lnT>
                    <a:lnB>
                      <a:noFill/>
                    </a:lnB>
                  </a:tcPr>
                </a:tc>
                <a:tc>
                  <a:txBody>
                    <a:bodyPr/>
                    <a:lstStyle/>
                    <a:p>
                      <a:pPr algn="l" fontAlgn="b"/>
                      <a:r>
                        <a:rPr lang="it-IT" sz="1000" b="0" i="0" u="none" strike="noStrike" dirty="0">
                          <a:latin typeface="Arial"/>
                        </a:rPr>
                        <a:t> €8.100,00 </a:t>
                      </a: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
        <p:nvSpPr>
          <p:cNvPr id="3" name="Segnaposto contenuto 2"/>
          <p:cNvSpPr>
            <a:spLocks noGrp="1"/>
          </p:cNvSpPr>
          <p:nvPr>
            <p:ph idx="1"/>
          </p:nvPr>
        </p:nvSpPr>
        <p:spPr>
          <a:xfrm>
            <a:off x="342900" y="2580640"/>
            <a:ext cx="6172200" cy="5852160"/>
          </a:xfrm>
        </p:spPr>
        <p:txBody>
          <a:bodyPr>
            <a:normAutofit/>
          </a:bodyPr>
          <a:lstStyle/>
          <a:p>
            <a:r>
              <a:rPr lang="it-IT" sz="2400" dirty="0" smtClean="0">
                <a:latin typeface="Agency FB" pitchFamily="34" charset="0"/>
              </a:rPr>
              <a:t>Un ringraziamento a tutti coloro che ci hanno dato la possibilità di poterci immaginare imprenditori, in particolare:</a:t>
            </a:r>
          </a:p>
          <a:p>
            <a:pPr>
              <a:buNone/>
            </a:pPr>
            <a:r>
              <a:rPr lang="it-IT" sz="2400" dirty="0" smtClean="0">
                <a:latin typeface="Agency FB" pitchFamily="34" charset="0"/>
              </a:rPr>
              <a:t> </a:t>
            </a:r>
            <a:r>
              <a:rPr lang="it-IT" sz="2400" dirty="0" smtClean="0">
                <a:latin typeface="Agency FB" pitchFamily="34" charset="0"/>
              </a:rPr>
              <a:t>    al dirigente scolastico Prof.ssa Rosa Smacchi, che ci ha permesso di intraprendere questa interessante avventura;</a:t>
            </a:r>
          </a:p>
          <a:p>
            <a:pPr>
              <a:buNone/>
            </a:pPr>
            <a:r>
              <a:rPr lang="it-IT" sz="2400" dirty="0" smtClean="0">
                <a:latin typeface="Agency FB" pitchFamily="34" charset="0"/>
              </a:rPr>
              <a:t> </a:t>
            </a:r>
            <a:r>
              <a:rPr lang="it-IT" sz="2400" dirty="0" smtClean="0">
                <a:latin typeface="Agency FB" pitchFamily="34" charset="0"/>
              </a:rPr>
              <a:t>    a tutti gli insegnanti che hanno dato la loro disponibilità;</a:t>
            </a:r>
          </a:p>
          <a:p>
            <a:pPr>
              <a:buNone/>
            </a:pPr>
            <a:r>
              <a:rPr lang="it-IT" sz="2400" dirty="0" smtClean="0">
                <a:latin typeface="Agency FB" pitchFamily="34" charset="0"/>
              </a:rPr>
              <a:t> </a:t>
            </a:r>
            <a:r>
              <a:rPr lang="it-IT" sz="2400" dirty="0" smtClean="0">
                <a:latin typeface="Agency FB" pitchFamily="34" charset="0"/>
              </a:rPr>
              <a:t>    al Prof. Rossano Mattioli, coordinatore del progetto, che ci ha guidato durante il percorso;</a:t>
            </a:r>
          </a:p>
          <a:p>
            <a:pPr>
              <a:buNone/>
            </a:pPr>
            <a:r>
              <a:rPr lang="it-IT" sz="2400" dirty="0" smtClean="0">
                <a:latin typeface="Agency FB" pitchFamily="34" charset="0"/>
              </a:rPr>
              <a:t> </a:t>
            </a:r>
            <a:r>
              <a:rPr lang="it-IT" sz="2400" dirty="0" smtClean="0">
                <a:latin typeface="Agency FB" pitchFamily="34" charset="0"/>
              </a:rPr>
              <a:t>    a tutti i consulenti esterni Ecipa-Centro studi, che ci hanno aiutato nel progettare l’impresa e nella redazione della relazione tecnica-illustrativa del progetto.</a:t>
            </a:r>
            <a:endParaRPr lang="it-IT" dirty="0" smtClean="0"/>
          </a:p>
        </p:txBody>
      </p:sp>
      <p:sp>
        <p:nvSpPr>
          <p:cNvPr id="5" name="Titolo 1"/>
          <p:cNvSpPr txBox="1">
            <a:spLocks/>
          </p:cNvSpPr>
          <p:nvPr/>
        </p:nvSpPr>
        <p:spPr>
          <a:xfrm>
            <a:off x="495300" y="1091184"/>
            <a:ext cx="6172200" cy="15240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it-IT" sz="4000" b="0" i="0" u="none" strike="noStrike" kern="1200" cap="none" spc="0" normalizeH="0" baseline="0" noProof="0" dirty="0" smtClean="0">
                <a:ln>
                  <a:noFill/>
                </a:ln>
                <a:solidFill>
                  <a:schemeClr val="tx2"/>
                </a:solidFill>
                <a:effectLst/>
                <a:uLnTx/>
                <a:uFillTx/>
                <a:latin typeface="+mj-lt"/>
                <a:ea typeface="+mj-ea"/>
                <a:cs typeface="+mj-cs"/>
              </a:rPr>
              <a:t>Ringraziamenti</a:t>
            </a:r>
            <a:r>
              <a:rPr kumimoji="0" lang="it-IT" sz="4000" b="0" i="0" u="none" strike="noStrike" kern="1200" cap="none" spc="0" normalizeH="0" noProof="0" dirty="0" smtClean="0">
                <a:ln>
                  <a:noFill/>
                </a:ln>
                <a:solidFill>
                  <a:schemeClr val="tx2"/>
                </a:solidFill>
                <a:effectLst/>
                <a:uLnTx/>
                <a:uFillTx/>
                <a:latin typeface="+mj-lt"/>
                <a:ea typeface="+mj-ea"/>
                <a:cs typeface="+mj-cs"/>
              </a:rPr>
              <a:t> e considerazioni</a:t>
            </a:r>
            <a:endParaRPr kumimoji="0" lang="it-IT" sz="4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32656" y="2843808"/>
            <a:ext cx="6172200" cy="5852160"/>
          </a:xfrm>
        </p:spPr>
        <p:txBody>
          <a:bodyPr>
            <a:normAutofit fontScale="92500" lnSpcReduction="10000"/>
          </a:bodyPr>
          <a:lstStyle/>
          <a:p>
            <a:r>
              <a:rPr lang="it-IT" dirty="0" smtClean="0">
                <a:latin typeface="Agency FB" pitchFamily="34" charset="0"/>
              </a:rPr>
              <a:t>La nostra idea di impresa è nata perché un membro della nostra squadra possiede un agriturismo. Alla luce di ciò, abbiamo pensato di realizzare una società di servizi che aiuti il turista, in visita nella nostra Umbria, a godersi le bellezze della regione.</a:t>
            </a:r>
          </a:p>
          <a:p>
            <a:pPr>
              <a:buNone/>
            </a:pPr>
            <a:r>
              <a:rPr lang="it-IT" dirty="0" smtClean="0">
                <a:latin typeface="Agency FB" pitchFamily="34" charset="0"/>
              </a:rPr>
              <a:t>     Sulla base di questo, la nostra intenzione è quella di proporre una serie di servizi che risponda alle esigenze dei visitatori.</a:t>
            </a:r>
          </a:p>
          <a:p>
            <a:pPr>
              <a:buNone/>
            </a:pPr>
            <a:r>
              <a:rPr lang="it-IT" dirty="0" smtClean="0">
                <a:latin typeface="Agency FB" pitchFamily="34" charset="0"/>
              </a:rPr>
              <a:t>     In cosa consistono i servizi?</a:t>
            </a:r>
          </a:p>
          <a:p>
            <a:pPr>
              <a:buNone/>
            </a:pPr>
            <a:r>
              <a:rPr lang="it-IT" dirty="0" smtClean="0">
                <a:latin typeface="Agency FB" pitchFamily="34" charset="0"/>
              </a:rPr>
              <a:t>     I servizi messi a disposizione dei clienti consistono nell'offrire una serie di "pacchetti" che permettano di visitare i principali luoghi di questa regione (La via del </a:t>
            </a:r>
            <a:r>
              <a:rPr lang="it-IT" dirty="0" err="1" smtClean="0">
                <a:latin typeface="Agency FB" pitchFamily="34" charset="0"/>
              </a:rPr>
              <a:t>Sagrantino</a:t>
            </a:r>
            <a:r>
              <a:rPr lang="it-IT" dirty="0" smtClean="0">
                <a:latin typeface="Agency FB" pitchFamily="34" charset="0"/>
              </a:rPr>
              <a:t>, Caprai, i principali frantoi oleari come ad esempio "</a:t>
            </a:r>
            <a:r>
              <a:rPr lang="it-IT" dirty="0" err="1" smtClean="0">
                <a:latin typeface="Agency FB" pitchFamily="34" charset="0"/>
              </a:rPr>
              <a:t>Ragani</a:t>
            </a:r>
            <a:r>
              <a:rPr lang="it-IT" dirty="0" smtClean="0">
                <a:latin typeface="Agency FB" pitchFamily="34" charset="0"/>
              </a:rPr>
              <a:t>"). Quello che proponiamo sono visite, attraverso mezzi messi a disposizione da noi, di luoghi poco conosciuti, ma che ripercorrono la storia dell'Umbria.</a:t>
            </a:r>
          </a:p>
          <a:p>
            <a:endParaRPr lang="it-IT" dirty="0"/>
          </a:p>
        </p:txBody>
      </p:sp>
      <p:sp>
        <p:nvSpPr>
          <p:cNvPr id="6" name="Titolo 1"/>
          <p:cNvSpPr txBox="1">
            <a:spLocks/>
          </p:cNvSpPr>
          <p:nvPr/>
        </p:nvSpPr>
        <p:spPr>
          <a:xfrm>
            <a:off x="495300" y="1091184"/>
            <a:ext cx="6172200" cy="15240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z="4000" dirty="0" smtClean="0">
                <a:solidFill>
                  <a:schemeClr val="tx2"/>
                </a:solidFill>
                <a:latin typeface="+mj-lt"/>
                <a:ea typeface="+mj-ea"/>
                <a:cs typeface="+mj-cs"/>
              </a:rPr>
              <a:t>Spiegazione dell’idea</a:t>
            </a:r>
            <a:endParaRPr kumimoji="0" lang="it-IT" sz="4000" b="0" i="0" u="none" strike="noStrike" kern="1200" cap="none" spc="0" normalizeH="0" baseline="0" noProof="0" dirty="0">
              <a:ln>
                <a:noFill/>
              </a:ln>
              <a:solidFill>
                <a:schemeClr val="tx2"/>
              </a:solidFill>
              <a:effectLst/>
              <a:uLnTx/>
              <a:uFillTx/>
              <a:latin typeface="+mj-lt"/>
              <a:ea typeface="+mj-ea"/>
              <a:cs typeface="+mj-cs"/>
            </a:endParaRPr>
          </a:p>
        </p:txBody>
      </p:sp>
      <p:pic>
        <p:nvPicPr>
          <p:cNvPr id="7"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buNone/>
            </a:pPr>
            <a:r>
              <a:rPr lang="it-IT" dirty="0" smtClean="0">
                <a:latin typeface="Agency FB" pitchFamily="34" charset="0"/>
              </a:rPr>
              <a:t>     E' per questo che nel nostro agriturismo, i clienti potranno trovare i mezzi con i quali potersi muovere per conoscere e girare il cuore verde d'Italia, come preferiscono.</a:t>
            </a:r>
          </a:p>
          <a:p>
            <a:pPr>
              <a:buNone/>
            </a:pPr>
            <a:r>
              <a:rPr lang="it-IT" dirty="0" smtClean="0">
                <a:latin typeface="Agency FB" pitchFamily="34" charset="0"/>
              </a:rPr>
              <a:t>     Sarà offerta, loro, una vasta gamma di biciclette, anche per i bambini; un servizio di navetta per accompagnare i clienti, una serie di ciclomotori, più adatti per brevi escursioni nella zona. Inoltre saranno previsti degli Eco Tour, ovvero delle visite nelle campagne intorno alla nostra azienda a bordo di veicoli elettrici, che hanno come scopo anche quello della salvaguardia dell'ambiente. Si potranno fare delle soste intorno ai vigneti dove si coltivano le uve per la produzione di ottimi vini rossi. Daremo a tutti i nostri clienti delle cartine stradali e delle mappe che illustrano tutti i percorsi, che si possono fare con i nostri mezzi di trasporto.  </a:t>
            </a:r>
          </a:p>
          <a:p>
            <a:pPr>
              <a:buNone/>
            </a:pPr>
            <a:r>
              <a:rPr lang="it-IT" dirty="0" smtClean="0">
                <a:latin typeface="Agency FB" pitchFamily="34" charset="0"/>
              </a:rPr>
              <a:t> </a:t>
            </a:r>
          </a:p>
          <a:p>
            <a:pPr>
              <a:buNone/>
            </a:pPr>
            <a:endParaRPr lang="it-IT" dirty="0">
              <a:latin typeface="Agency FB" pitchFamily="34" charset="0"/>
            </a:endParaRPr>
          </a:p>
        </p:txBody>
      </p:sp>
      <p:pic>
        <p:nvPicPr>
          <p:cNvPr id="5"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buNone/>
            </a:pPr>
            <a:r>
              <a:rPr lang="it-IT" sz="2400" dirty="0" smtClean="0">
                <a:latin typeface="Agency FB" pitchFamily="34" charset="0"/>
              </a:rPr>
              <a:t>     </a:t>
            </a:r>
          </a:p>
          <a:p>
            <a:pPr>
              <a:buNone/>
            </a:pPr>
            <a:r>
              <a:rPr lang="it-IT" sz="2400" dirty="0" smtClean="0">
                <a:latin typeface="Agency FB" pitchFamily="34" charset="0"/>
              </a:rPr>
              <a:t>     Il nome della nostra impresa è </a:t>
            </a:r>
            <a:r>
              <a:rPr lang="it-IT" sz="2400" b="1" dirty="0" err="1" smtClean="0">
                <a:latin typeface="Agency FB" pitchFamily="34" charset="0"/>
              </a:rPr>
              <a:t>Travel</a:t>
            </a:r>
            <a:r>
              <a:rPr lang="it-IT" sz="2400" b="1" dirty="0" smtClean="0">
                <a:latin typeface="Agency FB" pitchFamily="34" charset="0"/>
              </a:rPr>
              <a:t> </a:t>
            </a:r>
            <a:r>
              <a:rPr lang="it-IT" sz="2400" b="1" dirty="0" err="1" smtClean="0">
                <a:latin typeface="Agency FB" pitchFamily="34" charset="0"/>
              </a:rPr>
              <a:t>to</a:t>
            </a:r>
            <a:r>
              <a:rPr lang="it-IT" sz="2400" b="1" dirty="0" smtClean="0">
                <a:latin typeface="Agency FB" pitchFamily="34" charset="0"/>
              </a:rPr>
              <a:t> </a:t>
            </a:r>
            <a:r>
              <a:rPr lang="it-IT" sz="2400" b="1" dirty="0" err="1" smtClean="0">
                <a:latin typeface="Agency FB" pitchFamily="34" charset="0"/>
              </a:rPr>
              <a:t>discover</a:t>
            </a:r>
            <a:r>
              <a:rPr lang="it-IT" sz="2400" b="1" dirty="0" smtClean="0">
                <a:latin typeface="Agency FB" pitchFamily="34" charset="0"/>
              </a:rPr>
              <a:t>  </a:t>
            </a:r>
            <a:r>
              <a:rPr lang="it-IT" sz="2400" dirty="0" smtClean="0">
                <a:latin typeface="Agency FB" pitchFamily="34" charset="0"/>
              </a:rPr>
              <a:t>perché i servizi che vogliamo proporre sono utili  per scoprire, durante il soggiorno di una vacanza, i luoghi e i paesaggi tipici della nostra regione.</a:t>
            </a:r>
          </a:p>
          <a:p>
            <a:pPr>
              <a:buNone/>
            </a:pPr>
            <a:r>
              <a:rPr lang="it-IT" sz="2400" dirty="0" smtClean="0">
                <a:latin typeface="Agency FB" pitchFamily="34" charset="0"/>
              </a:rPr>
              <a:t>     Il logo della nostra impresa rappresenta al centro l’Umbria, poiché è, nostro obbiettivo, quello di esaltare e valorizzare, l’unicità della nostra regione.</a:t>
            </a:r>
          </a:p>
          <a:p>
            <a:pPr>
              <a:buNone/>
            </a:pPr>
            <a:r>
              <a:rPr lang="it-IT" sz="2400" dirty="0" smtClean="0">
                <a:latin typeface="Agency FB" pitchFamily="34" charset="0"/>
              </a:rPr>
              <a:t>     I colori da noi utilizzati sono il verde, che esprime tranquillità e pace, ed è il colore che evidenzia maggiormente i luoghi con l’abbondanza di vegetazione.</a:t>
            </a:r>
          </a:p>
          <a:p>
            <a:pPr>
              <a:buNone/>
            </a:pPr>
            <a:r>
              <a:rPr lang="it-IT" sz="2400" dirty="0" smtClean="0">
                <a:latin typeface="Agency FB" pitchFamily="34" charset="0"/>
              </a:rPr>
              <a:t>     Infine, i veicoli in basso, descrivono i servizi di trasporto che la nostra azienda offre.</a:t>
            </a:r>
          </a:p>
          <a:p>
            <a:endParaRPr lang="it-IT" dirty="0"/>
          </a:p>
        </p:txBody>
      </p:sp>
      <p:sp>
        <p:nvSpPr>
          <p:cNvPr id="5" name="Titolo 1"/>
          <p:cNvSpPr txBox="1">
            <a:spLocks/>
          </p:cNvSpPr>
          <p:nvPr/>
        </p:nvSpPr>
        <p:spPr>
          <a:xfrm>
            <a:off x="495300" y="1091184"/>
            <a:ext cx="6172200" cy="15240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z="4000" dirty="0" smtClean="0">
                <a:solidFill>
                  <a:schemeClr val="tx2"/>
                </a:solidFill>
                <a:latin typeface="+mj-lt"/>
                <a:ea typeface="+mj-ea"/>
                <a:cs typeface="+mj-cs"/>
              </a:rPr>
              <a:t>Spiegazione del nome</a:t>
            </a:r>
          </a:p>
          <a:p>
            <a:pPr marL="0" marR="0" lvl="0" indent="0" algn="l" defTabSz="914400" rtl="0" eaLnBrk="1" fontAlgn="auto" latinLnBrk="0" hangingPunct="1">
              <a:lnSpc>
                <a:spcPct val="100000"/>
              </a:lnSpc>
              <a:spcBef>
                <a:spcPct val="0"/>
              </a:spcBef>
              <a:spcAft>
                <a:spcPts val="0"/>
              </a:spcAft>
              <a:buClrTx/>
              <a:buSzTx/>
              <a:buFontTx/>
              <a:buNone/>
              <a:tabLst/>
              <a:defRPr/>
            </a:pPr>
            <a:r>
              <a:rPr lang="it-IT" sz="4000" dirty="0">
                <a:solidFill>
                  <a:schemeClr val="tx2"/>
                </a:solidFill>
                <a:latin typeface="+mj-lt"/>
                <a:ea typeface="+mj-ea"/>
                <a:cs typeface="+mj-cs"/>
              </a:rPr>
              <a:t>e</a:t>
            </a:r>
            <a:r>
              <a:rPr kumimoji="0" lang="it-IT" sz="4000" b="0" i="0" u="none" strike="noStrike" kern="1200" cap="none" spc="0" normalizeH="0" noProof="0" dirty="0" smtClean="0">
                <a:ln>
                  <a:noFill/>
                </a:ln>
                <a:solidFill>
                  <a:schemeClr val="tx2"/>
                </a:solidFill>
                <a:effectLst/>
                <a:uLnTx/>
                <a:uFillTx/>
                <a:latin typeface="+mj-lt"/>
                <a:ea typeface="+mj-ea"/>
                <a:cs typeface="+mj-cs"/>
              </a:rPr>
              <a:t> del logo</a:t>
            </a:r>
            <a:endParaRPr kumimoji="0" lang="it-IT" sz="4000" b="0" i="0" u="none" strike="noStrike" kern="1200" cap="none" spc="0" normalizeH="0" baseline="0" noProof="0" dirty="0">
              <a:ln>
                <a:noFill/>
              </a:ln>
              <a:solidFill>
                <a:schemeClr val="tx2"/>
              </a:solidFill>
              <a:effectLst/>
              <a:uLnTx/>
              <a:uFillTx/>
              <a:latin typeface="+mj-lt"/>
              <a:ea typeface="+mj-ea"/>
              <a:cs typeface="+mj-cs"/>
            </a:endParaRPr>
          </a:p>
        </p:txBody>
      </p:sp>
      <p:pic>
        <p:nvPicPr>
          <p:cNvPr id="6"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342900" y="938784"/>
            <a:ext cx="6172200" cy="1524000"/>
          </a:xfrm>
        </p:spPr>
        <p:txBody>
          <a:bodyPr>
            <a:normAutofit/>
          </a:bodyPr>
          <a:lstStyle/>
          <a:p>
            <a:r>
              <a:rPr lang="it-IT" sz="4000" dirty="0" smtClean="0"/>
              <a:t>Organigramma</a:t>
            </a:r>
            <a:endParaRPr lang="it-IT" sz="4000" dirty="0"/>
          </a:p>
        </p:txBody>
      </p:sp>
      <p:pic>
        <p:nvPicPr>
          <p:cNvPr id="7"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
        <p:nvSpPr>
          <p:cNvPr id="16386" name="Rectangle 2"/>
          <p:cNvSpPr>
            <a:spLocks noChangeArrowheads="1"/>
          </p:cNvSpPr>
          <p:nvPr/>
        </p:nvSpPr>
        <p:spPr bwMode="auto">
          <a:xfrm>
            <a:off x="0" y="0"/>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8" name="Rettangolo 7"/>
          <p:cNvSpPr/>
          <p:nvPr/>
        </p:nvSpPr>
        <p:spPr>
          <a:xfrm>
            <a:off x="260648" y="4788024"/>
            <a:ext cx="244827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332656" y="4860032"/>
            <a:ext cx="2376264" cy="646331"/>
          </a:xfrm>
          <a:prstGeom prst="rect">
            <a:avLst/>
          </a:prstGeom>
          <a:noFill/>
        </p:spPr>
        <p:txBody>
          <a:bodyPr wrap="square" rtlCol="0">
            <a:spAutoFit/>
          </a:bodyPr>
          <a:lstStyle/>
          <a:p>
            <a:r>
              <a:rPr lang="it-IT" dirty="0" smtClean="0"/>
              <a:t>CONSIGLIO D’ AMMINISTRAZIONE </a:t>
            </a:r>
            <a:endParaRPr lang="it-IT" dirty="0"/>
          </a:p>
        </p:txBody>
      </p:sp>
      <p:sp>
        <p:nvSpPr>
          <p:cNvPr id="12" name="Rettangolo 11"/>
          <p:cNvSpPr/>
          <p:nvPr/>
        </p:nvSpPr>
        <p:spPr>
          <a:xfrm>
            <a:off x="3140968" y="3203848"/>
            <a:ext cx="331236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p:cNvSpPr txBox="1"/>
          <p:nvPr/>
        </p:nvSpPr>
        <p:spPr>
          <a:xfrm>
            <a:off x="3140968" y="3347864"/>
            <a:ext cx="4536504" cy="646331"/>
          </a:xfrm>
          <a:prstGeom prst="rect">
            <a:avLst/>
          </a:prstGeom>
          <a:noFill/>
        </p:spPr>
        <p:txBody>
          <a:bodyPr wrap="square" rtlCol="0">
            <a:spAutoFit/>
          </a:bodyPr>
          <a:lstStyle/>
          <a:p>
            <a:r>
              <a:rPr lang="it-IT" dirty="0" smtClean="0"/>
              <a:t>AMMINISTRATORE DELEGATO </a:t>
            </a:r>
          </a:p>
          <a:p>
            <a:r>
              <a:rPr lang="it-IT" dirty="0" smtClean="0"/>
              <a:t>(ALESSANDRO ANGELUCCI)</a:t>
            </a:r>
            <a:endParaRPr lang="it-IT" dirty="0"/>
          </a:p>
        </p:txBody>
      </p:sp>
      <p:sp>
        <p:nvSpPr>
          <p:cNvPr id="21" name="Rettangolo 20"/>
          <p:cNvSpPr/>
          <p:nvPr/>
        </p:nvSpPr>
        <p:spPr>
          <a:xfrm>
            <a:off x="2852936" y="4355976"/>
            <a:ext cx="364502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2" name="Rettangolo 21"/>
          <p:cNvSpPr/>
          <p:nvPr/>
        </p:nvSpPr>
        <p:spPr>
          <a:xfrm>
            <a:off x="3212976" y="7524328"/>
            <a:ext cx="331236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Rettangolo 22"/>
          <p:cNvSpPr/>
          <p:nvPr/>
        </p:nvSpPr>
        <p:spPr>
          <a:xfrm>
            <a:off x="3212976" y="5436096"/>
            <a:ext cx="331236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Rettangolo 23"/>
          <p:cNvSpPr/>
          <p:nvPr/>
        </p:nvSpPr>
        <p:spPr>
          <a:xfrm>
            <a:off x="3212976" y="6444208"/>
            <a:ext cx="331236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CasellaDiTesto 24"/>
          <p:cNvSpPr txBox="1"/>
          <p:nvPr/>
        </p:nvSpPr>
        <p:spPr>
          <a:xfrm>
            <a:off x="2852936" y="4427984"/>
            <a:ext cx="4824536" cy="646331"/>
          </a:xfrm>
          <a:prstGeom prst="rect">
            <a:avLst/>
          </a:prstGeom>
          <a:noFill/>
        </p:spPr>
        <p:txBody>
          <a:bodyPr wrap="square" rtlCol="0">
            <a:spAutoFit/>
          </a:bodyPr>
          <a:lstStyle/>
          <a:p>
            <a:r>
              <a:rPr lang="it-IT" dirty="0" smtClean="0"/>
              <a:t>RESPONSABILE RISORSE UMANE (MICHELE CESANELLI)</a:t>
            </a:r>
          </a:p>
        </p:txBody>
      </p:sp>
      <p:sp>
        <p:nvSpPr>
          <p:cNvPr id="26" name="CasellaDiTesto 25"/>
          <p:cNvSpPr txBox="1"/>
          <p:nvPr/>
        </p:nvSpPr>
        <p:spPr>
          <a:xfrm>
            <a:off x="3284984" y="7596336"/>
            <a:ext cx="3240360" cy="923330"/>
          </a:xfrm>
          <a:prstGeom prst="rect">
            <a:avLst/>
          </a:prstGeom>
          <a:noFill/>
        </p:spPr>
        <p:txBody>
          <a:bodyPr wrap="square" rtlCol="0">
            <a:spAutoFit/>
          </a:bodyPr>
          <a:lstStyle/>
          <a:p>
            <a:r>
              <a:rPr lang="it-IT" dirty="0" smtClean="0"/>
              <a:t>RESPONSABILE SICUREZZA E QUALITA’</a:t>
            </a:r>
          </a:p>
          <a:p>
            <a:r>
              <a:rPr lang="it-IT" dirty="0" smtClean="0"/>
              <a:t>(SALVATORE SQUITIERI)</a:t>
            </a:r>
          </a:p>
        </p:txBody>
      </p:sp>
      <p:sp>
        <p:nvSpPr>
          <p:cNvPr id="27" name="CasellaDiTesto 26"/>
          <p:cNvSpPr txBox="1"/>
          <p:nvPr/>
        </p:nvSpPr>
        <p:spPr>
          <a:xfrm>
            <a:off x="3284984" y="5580112"/>
            <a:ext cx="4680520" cy="646331"/>
          </a:xfrm>
          <a:prstGeom prst="rect">
            <a:avLst/>
          </a:prstGeom>
          <a:noFill/>
        </p:spPr>
        <p:txBody>
          <a:bodyPr wrap="square" rtlCol="0">
            <a:spAutoFit/>
          </a:bodyPr>
          <a:lstStyle/>
          <a:p>
            <a:r>
              <a:rPr lang="it-IT" dirty="0" smtClean="0"/>
              <a:t>RESPONSABILE FINANZIARIO</a:t>
            </a:r>
          </a:p>
          <a:p>
            <a:r>
              <a:rPr lang="it-IT" dirty="0" smtClean="0"/>
              <a:t>(ALEX BALDONI)</a:t>
            </a:r>
            <a:endParaRPr lang="it-IT" dirty="0"/>
          </a:p>
        </p:txBody>
      </p:sp>
      <p:sp>
        <p:nvSpPr>
          <p:cNvPr id="28" name="CasellaDiTesto 27"/>
          <p:cNvSpPr txBox="1"/>
          <p:nvPr/>
        </p:nvSpPr>
        <p:spPr>
          <a:xfrm>
            <a:off x="3284984" y="6588224"/>
            <a:ext cx="4536504" cy="646331"/>
          </a:xfrm>
          <a:prstGeom prst="rect">
            <a:avLst/>
          </a:prstGeom>
          <a:noFill/>
        </p:spPr>
        <p:txBody>
          <a:bodyPr wrap="square" rtlCol="0">
            <a:spAutoFit/>
          </a:bodyPr>
          <a:lstStyle/>
          <a:p>
            <a:r>
              <a:rPr lang="it-IT" dirty="0" smtClean="0"/>
              <a:t>RESPONSABILE MARKETING</a:t>
            </a:r>
          </a:p>
          <a:p>
            <a:r>
              <a:rPr lang="it-IT" dirty="0" smtClean="0"/>
              <a:t>(MATTIA FABBRI)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lvl="0"/>
            <a:r>
              <a:rPr lang="it-IT" sz="2400" b="1" dirty="0" smtClean="0">
                <a:latin typeface="Agency FB" pitchFamily="34" charset="0"/>
              </a:rPr>
              <a:t>CONSIGLIO </a:t>
            </a:r>
            <a:r>
              <a:rPr lang="it-IT" sz="2400" b="1" dirty="0" err="1" smtClean="0">
                <a:latin typeface="Agency FB" pitchFamily="34" charset="0"/>
              </a:rPr>
              <a:t>DI</a:t>
            </a:r>
            <a:r>
              <a:rPr lang="it-IT" sz="2400" b="1" dirty="0" smtClean="0">
                <a:latin typeface="Agency FB" pitchFamily="34" charset="0"/>
              </a:rPr>
              <a:t> AMMINISTRAZIONE (C.D.A)</a:t>
            </a:r>
            <a:r>
              <a:rPr lang="it-IT" sz="2400" dirty="0" smtClean="0">
                <a:latin typeface="Agency FB" pitchFamily="34" charset="0"/>
              </a:rPr>
              <a:t>: organo collegiale al quale è affidata l'amministrazione della società.</a:t>
            </a:r>
          </a:p>
          <a:p>
            <a:pPr lvl="0"/>
            <a:r>
              <a:rPr lang="it-IT" sz="2400" b="1" dirty="0" smtClean="0">
                <a:latin typeface="Agency FB" pitchFamily="34" charset="0"/>
              </a:rPr>
              <a:t>AMMINISTRATORE DELEGATO</a:t>
            </a:r>
            <a:r>
              <a:rPr lang="it-IT" sz="2400" dirty="0" smtClean="0">
                <a:latin typeface="Agency FB" pitchFamily="34" charset="0"/>
              </a:rPr>
              <a:t>: componente principale del consiglio d'amministrazione a cui vengono affidati i propri poteri come quello dell'assetto organizzativo , quello amministrativo e contabile della società. Ha anche il compito di esaminare i piani strategici, quelli industriali e finanziari.</a:t>
            </a:r>
          </a:p>
          <a:p>
            <a:pPr lvl="0"/>
            <a:r>
              <a:rPr lang="it-IT" sz="2400" b="1" dirty="0" smtClean="0">
                <a:latin typeface="Agency FB" pitchFamily="34" charset="0"/>
              </a:rPr>
              <a:t>RESPONSABILE MARKETING</a:t>
            </a:r>
            <a:r>
              <a:rPr lang="it-IT" sz="2400" dirty="0" smtClean="0">
                <a:latin typeface="Agency FB" pitchFamily="34" charset="0"/>
              </a:rPr>
              <a:t>: svolge attività di pianificazione ricerca e promozione e pubblicizzazione dei prodotti</a:t>
            </a:r>
          </a:p>
          <a:p>
            <a:pPr lvl="0"/>
            <a:r>
              <a:rPr lang="it-IT" sz="2400" b="1" dirty="0" smtClean="0">
                <a:latin typeface="Agency FB" pitchFamily="34" charset="0"/>
              </a:rPr>
              <a:t>RESPONSABILE FINANZIARIO</a:t>
            </a:r>
            <a:r>
              <a:rPr lang="it-IT" sz="2400" dirty="0" smtClean="0">
                <a:latin typeface="Agency FB" pitchFamily="34" charset="0"/>
              </a:rPr>
              <a:t>: si occupa della contabilità dell'azienda gestendone la liquidità e verificandone le entrate e le uscite</a:t>
            </a:r>
          </a:p>
          <a:p>
            <a:pPr>
              <a:buNone/>
            </a:pPr>
            <a:endParaRPr lang="it-IT" dirty="0"/>
          </a:p>
        </p:txBody>
      </p:sp>
      <p:pic>
        <p:nvPicPr>
          <p:cNvPr id="4"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
        <p:nvSpPr>
          <p:cNvPr id="5" name="Titolo 1"/>
          <p:cNvSpPr>
            <a:spLocks noGrp="1"/>
          </p:cNvSpPr>
          <p:nvPr>
            <p:ph type="title"/>
          </p:nvPr>
        </p:nvSpPr>
        <p:spPr>
          <a:xfrm>
            <a:off x="342900" y="938784"/>
            <a:ext cx="6172200" cy="1524000"/>
          </a:xfrm>
        </p:spPr>
        <p:txBody>
          <a:bodyPr>
            <a:normAutofit/>
          </a:bodyPr>
          <a:lstStyle/>
          <a:p>
            <a:r>
              <a:rPr lang="it-IT" sz="4000" dirty="0" smtClean="0"/>
              <a:t>Ruoli</a:t>
            </a:r>
            <a:endParaRPr lang="it-IT" sz="4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04664" y="1907704"/>
            <a:ext cx="6172200" cy="5852160"/>
          </a:xfrm>
        </p:spPr>
        <p:txBody>
          <a:bodyPr>
            <a:noAutofit/>
          </a:bodyPr>
          <a:lstStyle/>
          <a:p>
            <a:pPr lvl="0"/>
            <a:r>
              <a:rPr lang="it-IT" sz="2400" b="1" dirty="0" smtClean="0">
                <a:latin typeface="Agency FB" pitchFamily="34" charset="0"/>
              </a:rPr>
              <a:t>RESPONSABILE RISORSE UMANE</a:t>
            </a:r>
            <a:r>
              <a:rPr lang="it-IT" sz="2400" dirty="0" smtClean="0">
                <a:latin typeface="Agency FB" pitchFamily="34" charset="0"/>
              </a:rPr>
              <a:t>:  il punto chiave sta nel vedere il personale come una vera e propria risorsa all'interno dell'organizzazione .La gestione delle risorse umane viene spesso fraintesa o usata come sinonimo di direzione del personale (personnel management); la gestione del personale è invece un concetto assai più complesso e ampio che riguarda attività come motivazione, impegno e partecipazione del personale .Tra le tante definizioni di gestione delle risorse umane troviamo anche la capacità potenziale di indicare la destinazione o l’indirizzo di adeguate iniziative relative ai diversi scopi operativi dell’azienda.</a:t>
            </a:r>
          </a:p>
          <a:p>
            <a:pPr lvl="0"/>
            <a:r>
              <a:rPr lang="it-IT" sz="2400" b="1" dirty="0" smtClean="0">
                <a:latin typeface="Agency FB" pitchFamily="34" charset="0"/>
              </a:rPr>
              <a:t>RESPONSABILE DELLA SICUREZZA</a:t>
            </a:r>
            <a:r>
              <a:rPr lang="it-IT" sz="2400" dirty="0" smtClean="0">
                <a:latin typeface="Agency FB" pitchFamily="34" charset="0"/>
              </a:rPr>
              <a:t>: Si tratta del professionista esperto in sicurezza, in protezione e prevenzione designato dai datori di lavoro per gestire e coordinare le attività del servizio di prevenzione e protezione dai rischi .</a:t>
            </a:r>
          </a:p>
          <a:p>
            <a:endParaRPr lang="it-IT" sz="2400" dirty="0"/>
          </a:p>
        </p:txBody>
      </p:sp>
      <p:pic>
        <p:nvPicPr>
          <p:cNvPr id="4"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r>
              <a:rPr lang="it-IT" sz="1200" dirty="0" smtClean="0">
                <a:latin typeface="Agency FB" pitchFamily="34" charset="0"/>
              </a:rPr>
              <a:t>1. SESSO</a:t>
            </a:r>
          </a:p>
          <a:p>
            <a:r>
              <a:rPr lang="it-IT" sz="1200" dirty="0" smtClean="0">
                <a:latin typeface="Agency FB" pitchFamily="34" charset="0"/>
              </a:rPr>
              <a:t>M  	F</a:t>
            </a:r>
          </a:p>
          <a:p>
            <a:pPr>
              <a:buNone/>
            </a:pPr>
            <a:r>
              <a:rPr lang="it-IT" sz="1200" dirty="0" smtClean="0">
                <a:latin typeface="Agency FB" pitchFamily="34" charset="0"/>
              </a:rPr>
              <a:t> </a:t>
            </a:r>
          </a:p>
          <a:p>
            <a:r>
              <a:rPr lang="it-IT" sz="1200" b="1" dirty="0" smtClean="0">
                <a:latin typeface="Agency FB" pitchFamily="34" charset="0"/>
              </a:rPr>
              <a:t>2. FASCIA </a:t>
            </a:r>
            <a:r>
              <a:rPr lang="it-IT" sz="1200" b="1" dirty="0" err="1" smtClean="0">
                <a:latin typeface="Agency FB" pitchFamily="34" charset="0"/>
              </a:rPr>
              <a:t>D'ETA</a:t>
            </a:r>
            <a:r>
              <a:rPr lang="it-IT" sz="1200" b="1" dirty="0" smtClean="0">
                <a:latin typeface="Agency FB" pitchFamily="34" charset="0"/>
              </a:rPr>
              <a:t>'</a:t>
            </a:r>
          </a:p>
          <a:p>
            <a:r>
              <a:rPr lang="it-IT" sz="1200" dirty="0" smtClean="0">
                <a:latin typeface="Agency FB" pitchFamily="34" charset="0"/>
              </a:rPr>
              <a:t>18-25 ANNI</a:t>
            </a:r>
          </a:p>
          <a:p>
            <a:r>
              <a:rPr lang="it-IT" sz="1200" dirty="0" smtClean="0">
                <a:latin typeface="Agency FB" pitchFamily="34" charset="0"/>
              </a:rPr>
              <a:t>26-35 ANNI</a:t>
            </a:r>
          </a:p>
          <a:p>
            <a:r>
              <a:rPr lang="it-IT" sz="1200" dirty="0" smtClean="0">
                <a:latin typeface="Agency FB" pitchFamily="34" charset="0"/>
              </a:rPr>
              <a:t>36-45 ANNI</a:t>
            </a:r>
          </a:p>
          <a:p>
            <a:r>
              <a:rPr lang="it-IT" sz="1200" dirty="0" smtClean="0">
                <a:latin typeface="Agency FB" pitchFamily="34" charset="0"/>
              </a:rPr>
              <a:t>46-55 ANNI</a:t>
            </a:r>
          </a:p>
          <a:p>
            <a:r>
              <a:rPr lang="it-IT" sz="1200" dirty="0" smtClean="0">
                <a:latin typeface="Agency FB" pitchFamily="34" charset="0"/>
              </a:rPr>
              <a:t>56 ANNI E OLTRE</a:t>
            </a:r>
          </a:p>
          <a:p>
            <a:pPr>
              <a:buNone/>
            </a:pPr>
            <a:endParaRPr lang="it-IT" sz="1200" b="1" dirty="0" smtClean="0">
              <a:latin typeface="Agency FB" pitchFamily="34" charset="0"/>
            </a:endParaRPr>
          </a:p>
          <a:p>
            <a:r>
              <a:rPr lang="it-IT" sz="1200" b="1" dirty="0" smtClean="0">
                <a:latin typeface="Agency FB" pitchFamily="34" charset="0"/>
              </a:rPr>
              <a:t>3. PENSA CHE UN AGRITURISMO CHE OFFRA SERVIZI </a:t>
            </a:r>
            <a:r>
              <a:rPr lang="it-IT" sz="1200" b="1" dirty="0" err="1" smtClean="0">
                <a:latin typeface="Agency FB" pitchFamily="34" charset="0"/>
              </a:rPr>
              <a:t>DI</a:t>
            </a:r>
            <a:r>
              <a:rPr lang="it-IT" sz="1200" b="1" dirty="0" smtClean="0">
                <a:latin typeface="Agency FB" pitchFamily="34" charset="0"/>
              </a:rPr>
              <a:t> QUESTO GENERE POSSA PIACERE?</a:t>
            </a:r>
          </a:p>
          <a:p>
            <a:r>
              <a:rPr lang="it-IT" sz="1200" dirty="0" smtClean="0">
                <a:latin typeface="Agency FB" pitchFamily="34" charset="0"/>
              </a:rPr>
              <a:t>SI		NO</a:t>
            </a:r>
          </a:p>
          <a:p>
            <a:pPr>
              <a:buNone/>
            </a:pPr>
            <a:endParaRPr lang="it-IT" sz="1200" b="1" dirty="0" smtClean="0">
              <a:latin typeface="Agency FB" pitchFamily="34" charset="0"/>
            </a:endParaRPr>
          </a:p>
          <a:p>
            <a:r>
              <a:rPr lang="it-IT" sz="1200" b="1" dirty="0" smtClean="0">
                <a:latin typeface="Agency FB" pitchFamily="34" charset="0"/>
              </a:rPr>
              <a:t>4. CONSIGLIEREBBE UNA VACANZA NEL NOSTRO AGRITURISMO?</a:t>
            </a:r>
          </a:p>
          <a:p>
            <a:r>
              <a:rPr lang="it-IT" sz="1200" dirty="0" smtClean="0">
                <a:latin typeface="Agency FB" pitchFamily="34" charset="0"/>
              </a:rPr>
              <a:t> </a:t>
            </a:r>
          </a:p>
          <a:p>
            <a:r>
              <a:rPr lang="it-IT" sz="1200" dirty="0" smtClean="0">
                <a:latin typeface="Agency FB" pitchFamily="34" charset="0"/>
              </a:rPr>
              <a:t>SI		NO</a:t>
            </a:r>
          </a:p>
          <a:p>
            <a:pPr>
              <a:buNone/>
            </a:pPr>
            <a:endParaRPr lang="it-IT" sz="1200" dirty="0" smtClean="0">
              <a:latin typeface="Agency FB" pitchFamily="34" charset="0"/>
            </a:endParaRPr>
          </a:p>
          <a:p>
            <a:r>
              <a:rPr lang="it-IT" sz="1200" b="1" dirty="0" smtClean="0">
                <a:latin typeface="Agency FB" pitchFamily="34" charset="0"/>
              </a:rPr>
              <a:t>5. CONSIGLIEREBBE </a:t>
            </a:r>
            <a:r>
              <a:rPr lang="it-IT" sz="1200" b="1" dirty="0" err="1" smtClean="0">
                <a:latin typeface="Agency FB" pitchFamily="34" charset="0"/>
              </a:rPr>
              <a:t>DI</a:t>
            </a:r>
            <a:r>
              <a:rPr lang="it-IT" sz="1200" b="1" dirty="0" smtClean="0">
                <a:latin typeface="Agency FB" pitchFamily="34" charset="0"/>
              </a:rPr>
              <a:t> AFITTARE MEZZI </a:t>
            </a:r>
            <a:r>
              <a:rPr lang="it-IT" sz="1200" b="1" dirty="0" err="1" smtClean="0">
                <a:latin typeface="Agency FB" pitchFamily="34" charset="0"/>
              </a:rPr>
              <a:t>DI</a:t>
            </a:r>
            <a:r>
              <a:rPr lang="it-IT" sz="1200" b="1" dirty="0" smtClean="0">
                <a:latin typeface="Agency FB" pitchFamily="34" charset="0"/>
              </a:rPr>
              <a:t> TRASPORTO NEL NOSTRO AGRITURISMO?</a:t>
            </a:r>
          </a:p>
          <a:p>
            <a:r>
              <a:rPr lang="it-IT" sz="1200" dirty="0" smtClean="0">
                <a:latin typeface="Agency FB" pitchFamily="34" charset="0"/>
              </a:rPr>
              <a:t> </a:t>
            </a:r>
          </a:p>
          <a:p>
            <a:r>
              <a:rPr lang="it-IT" sz="1200" dirty="0" smtClean="0">
                <a:latin typeface="Agency FB" pitchFamily="34" charset="0"/>
              </a:rPr>
              <a:t>SI            NO   </a:t>
            </a:r>
          </a:p>
          <a:p>
            <a:pPr>
              <a:buNone/>
            </a:pPr>
            <a:endParaRPr lang="it-IT" sz="1200" dirty="0" smtClean="0">
              <a:latin typeface="Agency FB" pitchFamily="34" charset="0"/>
            </a:endParaRPr>
          </a:p>
          <a:p>
            <a:r>
              <a:rPr lang="it-IT" sz="1200" b="1" dirty="0" smtClean="0">
                <a:latin typeface="Agency FB" pitchFamily="34" charset="0"/>
              </a:rPr>
              <a:t>6.  RITIENE CHE IL NOSTRO SERVIZIO SIA INNOVATIVO E UTILE?</a:t>
            </a:r>
          </a:p>
          <a:p>
            <a:pPr>
              <a:buNone/>
            </a:pPr>
            <a:endParaRPr lang="it-IT" sz="1200" dirty="0" smtClean="0">
              <a:latin typeface="Agency FB" pitchFamily="34" charset="0"/>
            </a:endParaRPr>
          </a:p>
          <a:p>
            <a:r>
              <a:rPr lang="it-IT" sz="1200" dirty="0" smtClean="0">
                <a:latin typeface="Agency FB" pitchFamily="34" charset="0"/>
              </a:rPr>
              <a:t>SI            NO</a:t>
            </a:r>
          </a:p>
          <a:p>
            <a:pPr>
              <a:buNone/>
            </a:pPr>
            <a:endParaRPr lang="it-IT" sz="1200" dirty="0" smtClean="0">
              <a:latin typeface="Agency FB" pitchFamily="34" charset="0"/>
            </a:endParaRPr>
          </a:p>
          <a:p>
            <a:r>
              <a:rPr lang="it-IT" sz="1200" b="1" dirty="0" smtClean="0">
                <a:latin typeface="Agency FB" pitchFamily="34" charset="0"/>
              </a:rPr>
              <a:t>7. RITIENE CHE L’UTILIZZO </a:t>
            </a:r>
            <a:r>
              <a:rPr lang="it-IT" sz="1200" b="1" dirty="0" err="1" smtClean="0">
                <a:latin typeface="Agency FB" pitchFamily="34" charset="0"/>
              </a:rPr>
              <a:t>DI</a:t>
            </a:r>
            <a:r>
              <a:rPr lang="it-IT" sz="1200" b="1" dirty="0" smtClean="0">
                <a:latin typeface="Agency FB" pitchFamily="34" charset="0"/>
              </a:rPr>
              <a:t> MEZZI </a:t>
            </a:r>
            <a:r>
              <a:rPr lang="it-IT" sz="1200" b="1" dirty="0" err="1" smtClean="0">
                <a:latin typeface="Agency FB" pitchFamily="34" charset="0"/>
              </a:rPr>
              <a:t>DI</a:t>
            </a:r>
            <a:r>
              <a:rPr lang="it-IT" sz="1200" b="1" dirty="0" smtClean="0">
                <a:latin typeface="Agency FB" pitchFamily="34" charset="0"/>
              </a:rPr>
              <a:t> TRASPORTO ESCLUSIVAMENTE PER TURISTI SIA INNOVATIVO ED EFFICACE AL FINE </a:t>
            </a:r>
            <a:r>
              <a:rPr lang="it-IT" sz="1200" b="1" dirty="0" err="1" smtClean="0">
                <a:latin typeface="Agency FB" pitchFamily="34" charset="0"/>
              </a:rPr>
              <a:t>DI</a:t>
            </a:r>
            <a:r>
              <a:rPr lang="it-IT" sz="1200" b="1" dirty="0" smtClean="0">
                <a:latin typeface="Agency FB" pitchFamily="34" charset="0"/>
              </a:rPr>
              <a:t> RENDERE IL SOGGIORNO PIU’ RILASSANTE E SODDISFACENTE? </a:t>
            </a:r>
          </a:p>
          <a:p>
            <a:r>
              <a:rPr lang="it-IT" sz="1200" dirty="0" smtClean="0">
                <a:latin typeface="Agency FB" pitchFamily="34" charset="0"/>
              </a:rPr>
              <a:t>SI            NO</a:t>
            </a:r>
          </a:p>
          <a:p>
            <a:endParaRPr lang="it-IT" sz="1200" dirty="0">
              <a:latin typeface="Agency FB" pitchFamily="34" charset="0"/>
            </a:endParaRPr>
          </a:p>
        </p:txBody>
      </p:sp>
      <p:sp>
        <p:nvSpPr>
          <p:cNvPr id="5" name="Titolo 1"/>
          <p:cNvSpPr>
            <a:spLocks noGrp="1"/>
          </p:cNvSpPr>
          <p:nvPr>
            <p:ph type="title"/>
          </p:nvPr>
        </p:nvSpPr>
        <p:spPr>
          <a:xfrm>
            <a:off x="342900" y="938784"/>
            <a:ext cx="6172200" cy="1524000"/>
          </a:xfrm>
        </p:spPr>
        <p:txBody>
          <a:bodyPr>
            <a:normAutofit/>
          </a:bodyPr>
          <a:lstStyle/>
          <a:p>
            <a:r>
              <a:rPr lang="it-IT" sz="4000" dirty="0" smtClean="0"/>
              <a:t>Ricerca di mercato</a:t>
            </a:r>
            <a:endParaRPr lang="it-IT" sz="4000" dirty="0"/>
          </a:p>
        </p:txBody>
      </p:sp>
      <p:pic>
        <p:nvPicPr>
          <p:cNvPr id="7" name="Segnaposto contenuto 3" descr="TRAVELTODISCOVER LOGO.png"/>
          <p:cNvPicPr>
            <a:picLocks noChangeAspect="1"/>
          </p:cNvPicPr>
          <p:nvPr/>
        </p:nvPicPr>
        <p:blipFill>
          <a:blip r:embed="rId2" cstate="print"/>
          <a:stretch>
            <a:fillRect/>
          </a:stretch>
        </p:blipFill>
        <p:spPr>
          <a:xfrm>
            <a:off x="5129808" y="0"/>
            <a:ext cx="1728192" cy="1878826"/>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Personalizzato 7">
      <a:dk1>
        <a:sysClr val="windowText" lastClr="000000"/>
      </a:dk1>
      <a:lt1>
        <a:sysClr val="window" lastClr="FFFFFF"/>
      </a:lt1>
      <a:dk2>
        <a:srgbClr val="04617B"/>
      </a:dk2>
      <a:lt2>
        <a:srgbClr val="DBF5F9"/>
      </a:lt2>
      <a:accent1>
        <a:srgbClr val="FFFFFF"/>
      </a:accent1>
      <a:accent2>
        <a:srgbClr val="009DD9"/>
      </a:accent2>
      <a:accent3>
        <a:srgbClr val="20C8F7"/>
      </a:accent3>
      <a:accent4>
        <a:srgbClr val="54A838"/>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206</TotalTime>
  <Words>2088</Words>
  <Application>Microsoft Office PowerPoint</Application>
  <PresentationFormat>Presentazione su schermo (4:3)</PresentationFormat>
  <Paragraphs>480</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Equinozio</vt:lpstr>
      <vt:lpstr>Diapositiva 1</vt:lpstr>
      <vt:lpstr>Indice</vt:lpstr>
      <vt:lpstr>Diapositiva 3</vt:lpstr>
      <vt:lpstr>Diapositiva 4</vt:lpstr>
      <vt:lpstr>Diapositiva 5</vt:lpstr>
      <vt:lpstr>Organigramma</vt:lpstr>
      <vt:lpstr>Ruoli</vt:lpstr>
      <vt:lpstr>Diapositiva 8</vt:lpstr>
      <vt:lpstr>Ricerca di mercato</vt:lpstr>
      <vt:lpstr>Diapositiva 10</vt:lpstr>
      <vt:lpstr>Diapositiva 11</vt:lpstr>
      <vt:lpstr>Diapositiva 12</vt:lpstr>
      <vt:lpstr>Analisi della concorrenza</vt:lpstr>
      <vt:lpstr>Tipo di società</vt:lpstr>
      <vt:lpstr>Sede dell’azienda</vt:lpstr>
      <vt:lpstr>Diapositiva 16</vt:lpstr>
      <vt:lpstr>Pubblicità</vt:lpstr>
      <vt:lpstr>Iter burocratico</vt:lpstr>
      <vt:lpstr>Diapositiva 19</vt:lpstr>
      <vt:lpstr>Diapositiva 20</vt:lpstr>
      <vt:lpstr>Diapositiva 21</vt:lpstr>
      <vt:lpstr>Diapositiva 22</vt:lpstr>
      <vt:lpstr>Diapositiva 23</vt:lpstr>
      <vt:lpstr>Diapositiva 24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Aula51_pc10</dc:creator>
  <cp:lastModifiedBy>Mattia</cp:lastModifiedBy>
  <cp:revision>37</cp:revision>
  <dcterms:created xsi:type="dcterms:W3CDTF">2015-04-29T07:25:07Z</dcterms:created>
  <dcterms:modified xsi:type="dcterms:W3CDTF">2015-04-30T09:20:24Z</dcterms:modified>
</cp:coreProperties>
</file>