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70" r:id="rId9"/>
    <p:sldId id="263" r:id="rId10"/>
    <p:sldId id="264" r:id="rId11"/>
    <p:sldId id="265" r:id="rId12"/>
    <p:sldId id="266" r:id="rId13"/>
    <p:sldId id="267" r:id="rId14"/>
    <p:sldId id="268" r:id="rId15"/>
    <p:sldId id="269" r:id="rId16"/>
    <p:sldId id="273" r:id="rId17"/>
    <p:sldId id="272" r:id="rId18"/>
  </p:sldIdLst>
  <p:sldSz cx="6858000" cy="9144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39" d="100"/>
          <a:sy n="39" d="100"/>
        </p:scale>
        <p:origin x="-2550" y="-450"/>
      </p:cViewPr>
      <p:guideLst>
        <p:guide orient="horz" pos="2880"/>
        <p:guide pos="216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Ref idx="1002">
        <a:schemeClr val="bg1"/>
      </p:bgRef>
    </p:bg>
    <p:spTree>
      <p:nvGrpSpPr>
        <p:cNvPr id="1" name=""/>
        <p:cNvGrpSpPr/>
        <p:nvPr/>
      </p:nvGrpSpPr>
      <p:grpSpPr>
        <a:xfrm>
          <a:off x="0" y="0"/>
          <a:ext cx="0" cy="0"/>
          <a:chOff x="0" y="0"/>
          <a:chExt cx="0" cy="0"/>
        </a:xfrm>
      </p:grpSpPr>
      <p:sp>
        <p:nvSpPr>
          <p:cNvPr id="8" name="Rettangolo 7"/>
          <p:cNvSpPr/>
          <p:nvPr/>
        </p:nvSpPr>
        <p:spPr>
          <a:xfrm flipH="1">
            <a:off x="2000250" y="0"/>
            <a:ext cx="4857750" cy="9144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Connettore 1 8"/>
          <p:cNvSpPr>
            <a:spLocks noChangeShapeType="1"/>
          </p:cNvSpPr>
          <p:nvPr/>
        </p:nvSpPr>
        <p:spPr bwMode="auto">
          <a:xfrm rot="16200000">
            <a:off x="-2571750" y="4572000"/>
            <a:ext cx="9144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olo 11"/>
          <p:cNvSpPr>
            <a:spLocks noGrp="1"/>
          </p:cNvSpPr>
          <p:nvPr>
            <p:ph type="ctrTitle"/>
          </p:nvPr>
        </p:nvSpPr>
        <p:spPr>
          <a:xfrm>
            <a:off x="2525151" y="711200"/>
            <a:ext cx="3829050" cy="3824224"/>
          </a:xfrm>
        </p:spPr>
        <p:txBody>
          <a:bodyPr lIns="45720" tIns="0" rIns="45720">
            <a:noAutofit/>
          </a:bodyPr>
          <a:lstStyle>
            <a:lvl1pPr algn="r">
              <a:defRPr sz="4200" b="1"/>
            </a:lvl1pPr>
            <a:extLst/>
          </a:lstStyle>
          <a:p>
            <a:r>
              <a:rPr kumimoji="0" lang="it-IT" smtClean="0"/>
              <a:t>Fare clic per modificare lo stile del titolo</a:t>
            </a:r>
            <a:endParaRPr kumimoji="0" lang="en-US"/>
          </a:p>
        </p:txBody>
      </p:sp>
      <p:sp>
        <p:nvSpPr>
          <p:cNvPr id="25" name="Sottotitolo 24"/>
          <p:cNvSpPr>
            <a:spLocks noGrp="1"/>
          </p:cNvSpPr>
          <p:nvPr>
            <p:ph type="subTitle" idx="1"/>
          </p:nvPr>
        </p:nvSpPr>
        <p:spPr>
          <a:xfrm>
            <a:off x="2515831" y="4719819"/>
            <a:ext cx="3836084" cy="1468331"/>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it-IT" smtClean="0"/>
              <a:t>Fare clic per modificare lo stile del sottotitolo dello schema</a:t>
            </a:r>
            <a:endParaRPr kumimoji="0" lang="en-US"/>
          </a:p>
        </p:txBody>
      </p:sp>
      <p:sp>
        <p:nvSpPr>
          <p:cNvPr id="31" name="Segnaposto data 30"/>
          <p:cNvSpPr>
            <a:spLocks noGrp="1"/>
          </p:cNvSpPr>
          <p:nvPr>
            <p:ph type="dt" sz="half" idx="10"/>
          </p:nvPr>
        </p:nvSpPr>
        <p:spPr>
          <a:xfrm>
            <a:off x="4403418" y="8743928"/>
            <a:ext cx="1501848" cy="302536"/>
          </a:xfrm>
        </p:spPr>
        <p:txBody>
          <a:bodyPr/>
          <a:lstStyle>
            <a:lvl1pPr>
              <a:defRPr lang="en-US" smtClean="0">
                <a:solidFill>
                  <a:srgbClr val="FFFFFF"/>
                </a:solidFill>
              </a:defRPr>
            </a:lvl1pPr>
            <a:extLst/>
          </a:lstStyle>
          <a:p>
            <a:fld id="{B2B02C9B-FD07-4178-9379-D92DEDCE6966}" type="datetimeFigureOut">
              <a:rPr lang="it-IT" smtClean="0"/>
              <a:pPr/>
              <a:t>30/04/2015</a:t>
            </a:fld>
            <a:endParaRPr lang="it-IT"/>
          </a:p>
        </p:txBody>
      </p:sp>
      <p:sp>
        <p:nvSpPr>
          <p:cNvPr id="18" name="Segnaposto piè di pagina 17"/>
          <p:cNvSpPr>
            <a:spLocks noGrp="1"/>
          </p:cNvSpPr>
          <p:nvPr>
            <p:ph type="ftr" sz="quarter" idx="11"/>
          </p:nvPr>
        </p:nvSpPr>
        <p:spPr>
          <a:xfrm>
            <a:off x="2114550" y="8743928"/>
            <a:ext cx="2195792" cy="304800"/>
          </a:xfrm>
        </p:spPr>
        <p:txBody>
          <a:bodyPr/>
          <a:lstStyle>
            <a:lvl1pPr>
              <a:defRPr lang="en-US" dirty="0">
                <a:solidFill>
                  <a:srgbClr val="FFFFFF"/>
                </a:solidFill>
              </a:defRPr>
            </a:lvl1pPr>
            <a:extLst/>
          </a:lstStyle>
          <a:p>
            <a:endParaRPr lang="it-IT"/>
          </a:p>
        </p:txBody>
      </p:sp>
      <p:sp>
        <p:nvSpPr>
          <p:cNvPr id="29" name="Segnaposto numero diapositiva 28"/>
          <p:cNvSpPr>
            <a:spLocks noGrp="1"/>
          </p:cNvSpPr>
          <p:nvPr>
            <p:ph type="sldNum" sz="quarter" idx="12"/>
          </p:nvPr>
        </p:nvSpPr>
        <p:spPr>
          <a:xfrm>
            <a:off x="5910663" y="8741664"/>
            <a:ext cx="441252" cy="304800"/>
          </a:xfrm>
        </p:spPr>
        <p:txBody>
          <a:bodyPr/>
          <a:lstStyle>
            <a:lvl1pPr>
              <a:defRPr lang="en-US" smtClean="0">
                <a:solidFill>
                  <a:srgbClr val="FFFFFF"/>
                </a:solidFill>
              </a:defRPr>
            </a:lvl1pPr>
            <a:extLst/>
          </a:lstStyle>
          <a:p>
            <a:fld id="{287297F2-E1E1-4F7F-912A-71EE5E565DBC}" type="slidenum">
              <a:rPr lang="it-IT" smtClean="0"/>
              <a:pPr/>
              <a:t>‹N›</a:t>
            </a:fld>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extLs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fld id="{B2B02C9B-FD07-4178-9379-D92DEDCE6966}" type="datetimeFigureOut">
              <a:rPr lang="it-IT" smtClean="0"/>
              <a:pPr/>
              <a:t>30/04/2015</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287297F2-E1E1-4F7F-912A-71EE5E565DBC}"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4914900" y="366608"/>
            <a:ext cx="1143000" cy="7802033"/>
          </a:xfrm>
        </p:spPr>
        <p:txBody>
          <a:bodyPr vert="eaVert" anchor="t"/>
          <a:lstStyle>
            <a:extLs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342900" y="366190"/>
            <a:ext cx="4514850" cy="7802033"/>
          </a:xfrm>
        </p:spPr>
        <p:txBody>
          <a:bodyPr vert="eaVert"/>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a:xfrm>
            <a:off x="3182112" y="8743928"/>
            <a:ext cx="1501848" cy="302536"/>
          </a:xfrm>
        </p:spPr>
        <p:txBody>
          <a:bodyPr/>
          <a:lstStyle>
            <a:extLst/>
          </a:lstStyle>
          <a:p>
            <a:fld id="{B2B02C9B-FD07-4178-9379-D92DEDCE6966}" type="datetimeFigureOut">
              <a:rPr lang="it-IT" smtClean="0"/>
              <a:pPr/>
              <a:t>30/04/2015</a:t>
            </a:fld>
            <a:endParaRPr lang="it-IT"/>
          </a:p>
        </p:txBody>
      </p:sp>
      <p:sp>
        <p:nvSpPr>
          <p:cNvPr id="5" name="Segnaposto piè di pagina 4"/>
          <p:cNvSpPr>
            <a:spLocks noGrp="1"/>
          </p:cNvSpPr>
          <p:nvPr>
            <p:ph type="ftr" sz="quarter" idx="11"/>
          </p:nvPr>
        </p:nvSpPr>
        <p:spPr>
          <a:xfrm>
            <a:off x="342900" y="8741664"/>
            <a:ext cx="2743200" cy="304800"/>
          </a:xfrm>
        </p:spPr>
        <p:txBody>
          <a:bodyPr/>
          <a:lstStyle>
            <a:extLst/>
          </a:lstStyle>
          <a:p>
            <a:endParaRPr lang="it-IT"/>
          </a:p>
        </p:txBody>
      </p:sp>
      <p:sp>
        <p:nvSpPr>
          <p:cNvPr id="6" name="Segnaposto numero diapositiva 5"/>
          <p:cNvSpPr>
            <a:spLocks noGrp="1"/>
          </p:cNvSpPr>
          <p:nvPr>
            <p:ph type="sldNum" sz="quarter" idx="12"/>
          </p:nvPr>
        </p:nvSpPr>
        <p:spPr>
          <a:xfrm>
            <a:off x="4690872" y="8737600"/>
            <a:ext cx="441252" cy="304800"/>
          </a:xfrm>
        </p:spPr>
        <p:txBody>
          <a:bodyPr/>
          <a:lstStyle>
            <a:lvl1pPr>
              <a:defRPr>
                <a:solidFill>
                  <a:schemeClr val="tx2"/>
                </a:solidFill>
              </a:defRPr>
            </a:lvl1pPr>
            <a:extLst/>
          </a:lstStyle>
          <a:p>
            <a:fld id="{287297F2-E1E1-4F7F-912A-71EE5E565DBC}"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extLst/>
          </a:lstStyle>
          <a:p>
            <a:r>
              <a:rPr kumimoji="0" lang="it-IT" smtClean="0"/>
              <a:t>Fare clic per modificare lo stile del titolo</a:t>
            </a:r>
            <a:endParaRPr kumimoji="0" lang="en-US"/>
          </a:p>
        </p:txBody>
      </p:sp>
      <p:sp>
        <p:nvSpPr>
          <p:cNvPr id="3" name="Segnaposto contenuto 2"/>
          <p:cNvSpPr>
            <a:spLocks noGrp="1"/>
          </p:cNvSpPr>
          <p:nvPr>
            <p:ph idx="1"/>
          </p:nvPr>
        </p:nvSpPr>
        <p:spPr/>
        <p:txBody>
          <a:bodyPr/>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fld id="{B2B02C9B-FD07-4178-9379-D92DEDCE6966}" type="datetimeFigureOut">
              <a:rPr lang="it-IT" smtClean="0"/>
              <a:pPr/>
              <a:t>30/04/2015</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287297F2-E1E1-4F7F-912A-71EE5E565DBC}"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Ref idx="1001">
        <a:schemeClr val="bg1"/>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800100" y="3762450"/>
            <a:ext cx="4691616" cy="1816100"/>
          </a:xfrm>
        </p:spPr>
        <p:txBody>
          <a:bodyPr tIns="0" anchor="t"/>
          <a:lstStyle>
            <a:lvl1pPr algn="r">
              <a:buNone/>
              <a:defRPr sz="4200" b="1" cap="all"/>
            </a:lvl1pPr>
            <a:extLst/>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800100" y="2540001"/>
            <a:ext cx="4691616" cy="991343"/>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a:xfrm>
            <a:off x="3543179" y="8742413"/>
            <a:ext cx="1501848" cy="302536"/>
          </a:xfrm>
        </p:spPr>
        <p:txBody>
          <a:bodyPr bIns="0" anchor="b"/>
          <a:lstStyle>
            <a:lvl1pPr>
              <a:defRPr>
                <a:solidFill>
                  <a:schemeClr val="tx2"/>
                </a:solidFill>
              </a:defRPr>
            </a:lvl1pPr>
            <a:extLst/>
          </a:lstStyle>
          <a:p>
            <a:fld id="{B2B02C9B-FD07-4178-9379-D92DEDCE6966}" type="datetimeFigureOut">
              <a:rPr lang="it-IT" smtClean="0"/>
              <a:pPr/>
              <a:t>30/04/2015</a:t>
            </a:fld>
            <a:endParaRPr lang="it-IT"/>
          </a:p>
        </p:txBody>
      </p:sp>
      <p:sp>
        <p:nvSpPr>
          <p:cNvPr id="5" name="Segnaposto piè di pagina 4"/>
          <p:cNvSpPr>
            <a:spLocks noGrp="1"/>
          </p:cNvSpPr>
          <p:nvPr>
            <p:ph type="ftr" sz="quarter" idx="11"/>
          </p:nvPr>
        </p:nvSpPr>
        <p:spPr>
          <a:xfrm>
            <a:off x="1301519" y="8742413"/>
            <a:ext cx="2171700" cy="304800"/>
          </a:xfrm>
        </p:spPr>
        <p:txBody>
          <a:bodyPr bIns="0" anchor="b"/>
          <a:lstStyle>
            <a:lvl1pPr>
              <a:defRPr>
                <a:solidFill>
                  <a:schemeClr val="tx2"/>
                </a:solidFill>
              </a:defRPr>
            </a:lvl1pPr>
            <a:extLst/>
          </a:lstStyle>
          <a:p>
            <a:endParaRPr lang="it-IT"/>
          </a:p>
        </p:txBody>
      </p:sp>
      <p:sp>
        <p:nvSpPr>
          <p:cNvPr id="6" name="Segnaposto numero diapositiva 5"/>
          <p:cNvSpPr>
            <a:spLocks noGrp="1"/>
          </p:cNvSpPr>
          <p:nvPr>
            <p:ph type="sldNum" sz="quarter" idx="12"/>
          </p:nvPr>
        </p:nvSpPr>
        <p:spPr>
          <a:xfrm>
            <a:off x="5050464" y="8740149"/>
            <a:ext cx="441252" cy="304800"/>
          </a:xfrm>
        </p:spPr>
        <p:txBody>
          <a:bodyPr/>
          <a:lstStyle>
            <a:extLst/>
          </a:lstStyle>
          <a:p>
            <a:fld id="{287297F2-E1E1-4F7F-912A-71EE5E565DBC}" type="slidenum">
              <a:rPr lang="it-IT" smtClean="0"/>
              <a:pPr/>
              <a:t>‹N›</a:t>
            </a:fld>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342900" y="426720"/>
            <a:ext cx="5431536" cy="1524000"/>
          </a:xfrm>
        </p:spPr>
        <p:txBody>
          <a:bodyPr/>
          <a:lstStyle>
            <a:extLst/>
          </a:lstStyle>
          <a:p>
            <a:r>
              <a:rPr kumimoji="0" lang="it-IT" smtClean="0"/>
              <a:t>Fare clic per modificare lo stile del titolo</a:t>
            </a:r>
            <a:endParaRPr kumimoji="0" lang="en-US"/>
          </a:p>
        </p:txBody>
      </p:sp>
      <p:sp>
        <p:nvSpPr>
          <p:cNvPr id="3" name="Segnaposto contenuto 2"/>
          <p:cNvSpPr>
            <a:spLocks noGrp="1"/>
          </p:cNvSpPr>
          <p:nvPr>
            <p:ph sz="half" idx="1"/>
          </p:nvPr>
        </p:nvSpPr>
        <p:spPr>
          <a:xfrm>
            <a:off x="342900" y="2133601"/>
            <a:ext cx="2640330" cy="6034617"/>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contenuto 3"/>
          <p:cNvSpPr>
            <a:spLocks noGrp="1"/>
          </p:cNvSpPr>
          <p:nvPr>
            <p:ph sz="half" idx="2"/>
          </p:nvPr>
        </p:nvSpPr>
        <p:spPr>
          <a:xfrm>
            <a:off x="3134106" y="2133601"/>
            <a:ext cx="2640330" cy="6034617"/>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extLst/>
          </a:lstStyle>
          <a:p>
            <a:fld id="{B2B02C9B-FD07-4178-9379-D92DEDCE6966}" type="datetimeFigureOut">
              <a:rPr lang="it-IT" smtClean="0"/>
              <a:pPr/>
              <a:t>30/04/2015</a:t>
            </a:fld>
            <a:endParaRPr lang="it-IT"/>
          </a:p>
        </p:txBody>
      </p:sp>
      <p:sp>
        <p:nvSpPr>
          <p:cNvPr id="6" name="Segnaposto piè di pagina 5"/>
          <p:cNvSpPr>
            <a:spLocks noGrp="1"/>
          </p:cNvSpPr>
          <p:nvPr>
            <p:ph type="ftr" sz="quarter" idx="11"/>
          </p:nvPr>
        </p:nvSpPr>
        <p:spPr/>
        <p:txBody>
          <a:bodyPr/>
          <a:lstStyle>
            <a:extLst/>
          </a:lstStyle>
          <a:p>
            <a:endParaRPr lang="it-IT"/>
          </a:p>
        </p:txBody>
      </p:sp>
      <p:sp>
        <p:nvSpPr>
          <p:cNvPr id="7" name="Segnaposto numero diapositiva 6"/>
          <p:cNvSpPr>
            <a:spLocks noGrp="1"/>
          </p:cNvSpPr>
          <p:nvPr>
            <p:ph type="sldNum" sz="quarter" idx="12"/>
          </p:nvPr>
        </p:nvSpPr>
        <p:spPr/>
        <p:txBody>
          <a:bodyPr/>
          <a:lstStyle>
            <a:extLst/>
          </a:lstStyle>
          <a:p>
            <a:fld id="{287297F2-E1E1-4F7F-912A-71EE5E565DBC}"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342900" y="426720"/>
            <a:ext cx="5431536" cy="1524000"/>
          </a:xfrm>
        </p:spPr>
        <p:txBody>
          <a:bodyPr anchor="b"/>
          <a:lstStyle>
            <a:lvl1pPr>
              <a:defRPr/>
            </a:lvl1pPr>
            <a:extLst/>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342900" y="7823200"/>
            <a:ext cx="2640330" cy="6096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3134106" y="7823200"/>
            <a:ext cx="2640330" cy="6096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smtClean="0"/>
              <a:t>Fare clic per modificare stili del testo dello schema</a:t>
            </a:r>
          </a:p>
        </p:txBody>
      </p:sp>
      <p:sp>
        <p:nvSpPr>
          <p:cNvPr id="5" name="Segnaposto contenuto 4"/>
          <p:cNvSpPr>
            <a:spLocks noGrp="1"/>
          </p:cNvSpPr>
          <p:nvPr>
            <p:ph sz="quarter" idx="2"/>
          </p:nvPr>
        </p:nvSpPr>
        <p:spPr>
          <a:xfrm>
            <a:off x="342900" y="2282453"/>
            <a:ext cx="2640330" cy="54864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6" name="Segnaposto contenuto 5"/>
          <p:cNvSpPr>
            <a:spLocks noGrp="1"/>
          </p:cNvSpPr>
          <p:nvPr>
            <p:ph sz="quarter" idx="4"/>
          </p:nvPr>
        </p:nvSpPr>
        <p:spPr>
          <a:xfrm>
            <a:off x="3134106" y="2282453"/>
            <a:ext cx="2640330" cy="54864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0"/>
          </p:nvPr>
        </p:nvSpPr>
        <p:spPr/>
        <p:txBody>
          <a:bodyPr/>
          <a:lstStyle>
            <a:extLst/>
          </a:lstStyle>
          <a:p>
            <a:fld id="{B2B02C9B-FD07-4178-9379-D92DEDCE6966}" type="datetimeFigureOut">
              <a:rPr lang="it-IT" smtClean="0"/>
              <a:pPr/>
              <a:t>30/04/2015</a:t>
            </a:fld>
            <a:endParaRPr lang="it-IT"/>
          </a:p>
        </p:txBody>
      </p:sp>
      <p:sp>
        <p:nvSpPr>
          <p:cNvPr id="8" name="Segnaposto piè di pagina 7"/>
          <p:cNvSpPr>
            <a:spLocks noGrp="1"/>
          </p:cNvSpPr>
          <p:nvPr>
            <p:ph type="ftr" sz="quarter" idx="11"/>
          </p:nvPr>
        </p:nvSpPr>
        <p:spPr/>
        <p:txBody>
          <a:bodyPr/>
          <a:lstStyle>
            <a:extLst/>
          </a:lstStyle>
          <a:p>
            <a:endParaRPr lang="it-IT"/>
          </a:p>
        </p:txBody>
      </p:sp>
      <p:sp>
        <p:nvSpPr>
          <p:cNvPr id="9" name="Segnaposto numero diapositiva 8"/>
          <p:cNvSpPr>
            <a:spLocks noGrp="1"/>
          </p:cNvSpPr>
          <p:nvPr>
            <p:ph type="sldNum" sz="quarter" idx="12"/>
          </p:nvPr>
        </p:nvSpPr>
        <p:spPr/>
        <p:txBody>
          <a:bodyPr/>
          <a:lstStyle>
            <a:extLst/>
          </a:lstStyle>
          <a:p>
            <a:fld id="{287297F2-E1E1-4F7F-912A-71EE5E565DBC}"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342900" y="426720"/>
            <a:ext cx="5431536" cy="1524000"/>
          </a:xfrm>
        </p:spPr>
        <p:txBody>
          <a:bodyPr/>
          <a:lstStyle>
            <a:extLst/>
          </a:lstStyle>
          <a:p>
            <a:r>
              <a:rPr kumimoji="0" lang="it-IT" smtClean="0"/>
              <a:t>Fare clic per modificare lo stile del titolo</a:t>
            </a:r>
            <a:endParaRPr kumimoji="0" lang="en-US"/>
          </a:p>
        </p:txBody>
      </p:sp>
      <p:sp>
        <p:nvSpPr>
          <p:cNvPr id="3" name="Segnaposto data 2"/>
          <p:cNvSpPr>
            <a:spLocks noGrp="1"/>
          </p:cNvSpPr>
          <p:nvPr>
            <p:ph type="dt" sz="half" idx="10"/>
          </p:nvPr>
        </p:nvSpPr>
        <p:spPr/>
        <p:txBody>
          <a:bodyPr/>
          <a:lstStyle>
            <a:extLst/>
          </a:lstStyle>
          <a:p>
            <a:fld id="{B2B02C9B-FD07-4178-9379-D92DEDCE6966}" type="datetimeFigureOut">
              <a:rPr lang="it-IT" smtClean="0"/>
              <a:pPr/>
              <a:t>30/04/2015</a:t>
            </a:fld>
            <a:endParaRPr lang="it-IT"/>
          </a:p>
        </p:txBody>
      </p:sp>
      <p:sp>
        <p:nvSpPr>
          <p:cNvPr id="4" name="Segnaposto piè di pagina 3"/>
          <p:cNvSpPr>
            <a:spLocks noGrp="1"/>
          </p:cNvSpPr>
          <p:nvPr>
            <p:ph type="ftr" sz="quarter" idx="11"/>
          </p:nvPr>
        </p:nvSpPr>
        <p:spPr/>
        <p:txBody>
          <a:bodyPr/>
          <a:lstStyle>
            <a:extLst/>
          </a:lstStyle>
          <a:p>
            <a:endParaRPr lang="it-IT"/>
          </a:p>
        </p:txBody>
      </p:sp>
      <p:sp>
        <p:nvSpPr>
          <p:cNvPr id="5" name="Segnaposto numero diapositiva 4"/>
          <p:cNvSpPr>
            <a:spLocks noGrp="1"/>
          </p:cNvSpPr>
          <p:nvPr>
            <p:ph type="sldNum" sz="quarter" idx="12"/>
          </p:nvPr>
        </p:nvSpPr>
        <p:spPr/>
        <p:txBody>
          <a:bodyPr/>
          <a:lstStyle>
            <a:extLst/>
          </a:lstStyle>
          <a:p>
            <a:fld id="{287297F2-E1E1-4F7F-912A-71EE5E565DBC}"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lvl1pPr>
              <a:defRPr>
                <a:solidFill>
                  <a:schemeClr val="tx2"/>
                </a:solidFill>
              </a:defRPr>
            </a:lvl1pPr>
            <a:extLst/>
          </a:lstStyle>
          <a:p>
            <a:fld id="{B2B02C9B-FD07-4178-9379-D92DEDCE6966}" type="datetimeFigureOut">
              <a:rPr lang="it-IT" smtClean="0"/>
              <a:pPr/>
              <a:t>30/04/2015</a:t>
            </a:fld>
            <a:endParaRPr lang="it-IT"/>
          </a:p>
        </p:txBody>
      </p:sp>
      <p:sp>
        <p:nvSpPr>
          <p:cNvPr id="3" name="Segnaposto piè di pagina 2"/>
          <p:cNvSpPr>
            <a:spLocks noGrp="1"/>
          </p:cNvSpPr>
          <p:nvPr>
            <p:ph type="ftr" sz="quarter" idx="11"/>
          </p:nvPr>
        </p:nvSpPr>
        <p:spPr/>
        <p:txBody>
          <a:bodyPr/>
          <a:lstStyle>
            <a:lvl1pPr>
              <a:defRPr>
                <a:solidFill>
                  <a:schemeClr val="tx2"/>
                </a:solidFill>
              </a:defRPr>
            </a:lvl1pPr>
            <a:extLst/>
          </a:lstStyle>
          <a:p>
            <a:endParaRPr lang="it-IT"/>
          </a:p>
        </p:txBody>
      </p:sp>
      <p:sp>
        <p:nvSpPr>
          <p:cNvPr id="4" name="Segnaposto numero diapositiva 3"/>
          <p:cNvSpPr>
            <a:spLocks noGrp="1"/>
          </p:cNvSpPr>
          <p:nvPr>
            <p:ph type="sldNum" sz="quarter" idx="12"/>
          </p:nvPr>
        </p:nvSpPr>
        <p:spPr/>
        <p:txBody>
          <a:bodyPr/>
          <a:lstStyle>
            <a:extLst/>
          </a:lstStyle>
          <a:p>
            <a:fld id="{287297F2-E1E1-4F7F-912A-71EE5E565DBC}"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342900" y="304800"/>
            <a:ext cx="4423410" cy="1564640"/>
          </a:xfrm>
        </p:spPr>
        <p:txBody>
          <a:bodyPr wrap="square" anchor="b"/>
          <a:lstStyle>
            <a:lvl1pPr algn="l">
              <a:buNone/>
              <a:defRPr lang="en-US" sz="2400" baseline="0" smtClean="0"/>
            </a:lvl1pPr>
            <a:extLst/>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342900" y="1996555"/>
            <a:ext cx="4423410" cy="803349"/>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it-IT" smtClean="0"/>
              <a:t>Fare clic per modificare stili del testo dello schema</a:t>
            </a:r>
          </a:p>
        </p:txBody>
      </p:sp>
      <p:sp>
        <p:nvSpPr>
          <p:cNvPr id="4" name="Segnaposto contenuto 3"/>
          <p:cNvSpPr>
            <a:spLocks noGrp="1"/>
          </p:cNvSpPr>
          <p:nvPr>
            <p:ph sz="half" idx="1"/>
          </p:nvPr>
        </p:nvSpPr>
        <p:spPr>
          <a:xfrm>
            <a:off x="342900" y="2844800"/>
            <a:ext cx="5429250" cy="582900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extLst/>
          </a:lstStyle>
          <a:p>
            <a:fld id="{B2B02C9B-FD07-4178-9379-D92DEDCE6966}" type="datetimeFigureOut">
              <a:rPr lang="it-IT" smtClean="0"/>
              <a:pPr/>
              <a:t>30/04/2015</a:t>
            </a:fld>
            <a:endParaRPr lang="it-IT"/>
          </a:p>
        </p:txBody>
      </p:sp>
      <p:sp>
        <p:nvSpPr>
          <p:cNvPr id="6" name="Segnaposto piè di pagina 5"/>
          <p:cNvSpPr>
            <a:spLocks noGrp="1"/>
          </p:cNvSpPr>
          <p:nvPr>
            <p:ph type="ftr" sz="quarter" idx="11"/>
          </p:nvPr>
        </p:nvSpPr>
        <p:spPr/>
        <p:txBody>
          <a:bodyPr/>
          <a:lstStyle>
            <a:extLst/>
          </a:lstStyle>
          <a:p>
            <a:endParaRPr lang="it-IT"/>
          </a:p>
        </p:txBody>
      </p:sp>
      <p:sp>
        <p:nvSpPr>
          <p:cNvPr id="7" name="Segnaposto numero diapositiva 6"/>
          <p:cNvSpPr>
            <a:spLocks noGrp="1"/>
          </p:cNvSpPr>
          <p:nvPr>
            <p:ph type="sldNum" sz="quarter" idx="12"/>
          </p:nvPr>
        </p:nvSpPr>
        <p:spPr/>
        <p:txBody>
          <a:bodyPr/>
          <a:lstStyle>
            <a:extLst/>
          </a:lstStyle>
          <a:p>
            <a:fld id="{287297F2-E1E1-4F7F-912A-71EE5E565DBC}"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bg>
      <p:bgRef idx="1002">
        <a:schemeClr val="bg2"/>
      </p:bgRef>
    </p:bg>
    <p:spTree>
      <p:nvGrpSpPr>
        <p:cNvPr id="1" name=""/>
        <p:cNvGrpSpPr/>
        <p:nvPr/>
      </p:nvGrpSpPr>
      <p:grpSpPr>
        <a:xfrm>
          <a:off x="0" y="0"/>
          <a:ext cx="0" cy="0"/>
          <a:chOff x="0" y="0"/>
          <a:chExt cx="0" cy="0"/>
        </a:xfrm>
      </p:grpSpPr>
      <p:sp>
        <p:nvSpPr>
          <p:cNvPr id="8" name="Rettangolo 7"/>
          <p:cNvSpPr/>
          <p:nvPr/>
        </p:nvSpPr>
        <p:spPr>
          <a:xfrm rot="21240000">
            <a:off x="448477" y="1339558"/>
            <a:ext cx="3239645" cy="5750097"/>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ttangolo 8"/>
          <p:cNvSpPr/>
          <p:nvPr/>
        </p:nvSpPr>
        <p:spPr>
          <a:xfrm rot="21420000">
            <a:off x="447530" y="1331756"/>
            <a:ext cx="3239645" cy="5750097"/>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olo 1"/>
          <p:cNvSpPr>
            <a:spLocks noGrp="1"/>
          </p:cNvSpPr>
          <p:nvPr>
            <p:ph type="title"/>
          </p:nvPr>
        </p:nvSpPr>
        <p:spPr>
          <a:xfrm>
            <a:off x="4041824" y="1524000"/>
            <a:ext cx="2571750" cy="27432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it-IT" smtClean="0"/>
              <a:t>Fare clic per modificare lo stile del titolo</a:t>
            </a:r>
            <a:endParaRPr kumimoji="0" lang="en-US" dirty="0"/>
          </a:p>
        </p:txBody>
      </p:sp>
      <p:sp>
        <p:nvSpPr>
          <p:cNvPr id="4" name="Segnaposto testo 3"/>
          <p:cNvSpPr>
            <a:spLocks noGrp="1"/>
          </p:cNvSpPr>
          <p:nvPr>
            <p:ph type="body" sz="half" idx="2"/>
          </p:nvPr>
        </p:nvSpPr>
        <p:spPr>
          <a:xfrm>
            <a:off x="4041824" y="4378179"/>
            <a:ext cx="2571750" cy="256032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it-IT" smtClean="0"/>
              <a:t>Fare clic per modificare stili del testo dello schema</a:t>
            </a:r>
          </a:p>
        </p:txBody>
      </p:sp>
      <p:sp>
        <p:nvSpPr>
          <p:cNvPr id="5" name="Segnaposto data 4"/>
          <p:cNvSpPr>
            <a:spLocks noGrp="1"/>
          </p:cNvSpPr>
          <p:nvPr>
            <p:ph type="dt" sz="half" idx="10"/>
          </p:nvPr>
        </p:nvSpPr>
        <p:spPr/>
        <p:txBody>
          <a:bodyPr/>
          <a:lstStyle>
            <a:extLst/>
          </a:lstStyle>
          <a:p>
            <a:fld id="{B2B02C9B-FD07-4178-9379-D92DEDCE6966}" type="datetimeFigureOut">
              <a:rPr lang="it-IT" smtClean="0"/>
              <a:pPr/>
              <a:t>30/04/2015</a:t>
            </a:fld>
            <a:endParaRPr lang="it-IT"/>
          </a:p>
        </p:txBody>
      </p:sp>
      <p:sp>
        <p:nvSpPr>
          <p:cNvPr id="6" name="Segnaposto piè di pagina 5"/>
          <p:cNvSpPr>
            <a:spLocks noGrp="1"/>
          </p:cNvSpPr>
          <p:nvPr>
            <p:ph type="ftr" sz="quarter" idx="11"/>
          </p:nvPr>
        </p:nvSpPr>
        <p:spPr/>
        <p:txBody>
          <a:bodyPr/>
          <a:lstStyle>
            <a:extLst/>
          </a:lstStyle>
          <a:p>
            <a:endParaRPr lang="it-IT"/>
          </a:p>
        </p:txBody>
      </p:sp>
      <p:sp>
        <p:nvSpPr>
          <p:cNvPr id="7" name="Segnaposto numero diapositiva 6"/>
          <p:cNvSpPr>
            <a:spLocks noGrp="1"/>
          </p:cNvSpPr>
          <p:nvPr>
            <p:ph type="sldNum" sz="quarter" idx="12"/>
          </p:nvPr>
        </p:nvSpPr>
        <p:spPr/>
        <p:txBody>
          <a:bodyPr/>
          <a:lstStyle>
            <a:extLst/>
          </a:lstStyle>
          <a:p>
            <a:fld id="{287297F2-E1E1-4F7F-912A-71EE5E565DBC}" type="slidenum">
              <a:rPr lang="it-IT" smtClean="0"/>
              <a:pPr/>
              <a:t>‹N›</a:t>
            </a:fld>
            <a:endParaRPr lang="it-IT"/>
          </a:p>
        </p:txBody>
      </p:sp>
      <p:sp>
        <p:nvSpPr>
          <p:cNvPr id="10" name="Segnaposto immagine 9"/>
          <p:cNvSpPr>
            <a:spLocks noGrp="1"/>
          </p:cNvSpPr>
          <p:nvPr>
            <p:ph type="pic" idx="1"/>
          </p:nvPr>
        </p:nvSpPr>
        <p:spPr>
          <a:xfrm>
            <a:off x="497762" y="1388003"/>
            <a:ext cx="3154680" cy="560832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it-IT" smtClean="0"/>
              <a:t>Fare clic sull'icona per inserire un'immagine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ttangolo 8"/>
          <p:cNvSpPr/>
          <p:nvPr/>
        </p:nvSpPr>
        <p:spPr>
          <a:xfrm flipH="1">
            <a:off x="6115050" y="0"/>
            <a:ext cx="742950" cy="9144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Segnaposto titolo 2"/>
          <p:cNvSpPr>
            <a:spLocks noGrp="1"/>
          </p:cNvSpPr>
          <p:nvPr>
            <p:ph type="title"/>
          </p:nvPr>
        </p:nvSpPr>
        <p:spPr>
          <a:xfrm>
            <a:off x="342900" y="426720"/>
            <a:ext cx="5429250" cy="1524000"/>
          </a:xfrm>
          <a:prstGeom prst="rect">
            <a:avLst/>
          </a:prstGeom>
        </p:spPr>
        <p:txBody>
          <a:bodyPr vert="horz" lIns="45720" tIns="0" rIns="45720" bIns="0" anchor="b" anchorCtr="0">
            <a:normAutofit/>
          </a:bodyPr>
          <a:lstStyle>
            <a:extLst/>
          </a:lstStyle>
          <a:p>
            <a:r>
              <a:rPr kumimoji="0" lang="it-IT" smtClean="0"/>
              <a:t>Fare clic per modificare lo stile del titolo</a:t>
            </a:r>
            <a:endParaRPr kumimoji="0" lang="en-US"/>
          </a:p>
        </p:txBody>
      </p:sp>
      <p:sp>
        <p:nvSpPr>
          <p:cNvPr id="31" name="Segnaposto testo 30"/>
          <p:cNvSpPr>
            <a:spLocks noGrp="1"/>
          </p:cNvSpPr>
          <p:nvPr>
            <p:ph type="body" idx="1"/>
          </p:nvPr>
        </p:nvSpPr>
        <p:spPr>
          <a:xfrm>
            <a:off x="342900" y="2145888"/>
            <a:ext cx="5429250" cy="6461760"/>
          </a:xfrm>
          <a:prstGeom prst="rect">
            <a:avLst/>
          </a:prstGeom>
        </p:spPr>
        <p:txBody>
          <a:bodyPr vert="horz">
            <a:normAutofit/>
          </a:bodyPr>
          <a:lstStyle>
            <a:extLst/>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27" name="Segnaposto data 26"/>
          <p:cNvSpPr>
            <a:spLocks noGrp="1"/>
          </p:cNvSpPr>
          <p:nvPr>
            <p:ph type="dt" sz="half" idx="2"/>
          </p:nvPr>
        </p:nvSpPr>
        <p:spPr>
          <a:xfrm>
            <a:off x="3184452" y="8743928"/>
            <a:ext cx="1501848" cy="302536"/>
          </a:xfrm>
          <a:prstGeom prst="rect">
            <a:avLst/>
          </a:prstGeom>
        </p:spPr>
        <p:txBody>
          <a:bodyPr vert="horz" tIns="0" bIns="0" anchor="b"/>
          <a:lstStyle>
            <a:lvl1pPr algn="l" eaLnBrk="1" latinLnBrk="0" hangingPunct="1">
              <a:defRPr kumimoji="0" sz="1000">
                <a:solidFill>
                  <a:schemeClr val="tx2"/>
                </a:solidFill>
              </a:defRPr>
            </a:lvl1pPr>
            <a:extLst/>
          </a:lstStyle>
          <a:p>
            <a:fld id="{B2B02C9B-FD07-4178-9379-D92DEDCE6966}" type="datetimeFigureOut">
              <a:rPr lang="it-IT" smtClean="0"/>
              <a:pPr/>
              <a:t>30/04/2015</a:t>
            </a:fld>
            <a:endParaRPr lang="it-IT"/>
          </a:p>
        </p:txBody>
      </p:sp>
      <p:sp>
        <p:nvSpPr>
          <p:cNvPr id="4" name="Segnaposto piè di pagina 3"/>
          <p:cNvSpPr>
            <a:spLocks noGrp="1"/>
          </p:cNvSpPr>
          <p:nvPr>
            <p:ph type="ftr" sz="quarter" idx="3"/>
          </p:nvPr>
        </p:nvSpPr>
        <p:spPr>
          <a:xfrm>
            <a:off x="342900" y="8743928"/>
            <a:ext cx="2743200" cy="304800"/>
          </a:xfrm>
          <a:prstGeom prst="rect">
            <a:avLst/>
          </a:prstGeom>
        </p:spPr>
        <p:txBody>
          <a:bodyPr vert="horz" tIns="0" bIns="0" anchor="b"/>
          <a:lstStyle>
            <a:lvl1pPr algn="r" eaLnBrk="1" latinLnBrk="0" hangingPunct="1">
              <a:defRPr kumimoji="0" sz="1000">
                <a:solidFill>
                  <a:schemeClr val="tx2"/>
                </a:solidFill>
              </a:defRPr>
            </a:lvl1pPr>
            <a:extLst/>
          </a:lstStyle>
          <a:p>
            <a:endParaRPr lang="it-IT"/>
          </a:p>
        </p:txBody>
      </p:sp>
      <p:sp>
        <p:nvSpPr>
          <p:cNvPr id="16" name="Segnaposto numero diapositiva 15"/>
          <p:cNvSpPr>
            <a:spLocks noGrp="1"/>
          </p:cNvSpPr>
          <p:nvPr>
            <p:ph type="sldNum" sz="quarter" idx="4"/>
          </p:nvPr>
        </p:nvSpPr>
        <p:spPr>
          <a:xfrm>
            <a:off x="4688586" y="8741664"/>
            <a:ext cx="441252" cy="304800"/>
          </a:xfrm>
          <a:prstGeom prst="rect">
            <a:avLst/>
          </a:prstGeom>
        </p:spPr>
        <p:txBody>
          <a:bodyPr vert="horz" lIns="0" tIns="0" rIns="0" bIns="0" anchor="b"/>
          <a:lstStyle>
            <a:lvl1pPr algn="r" eaLnBrk="1" latinLnBrk="0" hangingPunct="1">
              <a:defRPr kumimoji="0" sz="1100">
                <a:solidFill>
                  <a:schemeClr val="tx2"/>
                </a:solidFill>
              </a:defRPr>
            </a:lvl1pPr>
            <a:extLst/>
          </a:lstStyle>
          <a:p>
            <a:fld id="{287297F2-E1E1-4F7F-912A-71EE5E565DBC}"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pPr algn="l"/>
            <a:r>
              <a:rPr lang="it-IT" dirty="0" smtClean="0"/>
              <a:t>Free rap</a:t>
            </a:r>
            <a:br>
              <a:rPr lang="it-IT" dirty="0" smtClean="0"/>
            </a:br>
            <a:r>
              <a:rPr lang="it-IT" dirty="0" smtClean="0"/>
              <a:t/>
            </a:r>
            <a:br>
              <a:rPr lang="it-IT" dirty="0" smtClean="0"/>
            </a:br>
            <a:r>
              <a:rPr lang="it-IT" dirty="0" smtClean="0"/>
              <a:t/>
            </a:r>
            <a:br>
              <a:rPr lang="it-IT" dirty="0" smtClean="0"/>
            </a:br>
            <a:r>
              <a:rPr lang="it-IT" dirty="0" smtClean="0"/>
              <a:t/>
            </a:r>
            <a:br>
              <a:rPr lang="it-IT" dirty="0" smtClean="0"/>
            </a:br>
            <a:r>
              <a:rPr lang="it-IT" dirty="0" smtClean="0"/>
              <a:t/>
            </a:r>
            <a:br>
              <a:rPr lang="it-IT" dirty="0" smtClean="0"/>
            </a:br>
            <a:endParaRPr lang="it-IT" dirty="0"/>
          </a:p>
        </p:txBody>
      </p:sp>
      <p:sp>
        <p:nvSpPr>
          <p:cNvPr id="3" name="Sottotitolo 2"/>
          <p:cNvSpPr>
            <a:spLocks noGrp="1"/>
          </p:cNvSpPr>
          <p:nvPr>
            <p:ph type="subTitle" idx="1"/>
          </p:nvPr>
        </p:nvSpPr>
        <p:spPr>
          <a:xfrm>
            <a:off x="2515831" y="1331641"/>
            <a:ext cx="3836084" cy="4856510"/>
          </a:xfrm>
        </p:spPr>
        <p:txBody>
          <a:bodyPr>
            <a:normAutofit lnSpcReduction="10000"/>
          </a:bodyPr>
          <a:lstStyle/>
          <a:p>
            <a:endParaRPr lang="it-IT" dirty="0" smtClean="0"/>
          </a:p>
          <a:p>
            <a:pPr algn="l"/>
            <a:endParaRPr lang="it-IT" dirty="0" smtClean="0"/>
          </a:p>
          <a:p>
            <a:pPr algn="l"/>
            <a:endParaRPr lang="it-IT" dirty="0" smtClean="0"/>
          </a:p>
          <a:p>
            <a:pPr algn="l"/>
            <a:endParaRPr lang="it-IT" dirty="0" smtClean="0"/>
          </a:p>
          <a:p>
            <a:pPr algn="l"/>
            <a:endParaRPr lang="it-IT" dirty="0" smtClean="0"/>
          </a:p>
          <a:p>
            <a:pPr algn="l"/>
            <a:endParaRPr lang="it-IT" dirty="0" smtClean="0"/>
          </a:p>
          <a:p>
            <a:pPr algn="l"/>
            <a:endParaRPr lang="it-IT" dirty="0" smtClean="0"/>
          </a:p>
          <a:p>
            <a:pPr algn="l"/>
            <a:endParaRPr lang="it-IT" dirty="0" smtClean="0"/>
          </a:p>
          <a:p>
            <a:pPr algn="l"/>
            <a:endParaRPr lang="it-IT" dirty="0" smtClean="0"/>
          </a:p>
          <a:p>
            <a:pPr algn="l"/>
            <a:r>
              <a:rPr lang="it-IT" dirty="0" smtClean="0"/>
              <a:t>Cintio Alessio</a:t>
            </a:r>
          </a:p>
          <a:p>
            <a:pPr algn="l"/>
            <a:r>
              <a:rPr lang="it-IT" dirty="0" smtClean="0"/>
              <a:t>Biancalana Daniele</a:t>
            </a:r>
          </a:p>
          <a:p>
            <a:pPr algn="l"/>
            <a:r>
              <a:rPr lang="it-IT" dirty="0" smtClean="0"/>
              <a:t>Cedroni Massimiliano</a:t>
            </a:r>
          </a:p>
          <a:p>
            <a:pPr algn="l"/>
            <a:r>
              <a:rPr lang="it-IT" dirty="0" smtClean="0"/>
              <a:t>Gelmetti Claudio</a:t>
            </a:r>
          </a:p>
          <a:p>
            <a:pPr algn="l"/>
            <a:endParaRPr lang="it-IT" dirty="0" smtClean="0"/>
          </a:p>
          <a:p>
            <a:pPr algn="l"/>
            <a:endParaRPr lang="it-IT" dirty="0"/>
          </a:p>
        </p:txBody>
      </p:sp>
      <p:pic>
        <p:nvPicPr>
          <p:cNvPr id="4" name="Immagine 3" descr="FREE RAP.png"/>
          <p:cNvPicPr>
            <a:picLocks noChangeAspect="1"/>
          </p:cNvPicPr>
          <p:nvPr/>
        </p:nvPicPr>
        <p:blipFill>
          <a:blip r:embed="rId2" cstate="print">
            <a:clrChange>
              <a:clrFrom>
                <a:srgbClr val="FFFFFF"/>
              </a:clrFrom>
              <a:clrTo>
                <a:srgbClr val="FFFFFF">
                  <a:alpha val="0"/>
                </a:srgbClr>
              </a:clrTo>
            </a:clrChange>
          </a:blip>
          <a:stretch>
            <a:fillRect/>
          </a:stretch>
        </p:blipFill>
        <p:spPr>
          <a:xfrm>
            <a:off x="1052736" y="2339752"/>
            <a:ext cx="6858000" cy="3141569"/>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6. Scelta del tipo di società</a:t>
            </a:r>
            <a:br>
              <a:rPr lang="it-IT" dirty="0" smtClean="0"/>
            </a:br>
            <a:endParaRPr lang="it-IT" dirty="0"/>
          </a:p>
        </p:txBody>
      </p:sp>
      <p:sp>
        <p:nvSpPr>
          <p:cNvPr id="3" name="Segnaposto contenuto 2"/>
          <p:cNvSpPr>
            <a:spLocks noGrp="1"/>
          </p:cNvSpPr>
          <p:nvPr>
            <p:ph idx="1"/>
          </p:nvPr>
        </p:nvSpPr>
        <p:spPr>
          <a:xfrm>
            <a:off x="342900" y="1475656"/>
            <a:ext cx="5429250" cy="7131992"/>
          </a:xfrm>
        </p:spPr>
        <p:txBody>
          <a:bodyPr/>
          <a:lstStyle/>
          <a:p>
            <a:r>
              <a:rPr lang="it-IT" dirty="0" smtClean="0"/>
              <a:t>La società </a:t>
            </a:r>
          </a:p>
          <a:p>
            <a:r>
              <a:rPr lang="it-IT" dirty="0" smtClean="0"/>
              <a:t>Abbiamo scelto una società in nome collettivo (snc), che appartiene alle società di persone. Una società di questo tipo è adatta alle piccole realtà, ad un ridotto costo amministrativo ed ha il vantaggio di essere molto flessibile. </a:t>
            </a:r>
          </a:p>
          <a:p>
            <a:r>
              <a:rPr lang="it-IT" dirty="0" smtClean="0"/>
              <a:t>Abbiamo deciso un'amministrazione di tipo disgiuntivo ovvero l'amministrazione della società spetta in maniera autonoma ad ognuno dei soci con pari diritti.</a:t>
            </a:r>
          </a:p>
          <a:p>
            <a:endParaRPr lang="it-IT"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7. SEDE DELL'AZIENDA</a:t>
            </a:r>
            <a:br>
              <a:rPr lang="it-IT" dirty="0" smtClean="0"/>
            </a:br>
            <a:endParaRPr lang="it-IT" dirty="0"/>
          </a:p>
        </p:txBody>
      </p:sp>
      <p:sp>
        <p:nvSpPr>
          <p:cNvPr id="3" name="Segnaposto contenuto 2"/>
          <p:cNvSpPr>
            <a:spLocks noGrp="1"/>
          </p:cNvSpPr>
          <p:nvPr>
            <p:ph idx="1"/>
          </p:nvPr>
        </p:nvSpPr>
        <p:spPr/>
        <p:txBody>
          <a:bodyPr/>
          <a:lstStyle/>
          <a:p>
            <a:r>
              <a:rPr lang="it-IT" sz="2800" dirty="0" smtClean="0"/>
              <a:t>La sede della nostra società, e quindi del nostro studio sarà situata in un luogo facilmente raggiungibile anche per i ragazzi che sono privi di macchina.  </a:t>
            </a:r>
            <a:r>
              <a:rPr lang="it-IT" sz="2800" dirty="0" smtClean="0"/>
              <a:t>Per questo abbiamo optato per un monolocale nella zona industriale dove è facile arrivare per tutti.</a:t>
            </a:r>
            <a:endParaRPr lang="it-IT" sz="2800" dirty="0" smtClean="0"/>
          </a:p>
          <a:p>
            <a:endParaRPr lang="it-IT"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8. </a:t>
            </a:r>
            <a:r>
              <a:rPr lang="it-IT" dirty="0" err="1" smtClean="0"/>
              <a:t>PUBBLICITà</a:t>
            </a:r>
            <a:r>
              <a:rPr lang="it-IT" dirty="0" smtClean="0"/>
              <a:t/>
            </a:r>
            <a:br>
              <a:rPr lang="it-IT" dirty="0" smtClean="0"/>
            </a:br>
            <a:r>
              <a:rPr lang="it-IT" dirty="0" smtClean="0"/>
              <a:t/>
            </a:r>
            <a:br>
              <a:rPr lang="it-IT" dirty="0" smtClean="0"/>
            </a:br>
            <a:endParaRPr lang="it-IT" dirty="0"/>
          </a:p>
        </p:txBody>
      </p:sp>
      <p:sp>
        <p:nvSpPr>
          <p:cNvPr id="3" name="Segnaposto contenuto 2"/>
          <p:cNvSpPr>
            <a:spLocks noGrp="1"/>
          </p:cNvSpPr>
          <p:nvPr>
            <p:ph idx="1"/>
          </p:nvPr>
        </p:nvSpPr>
        <p:spPr>
          <a:xfrm>
            <a:off x="342900" y="1043608"/>
            <a:ext cx="5429250" cy="7564040"/>
          </a:xfrm>
        </p:spPr>
        <p:txBody>
          <a:bodyPr/>
          <a:lstStyle/>
          <a:p>
            <a:r>
              <a:rPr lang="it-IT" dirty="0" smtClean="0"/>
              <a:t>Abbiamo optato per una pagina su un social network di largo utilizzo per avere una discreta visibilità tra i giovani.</a:t>
            </a:r>
          </a:p>
          <a:p>
            <a:r>
              <a:rPr lang="it-IT" dirty="0" smtClean="0"/>
              <a:t>Ecco di seguito il link:</a:t>
            </a:r>
          </a:p>
          <a:p>
            <a:r>
              <a:rPr lang="it-IT" dirty="0" smtClean="0"/>
              <a:t>https://www.facebook.com/pages/FreeRap/101443476856625?skip_nax_wizard=true&amp;ref_type=logout_gear</a:t>
            </a:r>
            <a:endParaRPr lang="it-IT" dirty="0" smtClean="0"/>
          </a:p>
          <a:p>
            <a:endParaRPr lang="it-IT"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9. ACCORDI COMMERCIALI</a:t>
            </a:r>
            <a:br>
              <a:rPr lang="it-IT" dirty="0" smtClean="0"/>
            </a:br>
            <a:endParaRPr lang="it-IT" dirty="0"/>
          </a:p>
        </p:txBody>
      </p:sp>
      <p:sp>
        <p:nvSpPr>
          <p:cNvPr id="3" name="Segnaposto contenuto 2"/>
          <p:cNvSpPr>
            <a:spLocks noGrp="1"/>
          </p:cNvSpPr>
          <p:nvPr>
            <p:ph idx="1"/>
          </p:nvPr>
        </p:nvSpPr>
        <p:spPr/>
        <p:txBody>
          <a:bodyPr/>
          <a:lstStyle/>
          <a:p>
            <a:r>
              <a:rPr lang="it-IT" dirty="0" smtClean="0"/>
              <a:t>Per la fornitura di strumenti musicali e attrezzatura tecnica prenderemo accordi con imprese in zona.</a:t>
            </a:r>
            <a:endParaRPr lang="it-IT"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10. ITER BUROCRATICO</a:t>
            </a:r>
            <a:br>
              <a:rPr lang="it-IT" dirty="0" smtClean="0"/>
            </a:br>
            <a:endParaRPr lang="it-IT" dirty="0"/>
          </a:p>
        </p:txBody>
      </p:sp>
      <p:sp>
        <p:nvSpPr>
          <p:cNvPr id="3" name="Segnaposto contenuto 2"/>
          <p:cNvSpPr>
            <a:spLocks noGrp="1"/>
          </p:cNvSpPr>
          <p:nvPr>
            <p:ph idx="1"/>
          </p:nvPr>
        </p:nvSpPr>
        <p:spPr>
          <a:xfrm>
            <a:off x="342900" y="1547664"/>
            <a:ext cx="5429250" cy="7059984"/>
          </a:xfrm>
        </p:spPr>
        <p:txBody>
          <a:bodyPr>
            <a:normAutofit lnSpcReduction="10000"/>
          </a:bodyPr>
          <a:lstStyle/>
          <a:p>
            <a:r>
              <a:rPr lang="it-IT" dirty="0" smtClean="0"/>
              <a:t>ATICO</a:t>
            </a:r>
          </a:p>
          <a:p>
            <a:r>
              <a:rPr lang="it-IT" dirty="0" smtClean="0"/>
              <a:t> 1. La costituzione dell'azienda deve avvenire attraverso atto pubblico e quindi è necessario l'intervento di un notaio. L'importo del capitale apportato non ha limiti inferiori.</a:t>
            </a:r>
          </a:p>
          <a:p>
            <a:r>
              <a:rPr lang="it-IT" dirty="0" smtClean="0"/>
              <a:t>2. E' necessario aprire la Partita IVA. </a:t>
            </a:r>
          </a:p>
          <a:p>
            <a:r>
              <a:rPr lang="it-IT" dirty="0" smtClean="0"/>
              <a:t>3. Avere una posta certificata intestata alla società.</a:t>
            </a:r>
          </a:p>
          <a:p>
            <a:r>
              <a:rPr lang="it-IT" dirty="0" smtClean="0"/>
              <a:t>4. Iscrizione presso registro delle imprese e presso albi, registri o elenchi richiesti per l'esercizio dell'attività.</a:t>
            </a:r>
          </a:p>
          <a:p>
            <a:r>
              <a:rPr lang="it-IT" dirty="0" smtClean="0"/>
              <a:t>5. Iscrizione INPS.</a:t>
            </a:r>
          </a:p>
          <a:p>
            <a:r>
              <a:rPr lang="it-IT" dirty="0" smtClean="0"/>
              <a:t>6. Eventuale iscrizione INAIL.	</a:t>
            </a:r>
          </a:p>
          <a:p>
            <a:endParaRPr lang="it-IT"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11 STRATEGIE </a:t>
            </a:r>
            <a:r>
              <a:rPr lang="it-IT" dirty="0" err="1" smtClean="0"/>
              <a:t>DI</a:t>
            </a:r>
            <a:r>
              <a:rPr lang="it-IT" dirty="0" smtClean="0"/>
              <a:t> MERCATO</a:t>
            </a:r>
            <a:br>
              <a:rPr lang="it-IT" dirty="0" smtClean="0"/>
            </a:br>
            <a:endParaRPr lang="it-IT" dirty="0"/>
          </a:p>
        </p:txBody>
      </p:sp>
      <p:graphicFrame>
        <p:nvGraphicFramePr>
          <p:cNvPr id="5" name="Tabella 4"/>
          <p:cNvGraphicFramePr>
            <a:graphicFrameLocks noGrp="1"/>
          </p:cNvGraphicFramePr>
          <p:nvPr/>
        </p:nvGraphicFramePr>
        <p:xfrm>
          <a:off x="1052736" y="1475656"/>
          <a:ext cx="4414852" cy="7344810"/>
        </p:xfrm>
        <a:graphic>
          <a:graphicData uri="http://schemas.openxmlformats.org/drawingml/2006/table">
            <a:tbl>
              <a:tblPr/>
              <a:tblGrid>
                <a:gridCol w="1373070"/>
                <a:gridCol w="1020307"/>
                <a:gridCol w="742041"/>
                <a:gridCol w="684622"/>
                <a:gridCol w="594812"/>
              </a:tblGrid>
              <a:tr h="172891">
                <a:tc gridSpan="2">
                  <a:txBody>
                    <a:bodyPr/>
                    <a:lstStyle/>
                    <a:p>
                      <a:pPr algn="ctr" fontAlgn="b"/>
                      <a:r>
                        <a:rPr lang="it-IT" sz="700" b="1" i="0" u="none" strike="noStrike" dirty="0">
                          <a:latin typeface="Arial"/>
                        </a:rPr>
                        <a:t>COSTI AVVIO IMPRESA</a:t>
                      </a:r>
                    </a:p>
                  </a:txBody>
                  <a:tcPr marL="3910" marR="3910" marT="391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hMerge="1">
                  <a:txBody>
                    <a:bodyPr/>
                    <a:lstStyle/>
                    <a:p>
                      <a:endParaRPr lang="it-IT"/>
                    </a:p>
                  </a:txBody>
                  <a:tcPr/>
                </a:tc>
                <a:tc>
                  <a:txBody>
                    <a:bodyPr/>
                    <a:lstStyle/>
                    <a:p>
                      <a:pPr algn="ctr" fontAlgn="b"/>
                      <a:r>
                        <a:rPr lang="it-IT" sz="400" b="1" i="0" u="none" strike="noStrike">
                          <a:latin typeface="Arial"/>
                        </a:rPr>
                        <a:t>AMMORTAMENTI</a:t>
                      </a:r>
                    </a:p>
                  </a:txBody>
                  <a:tcPr marL="3910" marR="3910" marT="391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it-IT" sz="400" b="1" i="0" u="none" strike="noStrike">
                          <a:latin typeface="Arial"/>
                        </a:rPr>
                        <a:t>ANNI</a:t>
                      </a:r>
                    </a:p>
                  </a:txBody>
                  <a:tcPr marL="3910" marR="3910" marT="391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endParaRPr lang="it-IT" sz="400" b="0" i="0" u="none" strike="noStrike">
                        <a:latin typeface="Arial"/>
                      </a:endParaRPr>
                    </a:p>
                  </a:txBody>
                  <a:tcPr marL="3910" marR="3910" marT="3910" marB="0" anchor="b">
                    <a:lnL w="12700" cap="flat" cmpd="sng" algn="ctr">
                      <a:solidFill>
                        <a:srgbClr val="000000"/>
                      </a:solidFill>
                      <a:prstDash val="solid"/>
                      <a:round/>
                      <a:headEnd type="none" w="med" len="med"/>
                      <a:tailEnd type="none" w="med" len="med"/>
                    </a:lnL>
                    <a:lnR>
                      <a:noFill/>
                    </a:lnR>
                    <a:lnT>
                      <a:noFill/>
                    </a:lnT>
                    <a:lnB>
                      <a:noFill/>
                    </a:lnB>
                  </a:tcPr>
                </a:tc>
              </a:tr>
              <a:tr h="339671">
                <a:tc>
                  <a:txBody>
                    <a:bodyPr/>
                    <a:lstStyle/>
                    <a:p>
                      <a:pPr algn="l" fontAlgn="b"/>
                      <a:r>
                        <a:rPr lang="it-IT" sz="700" b="0" i="0" u="none" strike="noStrike">
                          <a:latin typeface="Arial"/>
                        </a:rPr>
                        <a:t>STUDIO DOPPIAGGIO</a:t>
                      </a:r>
                    </a:p>
                  </a:txBody>
                  <a:tcPr marL="3910" marR="3910" marT="39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700" b="0" i="0" u="none" strike="noStrike">
                          <a:latin typeface="Arial"/>
                        </a:rPr>
                        <a:t> €                 25.300,00 </a:t>
                      </a:r>
                    </a:p>
                  </a:txBody>
                  <a:tcPr marL="3910" marR="3910" marT="391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700" b="1" i="0" u="none" strike="noStrike">
                          <a:latin typeface="Arial"/>
                        </a:rPr>
                        <a:t>€ 5.060,00</a:t>
                      </a:r>
                    </a:p>
                  </a:txBody>
                  <a:tcPr marL="3910" marR="3910" marT="391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400" b="0" i="0" u="none" strike="noStrike">
                          <a:latin typeface="Arial"/>
                        </a:rPr>
                        <a:t>5</a:t>
                      </a:r>
                    </a:p>
                  </a:txBody>
                  <a:tcPr marL="3910" marR="3910" marT="391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it-IT" sz="400" b="0" i="0" u="none" strike="noStrike">
                        <a:latin typeface="Arial"/>
                      </a:endParaRPr>
                    </a:p>
                  </a:txBody>
                  <a:tcPr marL="3910" marR="3910" marT="3910" marB="0" anchor="b">
                    <a:lnL w="12700" cap="flat" cmpd="sng" algn="ctr">
                      <a:solidFill>
                        <a:srgbClr val="000000"/>
                      </a:solidFill>
                      <a:prstDash val="solid"/>
                      <a:round/>
                      <a:headEnd type="none" w="med" len="med"/>
                      <a:tailEnd type="none" w="med" len="med"/>
                    </a:lnL>
                    <a:lnR>
                      <a:noFill/>
                    </a:lnR>
                    <a:lnT>
                      <a:noFill/>
                    </a:lnT>
                    <a:lnB>
                      <a:noFill/>
                    </a:lnB>
                  </a:tcPr>
                </a:tc>
              </a:tr>
              <a:tr h="339671">
                <a:tc>
                  <a:txBody>
                    <a:bodyPr/>
                    <a:lstStyle/>
                    <a:p>
                      <a:pPr algn="l" fontAlgn="b"/>
                      <a:r>
                        <a:rPr lang="it-IT" sz="700" b="0" i="0" u="none" strike="noStrike">
                          <a:latin typeface="Arial"/>
                        </a:rPr>
                        <a:t>ARREDAMENTO</a:t>
                      </a:r>
                    </a:p>
                  </a:txBody>
                  <a:tcPr marL="3910" marR="3910" marT="39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700" b="0" i="0" u="none" strike="noStrike">
                          <a:latin typeface="Arial"/>
                        </a:rPr>
                        <a:t> €                   5.600,00 </a:t>
                      </a:r>
                    </a:p>
                  </a:txBody>
                  <a:tcPr marL="3910" marR="3910" marT="391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700" b="1" i="0" u="none" strike="noStrike">
                          <a:latin typeface="Arial"/>
                        </a:rPr>
                        <a:t>€ 1.120,00</a:t>
                      </a:r>
                    </a:p>
                  </a:txBody>
                  <a:tcPr marL="3910" marR="3910" marT="391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400" b="0" i="0" u="none" strike="noStrike">
                          <a:latin typeface="Arial"/>
                        </a:rPr>
                        <a:t>5</a:t>
                      </a:r>
                    </a:p>
                  </a:txBody>
                  <a:tcPr marL="3910" marR="3910" marT="391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it-IT" sz="400" b="0" i="0" u="none" strike="noStrike">
                        <a:latin typeface="Arial"/>
                      </a:endParaRPr>
                    </a:p>
                  </a:txBody>
                  <a:tcPr marL="3910" marR="3910" marT="3910" marB="0" anchor="b">
                    <a:lnL w="12700" cap="flat" cmpd="sng" algn="ctr">
                      <a:solidFill>
                        <a:srgbClr val="000000"/>
                      </a:solidFill>
                      <a:prstDash val="solid"/>
                      <a:round/>
                      <a:headEnd type="none" w="med" len="med"/>
                      <a:tailEnd type="none" w="med" len="med"/>
                    </a:lnL>
                    <a:lnR>
                      <a:noFill/>
                    </a:lnR>
                    <a:lnT>
                      <a:noFill/>
                    </a:lnT>
                    <a:lnB>
                      <a:noFill/>
                    </a:lnB>
                  </a:tcPr>
                </a:tc>
              </a:tr>
              <a:tr h="339671">
                <a:tc>
                  <a:txBody>
                    <a:bodyPr/>
                    <a:lstStyle/>
                    <a:p>
                      <a:pPr algn="l" fontAlgn="b"/>
                      <a:r>
                        <a:rPr lang="it-IT" sz="700" b="0" i="0" u="none" strike="noStrike">
                          <a:latin typeface="Arial"/>
                        </a:rPr>
                        <a:t>PC, STAMPANTI FAX</a:t>
                      </a:r>
                    </a:p>
                  </a:txBody>
                  <a:tcPr marL="3910" marR="3910" marT="39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700" b="0" i="0" u="none" strike="noStrike">
                          <a:latin typeface="Arial"/>
                        </a:rPr>
                        <a:t> €                   7.500,00 </a:t>
                      </a:r>
                    </a:p>
                  </a:txBody>
                  <a:tcPr marL="3910" marR="3910" marT="391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700" b="1" i="0" u="none" strike="noStrike">
                          <a:latin typeface="Arial"/>
                        </a:rPr>
                        <a:t>€ 2.500,00</a:t>
                      </a:r>
                    </a:p>
                  </a:txBody>
                  <a:tcPr marL="3910" marR="3910" marT="391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400" b="0" i="0" u="none" strike="noStrike">
                          <a:latin typeface="Arial"/>
                        </a:rPr>
                        <a:t>3</a:t>
                      </a:r>
                    </a:p>
                  </a:txBody>
                  <a:tcPr marL="3910" marR="3910" marT="391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it-IT" sz="400" b="0" i="0" u="none" strike="noStrike">
                        <a:latin typeface="Arial"/>
                      </a:endParaRPr>
                    </a:p>
                  </a:txBody>
                  <a:tcPr marL="3910" marR="3910" marT="3910" marB="0" anchor="b">
                    <a:lnL w="12700" cap="flat" cmpd="sng" algn="ctr">
                      <a:solidFill>
                        <a:srgbClr val="000000"/>
                      </a:solidFill>
                      <a:prstDash val="solid"/>
                      <a:round/>
                      <a:headEnd type="none" w="med" len="med"/>
                      <a:tailEnd type="none" w="med" len="med"/>
                    </a:lnL>
                    <a:lnR>
                      <a:noFill/>
                    </a:lnR>
                    <a:lnT>
                      <a:noFill/>
                    </a:lnT>
                    <a:lnB>
                      <a:noFill/>
                    </a:lnB>
                  </a:tcPr>
                </a:tc>
              </a:tr>
              <a:tr h="339671">
                <a:tc>
                  <a:txBody>
                    <a:bodyPr/>
                    <a:lstStyle/>
                    <a:p>
                      <a:pPr algn="l" fontAlgn="b"/>
                      <a:r>
                        <a:rPr lang="it-IT" sz="700" b="0" i="0" u="none" strike="noStrike">
                          <a:latin typeface="Arial"/>
                        </a:rPr>
                        <a:t>STRUMENTI MUSICALI</a:t>
                      </a:r>
                    </a:p>
                  </a:txBody>
                  <a:tcPr marL="3910" marR="3910" marT="39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700" b="0" i="0" u="none" strike="noStrike">
                          <a:latin typeface="Arial"/>
                        </a:rPr>
                        <a:t> €                   7.100,00 </a:t>
                      </a:r>
                    </a:p>
                  </a:txBody>
                  <a:tcPr marL="3910" marR="3910" marT="39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700" b="1" i="0" u="none" strike="noStrike">
                          <a:latin typeface="Arial"/>
                        </a:rPr>
                        <a:t>€ 1.420,00</a:t>
                      </a:r>
                    </a:p>
                  </a:txBody>
                  <a:tcPr marL="3910" marR="3910" marT="39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400" b="0" i="0" u="none" strike="noStrike">
                          <a:latin typeface="Arial"/>
                        </a:rPr>
                        <a:t>5</a:t>
                      </a:r>
                    </a:p>
                  </a:txBody>
                  <a:tcPr marL="3910" marR="3910" marT="391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it-IT" sz="400" b="0" i="0" u="none" strike="noStrike">
                        <a:latin typeface="Arial"/>
                      </a:endParaRPr>
                    </a:p>
                  </a:txBody>
                  <a:tcPr marL="3910" marR="3910" marT="3910" marB="0" anchor="b">
                    <a:lnL w="12700" cap="flat" cmpd="sng" algn="ctr">
                      <a:solidFill>
                        <a:srgbClr val="000000"/>
                      </a:solidFill>
                      <a:prstDash val="solid"/>
                      <a:round/>
                      <a:headEnd type="none" w="med" len="med"/>
                      <a:tailEnd type="none" w="med" len="med"/>
                    </a:lnL>
                    <a:lnR>
                      <a:noFill/>
                    </a:lnR>
                    <a:lnT>
                      <a:noFill/>
                    </a:lnT>
                    <a:lnB>
                      <a:noFill/>
                    </a:lnB>
                  </a:tcPr>
                </a:tc>
              </a:tr>
              <a:tr h="339671">
                <a:tc>
                  <a:txBody>
                    <a:bodyPr/>
                    <a:lstStyle/>
                    <a:p>
                      <a:pPr algn="l" fontAlgn="b"/>
                      <a:r>
                        <a:rPr lang="it-IT" sz="700" b="0" i="0" u="none" strike="noStrike">
                          <a:latin typeface="Arial"/>
                        </a:rPr>
                        <a:t>AUTOMEZZO</a:t>
                      </a:r>
                    </a:p>
                  </a:txBody>
                  <a:tcPr marL="3910" marR="3910" marT="39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700" b="0" i="0" u="none" strike="noStrike">
                          <a:latin typeface="Arial"/>
                        </a:rPr>
                        <a:t> €                 13.000,00 </a:t>
                      </a:r>
                    </a:p>
                  </a:txBody>
                  <a:tcPr marL="3910" marR="3910" marT="39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700" b="1" i="0" u="none" strike="noStrike">
                          <a:latin typeface="Arial"/>
                        </a:rPr>
                        <a:t>€ 2.600,00</a:t>
                      </a:r>
                    </a:p>
                  </a:txBody>
                  <a:tcPr marL="3910" marR="3910" marT="39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400" b="0" i="0" u="none" strike="noStrike">
                          <a:latin typeface="Arial"/>
                        </a:rPr>
                        <a:t>5</a:t>
                      </a:r>
                    </a:p>
                  </a:txBody>
                  <a:tcPr marL="3910" marR="3910" marT="391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it-IT" sz="400" b="0" i="0" u="none" strike="noStrike">
                        <a:latin typeface="Arial"/>
                      </a:endParaRPr>
                    </a:p>
                  </a:txBody>
                  <a:tcPr marL="3910" marR="3910" marT="3910" marB="0" anchor="b">
                    <a:lnL w="12700" cap="flat" cmpd="sng" algn="ctr">
                      <a:solidFill>
                        <a:srgbClr val="000000"/>
                      </a:solidFill>
                      <a:prstDash val="solid"/>
                      <a:round/>
                      <a:headEnd type="none" w="med" len="med"/>
                      <a:tailEnd type="none" w="med" len="med"/>
                    </a:lnL>
                    <a:lnR>
                      <a:noFill/>
                    </a:lnR>
                    <a:lnT>
                      <a:noFill/>
                    </a:lnT>
                    <a:lnB>
                      <a:noFill/>
                    </a:lnB>
                  </a:tcPr>
                </a:tc>
              </a:tr>
              <a:tr h="339671">
                <a:tc>
                  <a:txBody>
                    <a:bodyPr/>
                    <a:lstStyle/>
                    <a:p>
                      <a:pPr algn="l" fontAlgn="b"/>
                      <a:r>
                        <a:rPr lang="it-IT" sz="700" b="0" i="0" u="none" strike="noStrike">
                          <a:latin typeface="Arial"/>
                        </a:rPr>
                        <a:t>INSEGNA</a:t>
                      </a:r>
                    </a:p>
                  </a:txBody>
                  <a:tcPr marL="3910" marR="3910" marT="39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700" b="0" i="0" u="none" strike="noStrike" dirty="0">
                          <a:latin typeface="Arial"/>
                        </a:rPr>
                        <a:t> €                   2.300,00 </a:t>
                      </a:r>
                    </a:p>
                  </a:txBody>
                  <a:tcPr marL="3910" marR="3910" marT="39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700" b="1" i="0" u="none" strike="noStrike">
                          <a:latin typeface="Arial"/>
                        </a:rPr>
                        <a:t>€ 766,67</a:t>
                      </a:r>
                    </a:p>
                  </a:txBody>
                  <a:tcPr marL="3910" marR="3910" marT="39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400" b="0" i="0" u="none" strike="noStrike">
                          <a:latin typeface="Arial"/>
                        </a:rPr>
                        <a:t>3</a:t>
                      </a:r>
                    </a:p>
                  </a:txBody>
                  <a:tcPr marL="3910" marR="3910" marT="391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it-IT" sz="400" b="0" i="0" u="none" strike="noStrike">
                        <a:latin typeface="Arial"/>
                      </a:endParaRPr>
                    </a:p>
                  </a:txBody>
                  <a:tcPr marL="3910" marR="3910" marT="3910" marB="0" anchor="b">
                    <a:lnL w="12700" cap="flat" cmpd="sng" algn="ctr">
                      <a:solidFill>
                        <a:srgbClr val="000000"/>
                      </a:solidFill>
                      <a:prstDash val="solid"/>
                      <a:round/>
                      <a:headEnd type="none" w="med" len="med"/>
                      <a:tailEnd type="none" w="med" len="med"/>
                    </a:lnL>
                    <a:lnR>
                      <a:noFill/>
                    </a:lnR>
                    <a:lnT>
                      <a:noFill/>
                    </a:lnT>
                    <a:lnB>
                      <a:noFill/>
                    </a:lnB>
                  </a:tcPr>
                </a:tc>
              </a:tr>
              <a:tr h="339671">
                <a:tc>
                  <a:txBody>
                    <a:bodyPr/>
                    <a:lstStyle/>
                    <a:p>
                      <a:pPr algn="l" fontAlgn="b"/>
                      <a:r>
                        <a:rPr lang="it-IT" sz="700" b="0" i="0" u="none" strike="noStrike">
                          <a:latin typeface="Arial"/>
                        </a:rPr>
                        <a:t>SOFTWARE</a:t>
                      </a:r>
                    </a:p>
                  </a:txBody>
                  <a:tcPr marL="3910" marR="3910" marT="39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700" b="0" i="0" u="none" strike="noStrike">
                          <a:latin typeface="Arial"/>
                        </a:rPr>
                        <a:t> €                   1.900,00 </a:t>
                      </a:r>
                    </a:p>
                  </a:txBody>
                  <a:tcPr marL="3910" marR="3910" marT="39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700" b="1" i="0" u="none" strike="noStrike">
                          <a:latin typeface="Arial"/>
                        </a:rPr>
                        <a:t>€ 633,33</a:t>
                      </a:r>
                    </a:p>
                  </a:txBody>
                  <a:tcPr marL="3910" marR="3910" marT="39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400" b="0" i="0" u="none" strike="noStrike">
                          <a:latin typeface="Arial"/>
                        </a:rPr>
                        <a:t>3</a:t>
                      </a:r>
                    </a:p>
                  </a:txBody>
                  <a:tcPr marL="3910" marR="3910" marT="391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it-IT" sz="400" b="0" i="0" u="none" strike="noStrike">
                        <a:latin typeface="Arial"/>
                      </a:endParaRPr>
                    </a:p>
                  </a:txBody>
                  <a:tcPr marL="3910" marR="3910" marT="3910" marB="0" anchor="b">
                    <a:lnL w="12700" cap="flat" cmpd="sng" algn="ctr">
                      <a:solidFill>
                        <a:srgbClr val="000000"/>
                      </a:solidFill>
                      <a:prstDash val="solid"/>
                      <a:round/>
                      <a:headEnd type="none" w="med" len="med"/>
                      <a:tailEnd type="none" w="med" len="med"/>
                    </a:lnL>
                    <a:lnR>
                      <a:noFill/>
                    </a:lnR>
                    <a:lnT>
                      <a:noFill/>
                    </a:lnT>
                    <a:lnB>
                      <a:noFill/>
                    </a:lnB>
                  </a:tcPr>
                </a:tc>
              </a:tr>
              <a:tr h="367619">
                <a:tc>
                  <a:txBody>
                    <a:bodyPr/>
                    <a:lstStyle/>
                    <a:p>
                      <a:pPr algn="l" fontAlgn="b"/>
                      <a:r>
                        <a:rPr lang="it-IT" sz="700" b="0" i="0" u="none" strike="noStrike">
                          <a:latin typeface="Arial"/>
                        </a:rPr>
                        <a:t>NOTAIO</a:t>
                      </a:r>
                    </a:p>
                  </a:txBody>
                  <a:tcPr marL="3910" marR="3910" marT="39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700" b="0" i="0" u="none" strike="noStrike">
                          <a:latin typeface="Arial"/>
                        </a:rPr>
                        <a:t> €                   1.420,00 </a:t>
                      </a:r>
                    </a:p>
                  </a:txBody>
                  <a:tcPr marL="3910" marR="3910" marT="39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700" b="1" i="0" u="none" strike="noStrike">
                          <a:latin typeface="Arial"/>
                        </a:rPr>
                        <a:t>€ 473,33</a:t>
                      </a:r>
                    </a:p>
                  </a:txBody>
                  <a:tcPr marL="3910" marR="3910" marT="39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400" b="0" i="0" u="none" strike="noStrike">
                          <a:latin typeface="Arial"/>
                        </a:rPr>
                        <a:t>3</a:t>
                      </a:r>
                    </a:p>
                  </a:txBody>
                  <a:tcPr marL="3910" marR="3910" marT="391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it-IT" sz="400" b="0" i="0" u="none" strike="noStrike">
                        <a:latin typeface="Arial"/>
                      </a:endParaRPr>
                    </a:p>
                  </a:txBody>
                  <a:tcPr marL="3910" marR="3910" marT="3910" marB="0" anchor="b">
                    <a:lnL w="12700" cap="flat" cmpd="sng" algn="ctr">
                      <a:solidFill>
                        <a:srgbClr val="000000"/>
                      </a:solidFill>
                      <a:prstDash val="solid"/>
                      <a:round/>
                      <a:headEnd type="none" w="med" len="med"/>
                      <a:tailEnd type="none" w="med" len="med"/>
                    </a:lnL>
                    <a:lnR>
                      <a:noFill/>
                    </a:lnR>
                    <a:lnT>
                      <a:noFill/>
                    </a:lnT>
                    <a:lnB>
                      <a:noFill/>
                    </a:lnB>
                  </a:tcPr>
                </a:tc>
              </a:tr>
              <a:tr h="339671">
                <a:tc>
                  <a:txBody>
                    <a:bodyPr/>
                    <a:lstStyle/>
                    <a:p>
                      <a:pPr algn="l" fontAlgn="b"/>
                      <a:r>
                        <a:rPr lang="it-IT" sz="700" b="0" i="0" u="none" strike="noStrike">
                          <a:latin typeface="Arial"/>
                        </a:rPr>
                        <a:t>STIPULA CONTRATTO AFFITTO</a:t>
                      </a:r>
                    </a:p>
                  </a:txBody>
                  <a:tcPr marL="3910" marR="3910" marT="39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700" b="0" i="0" u="none" strike="noStrike">
                          <a:latin typeface="Arial"/>
                        </a:rPr>
                        <a:t> €                   3.000,00 </a:t>
                      </a:r>
                    </a:p>
                  </a:txBody>
                  <a:tcPr marL="3910" marR="3910" marT="39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700" b="1" i="0" u="none" strike="noStrike">
                          <a:latin typeface="Arial"/>
                        </a:rPr>
                        <a:t> </a:t>
                      </a:r>
                    </a:p>
                  </a:txBody>
                  <a:tcPr marL="3910" marR="3910" marT="39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400" b="0" i="0" u="none" strike="noStrike">
                          <a:latin typeface="Arial"/>
                        </a:rPr>
                        <a:t> </a:t>
                      </a:r>
                    </a:p>
                  </a:txBody>
                  <a:tcPr marL="3910" marR="3910" marT="391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it-IT" sz="400" b="0" i="0" u="none" strike="noStrike">
                        <a:latin typeface="Arial"/>
                      </a:endParaRPr>
                    </a:p>
                  </a:txBody>
                  <a:tcPr marL="3910" marR="3910" marT="3910" marB="0" anchor="b">
                    <a:lnL w="12700" cap="flat" cmpd="sng" algn="ctr">
                      <a:solidFill>
                        <a:srgbClr val="000000"/>
                      </a:solidFill>
                      <a:prstDash val="solid"/>
                      <a:round/>
                      <a:headEnd type="none" w="med" len="med"/>
                      <a:tailEnd type="none" w="med" len="med"/>
                    </a:lnL>
                    <a:lnR>
                      <a:noFill/>
                    </a:lnR>
                    <a:lnT>
                      <a:noFill/>
                    </a:lnT>
                    <a:lnB>
                      <a:noFill/>
                    </a:lnB>
                  </a:tcPr>
                </a:tc>
              </a:tr>
              <a:tr h="117816">
                <a:tc>
                  <a:txBody>
                    <a:bodyPr/>
                    <a:lstStyle/>
                    <a:p>
                      <a:pPr algn="l" fontAlgn="b"/>
                      <a:endParaRPr lang="it-IT" sz="400" b="0" i="0" u="none" strike="noStrike">
                        <a:latin typeface="Arial"/>
                      </a:endParaRPr>
                    </a:p>
                  </a:txBody>
                  <a:tcPr marL="3910" marR="3910" marT="391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700" b="0" i="0" u="none" strike="noStrike">
                          <a:latin typeface="Arial"/>
                        </a:rPr>
                        <a:t> </a:t>
                      </a:r>
                    </a:p>
                  </a:txBody>
                  <a:tcPr marL="3910" marR="3910" marT="39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700" b="1" i="0" u="none" strike="noStrike">
                          <a:latin typeface="Arial"/>
                        </a:rPr>
                        <a:t> </a:t>
                      </a:r>
                    </a:p>
                  </a:txBody>
                  <a:tcPr marL="3910" marR="3910" marT="39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400" b="0" i="0" u="none" strike="noStrike">
                          <a:latin typeface="Arial"/>
                        </a:rPr>
                        <a:t> </a:t>
                      </a:r>
                    </a:p>
                  </a:txBody>
                  <a:tcPr marL="3910" marR="3910" marT="391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it-IT" sz="400" b="0" i="0" u="none" strike="noStrike">
                        <a:latin typeface="Arial"/>
                      </a:endParaRPr>
                    </a:p>
                  </a:txBody>
                  <a:tcPr marL="3910" marR="3910" marT="3910" marB="0" anchor="b">
                    <a:lnL w="12700" cap="flat" cmpd="sng" algn="ctr">
                      <a:solidFill>
                        <a:srgbClr val="000000"/>
                      </a:solidFill>
                      <a:prstDash val="solid"/>
                      <a:round/>
                      <a:headEnd type="none" w="med" len="med"/>
                      <a:tailEnd type="none" w="med" len="med"/>
                    </a:lnL>
                    <a:lnR>
                      <a:noFill/>
                    </a:lnR>
                    <a:lnT>
                      <a:noFill/>
                    </a:lnT>
                    <a:lnB>
                      <a:noFill/>
                    </a:lnB>
                  </a:tcPr>
                </a:tc>
              </a:tr>
              <a:tr h="172891">
                <a:tc>
                  <a:txBody>
                    <a:bodyPr/>
                    <a:lstStyle/>
                    <a:p>
                      <a:pPr algn="l" fontAlgn="b"/>
                      <a:r>
                        <a:rPr lang="it-IT" sz="700" b="0" i="0" u="none" strike="noStrike">
                          <a:latin typeface="Arial"/>
                        </a:rPr>
                        <a:t> </a:t>
                      </a:r>
                    </a:p>
                  </a:txBody>
                  <a:tcPr marL="3910" marR="3910" marT="39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700" b="0" i="0" u="none" strike="noStrike">
                          <a:latin typeface="Arial"/>
                        </a:rPr>
                        <a:t> </a:t>
                      </a:r>
                    </a:p>
                  </a:txBody>
                  <a:tcPr marL="3910" marR="3910" marT="391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700" b="1" i="0" u="none" strike="noStrike">
                          <a:latin typeface="Arial"/>
                        </a:rPr>
                        <a:t> </a:t>
                      </a:r>
                    </a:p>
                  </a:txBody>
                  <a:tcPr marL="3910" marR="3910" marT="391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400" b="0" i="0" u="none" strike="noStrike">
                          <a:latin typeface="Arial"/>
                        </a:rPr>
                        <a:t> </a:t>
                      </a:r>
                    </a:p>
                  </a:txBody>
                  <a:tcPr marL="3910" marR="3910" marT="391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endParaRPr lang="it-IT" sz="400" b="0" i="0" u="none" strike="noStrike">
                        <a:latin typeface="Arial"/>
                      </a:endParaRPr>
                    </a:p>
                  </a:txBody>
                  <a:tcPr marL="3910" marR="3910" marT="3910" marB="0" anchor="b">
                    <a:lnL w="12700" cap="flat" cmpd="sng" algn="ctr">
                      <a:solidFill>
                        <a:srgbClr val="000000"/>
                      </a:solidFill>
                      <a:prstDash val="solid"/>
                      <a:round/>
                      <a:headEnd type="none" w="med" len="med"/>
                      <a:tailEnd type="none" w="med" len="med"/>
                    </a:lnL>
                    <a:lnR>
                      <a:noFill/>
                    </a:lnR>
                    <a:lnT>
                      <a:noFill/>
                    </a:lnT>
                    <a:lnB>
                      <a:noFill/>
                    </a:lnB>
                  </a:tcPr>
                </a:tc>
              </a:tr>
              <a:tr h="234198">
                <a:tc>
                  <a:txBody>
                    <a:bodyPr/>
                    <a:lstStyle/>
                    <a:p>
                      <a:pPr algn="l" fontAlgn="b"/>
                      <a:r>
                        <a:rPr lang="it-IT" sz="700" b="0" i="0" u="none" strike="noStrike">
                          <a:latin typeface="Arial"/>
                        </a:rPr>
                        <a:t> </a:t>
                      </a:r>
                    </a:p>
                  </a:txBody>
                  <a:tcPr marL="3910" marR="3910" marT="39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700" b="0" i="0" u="none" strike="noStrike">
                          <a:latin typeface="Arial"/>
                        </a:rPr>
                        <a:t> </a:t>
                      </a:r>
                    </a:p>
                  </a:txBody>
                  <a:tcPr marL="3910" marR="3910" marT="391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700" b="1" i="0" u="none" strike="noStrike">
                          <a:latin typeface="Arial"/>
                        </a:rPr>
                        <a:t> €   14.573,33 </a:t>
                      </a:r>
                    </a:p>
                  </a:txBody>
                  <a:tcPr marL="3910" marR="3910" marT="3910"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b"/>
                      <a:r>
                        <a:rPr lang="it-IT" sz="700" b="1" i="0" u="none" strike="noStrike">
                          <a:latin typeface="Arial"/>
                        </a:rPr>
                        <a:t> TOT </a:t>
                      </a:r>
                    </a:p>
                  </a:txBody>
                  <a:tcPr marL="3910" marR="3910" marT="391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00"/>
                    </a:solidFill>
                  </a:tcPr>
                </a:tc>
                <a:tc>
                  <a:txBody>
                    <a:bodyPr/>
                    <a:lstStyle/>
                    <a:p>
                      <a:pPr algn="l" fontAlgn="b"/>
                      <a:endParaRPr lang="it-IT" sz="400" b="0" i="0" u="none" strike="noStrike">
                        <a:latin typeface="Arial"/>
                      </a:endParaRPr>
                    </a:p>
                  </a:txBody>
                  <a:tcPr marL="3910" marR="3910" marT="3910" marB="0" anchor="b">
                    <a:lnL w="12700" cap="flat" cmpd="sng" algn="ctr">
                      <a:solidFill>
                        <a:srgbClr val="000000"/>
                      </a:solidFill>
                      <a:prstDash val="solid"/>
                      <a:round/>
                      <a:headEnd type="none" w="med" len="med"/>
                      <a:tailEnd type="none" w="med" len="med"/>
                    </a:lnL>
                    <a:lnR>
                      <a:noFill/>
                    </a:lnR>
                    <a:lnT>
                      <a:noFill/>
                    </a:lnT>
                    <a:lnB>
                      <a:noFill/>
                    </a:lnB>
                  </a:tcPr>
                </a:tc>
              </a:tr>
              <a:tr h="339671">
                <a:tc>
                  <a:txBody>
                    <a:bodyPr/>
                    <a:lstStyle/>
                    <a:p>
                      <a:pPr algn="l" fontAlgn="b"/>
                      <a:r>
                        <a:rPr lang="it-IT" sz="700" b="1" i="0" u="none" strike="noStrike">
                          <a:latin typeface="Arial"/>
                        </a:rPr>
                        <a:t>TOTALE</a:t>
                      </a:r>
                    </a:p>
                  </a:txBody>
                  <a:tcPr marL="3910" marR="3910" marT="39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l" fontAlgn="b"/>
                      <a:r>
                        <a:rPr lang="it-IT" sz="700" b="1" i="0" u="none" strike="noStrike">
                          <a:latin typeface="Arial"/>
                        </a:rPr>
                        <a:t> €                 41.820,00 </a:t>
                      </a:r>
                    </a:p>
                  </a:txBody>
                  <a:tcPr marL="3910" marR="3910" marT="39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l" fontAlgn="b"/>
                      <a:endParaRPr lang="it-IT" sz="400" b="0" i="0" u="none" strike="noStrike">
                        <a:latin typeface="Arial"/>
                      </a:endParaRPr>
                    </a:p>
                  </a:txBody>
                  <a:tcPr marL="3910" marR="3910" marT="3910" marB="0" anchor="b">
                    <a:lnL w="63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it-IT" sz="400" b="0" i="0" u="none" strike="noStrike">
                        <a:latin typeface="Arial"/>
                      </a:endParaRPr>
                    </a:p>
                  </a:txBody>
                  <a:tcPr marL="3910" marR="3910" marT="391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it-IT" sz="400" b="0" i="0" u="none" strike="noStrike">
                        <a:latin typeface="Arial"/>
                      </a:endParaRPr>
                    </a:p>
                  </a:txBody>
                  <a:tcPr marL="3910" marR="3910" marT="3910" marB="0" anchor="b">
                    <a:lnL>
                      <a:noFill/>
                    </a:lnL>
                    <a:lnR>
                      <a:noFill/>
                    </a:lnR>
                    <a:lnT>
                      <a:noFill/>
                    </a:lnT>
                    <a:lnB>
                      <a:noFill/>
                    </a:lnB>
                  </a:tcPr>
                </a:tc>
              </a:tr>
              <a:tr h="112045">
                <a:tc>
                  <a:txBody>
                    <a:bodyPr/>
                    <a:lstStyle/>
                    <a:p>
                      <a:pPr algn="l" fontAlgn="b"/>
                      <a:endParaRPr lang="it-IT" sz="700" b="0" i="0" u="none" strike="noStrike">
                        <a:latin typeface="Arial"/>
                      </a:endParaRPr>
                    </a:p>
                  </a:txBody>
                  <a:tcPr marL="3910" marR="3910" marT="391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it-IT" sz="700" b="0" i="0" u="none" strike="noStrike">
                        <a:latin typeface="Arial"/>
                      </a:endParaRPr>
                    </a:p>
                  </a:txBody>
                  <a:tcPr marL="3910" marR="3910" marT="391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it-IT" sz="400" b="0" i="0" u="none" strike="noStrike">
                        <a:latin typeface="Arial"/>
                      </a:endParaRPr>
                    </a:p>
                  </a:txBody>
                  <a:tcPr marL="3910" marR="3910" marT="3910" marB="0" anchor="b">
                    <a:lnL>
                      <a:noFill/>
                    </a:lnL>
                    <a:lnR>
                      <a:noFill/>
                    </a:lnR>
                    <a:lnT>
                      <a:noFill/>
                    </a:lnT>
                    <a:lnB>
                      <a:noFill/>
                    </a:lnB>
                  </a:tcPr>
                </a:tc>
                <a:tc>
                  <a:txBody>
                    <a:bodyPr/>
                    <a:lstStyle/>
                    <a:p>
                      <a:pPr algn="l" fontAlgn="b"/>
                      <a:endParaRPr lang="it-IT" sz="400" b="0" i="0" u="none" strike="noStrike">
                        <a:latin typeface="Arial"/>
                      </a:endParaRPr>
                    </a:p>
                  </a:txBody>
                  <a:tcPr marL="3910" marR="3910" marT="3910" marB="0" anchor="b">
                    <a:lnL>
                      <a:noFill/>
                    </a:lnL>
                    <a:lnR>
                      <a:noFill/>
                    </a:lnR>
                    <a:lnT>
                      <a:noFill/>
                    </a:lnT>
                    <a:lnB>
                      <a:noFill/>
                    </a:lnB>
                  </a:tcPr>
                </a:tc>
                <a:tc>
                  <a:txBody>
                    <a:bodyPr/>
                    <a:lstStyle/>
                    <a:p>
                      <a:pPr algn="l" fontAlgn="b"/>
                      <a:endParaRPr lang="it-IT" sz="400" b="0" i="0" u="none" strike="noStrike">
                        <a:latin typeface="Arial"/>
                      </a:endParaRPr>
                    </a:p>
                  </a:txBody>
                  <a:tcPr marL="3910" marR="3910" marT="3910" marB="0" anchor="b">
                    <a:lnL>
                      <a:noFill/>
                    </a:lnL>
                    <a:lnR>
                      <a:noFill/>
                    </a:lnR>
                    <a:lnT>
                      <a:noFill/>
                    </a:lnT>
                    <a:lnB>
                      <a:noFill/>
                    </a:lnB>
                  </a:tcPr>
                </a:tc>
              </a:tr>
              <a:tr h="172891">
                <a:tc gridSpan="2">
                  <a:txBody>
                    <a:bodyPr/>
                    <a:lstStyle/>
                    <a:p>
                      <a:pPr algn="ctr" fontAlgn="b"/>
                      <a:r>
                        <a:rPr lang="it-IT" sz="700" b="1" i="0" u="none" strike="noStrike">
                          <a:latin typeface="Arial"/>
                        </a:rPr>
                        <a:t>FABBISOGNO FINANZIARIO</a:t>
                      </a:r>
                    </a:p>
                  </a:txBody>
                  <a:tcPr marL="3910" marR="3910" marT="391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it-IT"/>
                    </a:p>
                  </a:txBody>
                  <a:tcPr/>
                </a:tc>
                <a:tc>
                  <a:txBody>
                    <a:bodyPr/>
                    <a:lstStyle/>
                    <a:p>
                      <a:pPr algn="l" fontAlgn="b"/>
                      <a:endParaRPr lang="it-IT" sz="400" b="0" i="0" u="none" strike="noStrike">
                        <a:latin typeface="Arial"/>
                      </a:endParaRPr>
                    </a:p>
                  </a:txBody>
                  <a:tcPr marL="3910" marR="3910" marT="391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it-IT" sz="400" b="0" i="0" u="none" strike="noStrike">
                        <a:latin typeface="Arial"/>
                      </a:endParaRPr>
                    </a:p>
                  </a:txBody>
                  <a:tcPr marL="3910" marR="3910" marT="3910" marB="0" anchor="b">
                    <a:lnL>
                      <a:noFill/>
                    </a:lnL>
                    <a:lnR>
                      <a:noFill/>
                    </a:lnR>
                    <a:lnT>
                      <a:noFill/>
                    </a:lnT>
                    <a:lnB>
                      <a:noFill/>
                    </a:lnB>
                  </a:tcPr>
                </a:tc>
                <a:tc>
                  <a:txBody>
                    <a:bodyPr/>
                    <a:lstStyle/>
                    <a:p>
                      <a:pPr algn="l" fontAlgn="b"/>
                      <a:r>
                        <a:rPr lang="it-IT" sz="400" b="0" i="0" u="none" strike="noStrike">
                          <a:latin typeface="Arial"/>
                        </a:rPr>
                        <a:t>imm imm</a:t>
                      </a:r>
                    </a:p>
                  </a:txBody>
                  <a:tcPr marL="3910" marR="3910" marT="3910" marB="0" anchor="b">
                    <a:lnL>
                      <a:noFill/>
                    </a:lnL>
                    <a:lnR>
                      <a:noFill/>
                    </a:lnR>
                    <a:lnT>
                      <a:noFill/>
                    </a:lnT>
                    <a:lnB>
                      <a:noFill/>
                    </a:lnB>
                  </a:tcPr>
                </a:tc>
              </a:tr>
              <a:tr h="339671">
                <a:tc>
                  <a:txBody>
                    <a:bodyPr/>
                    <a:lstStyle/>
                    <a:p>
                      <a:pPr algn="l" fontAlgn="b"/>
                      <a:r>
                        <a:rPr lang="it-IT" sz="700" b="0" i="0" u="none" strike="noStrike">
                          <a:latin typeface="Arial"/>
                        </a:rPr>
                        <a:t>COSTI AVVIO IMPRESA</a:t>
                      </a:r>
                    </a:p>
                  </a:txBody>
                  <a:tcPr marL="3910" marR="3910" marT="39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700" b="0" i="0" u="none" strike="noStrike">
                          <a:latin typeface="Arial"/>
                        </a:rPr>
                        <a:t> €                      41.820 </a:t>
                      </a:r>
                    </a:p>
                  </a:txBody>
                  <a:tcPr marL="3910" marR="3910" marT="39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it-IT" sz="400" b="0" i="0" u="none" strike="noStrike">
                        <a:latin typeface="Arial"/>
                      </a:endParaRPr>
                    </a:p>
                  </a:txBody>
                  <a:tcPr marL="3910" marR="3910" marT="391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it-IT" sz="400" b="0" i="0" u="none" strike="noStrike">
                        <a:latin typeface="Arial"/>
                      </a:endParaRPr>
                    </a:p>
                  </a:txBody>
                  <a:tcPr marL="3910" marR="3910" marT="3910" marB="0" anchor="b">
                    <a:lnL>
                      <a:noFill/>
                    </a:lnL>
                    <a:lnR>
                      <a:noFill/>
                    </a:lnR>
                    <a:lnT>
                      <a:noFill/>
                    </a:lnT>
                    <a:lnB>
                      <a:noFill/>
                    </a:lnB>
                  </a:tcPr>
                </a:tc>
                <a:tc>
                  <a:txBody>
                    <a:bodyPr/>
                    <a:lstStyle/>
                    <a:p>
                      <a:pPr algn="l" fontAlgn="b"/>
                      <a:r>
                        <a:rPr lang="it-IT" sz="400" b="0" i="0" u="none" strike="noStrike">
                          <a:latin typeface="Arial"/>
                        </a:rPr>
                        <a:t>amm</a:t>
                      </a:r>
                    </a:p>
                  </a:txBody>
                  <a:tcPr marL="3910" marR="3910" marT="3910" marB="0" anchor="b">
                    <a:lnL>
                      <a:noFill/>
                    </a:lnL>
                    <a:lnR>
                      <a:noFill/>
                    </a:lnR>
                    <a:lnT>
                      <a:noFill/>
                    </a:lnT>
                    <a:lnB>
                      <a:noFill/>
                    </a:lnB>
                  </a:tcPr>
                </a:tc>
              </a:tr>
              <a:tr h="339671">
                <a:tc>
                  <a:txBody>
                    <a:bodyPr/>
                    <a:lstStyle/>
                    <a:p>
                      <a:pPr algn="l" fontAlgn="b"/>
                      <a:r>
                        <a:rPr lang="it-IT" sz="700" b="0" i="0" u="none" strike="noStrike">
                          <a:latin typeface="Arial"/>
                        </a:rPr>
                        <a:t>COSTI FISSI 6 MESI</a:t>
                      </a:r>
                    </a:p>
                  </a:txBody>
                  <a:tcPr marL="3910" marR="3910" marT="39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700" b="0" i="0" u="none" strike="noStrike">
                          <a:latin typeface="Arial"/>
                        </a:rPr>
                        <a:t> €                      10.470 </a:t>
                      </a:r>
                    </a:p>
                  </a:txBody>
                  <a:tcPr marL="3910" marR="3910" marT="39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it-IT" sz="800" b="0" i="0" u="none" strike="noStrike">
                        <a:latin typeface="Arial"/>
                      </a:endParaRPr>
                    </a:p>
                  </a:txBody>
                  <a:tcPr marL="3910" marR="3910" marT="391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it-IT" sz="400" b="0" i="0" u="none" strike="noStrike">
                        <a:latin typeface="Arial"/>
                      </a:endParaRPr>
                    </a:p>
                  </a:txBody>
                  <a:tcPr marL="3910" marR="3910" marT="3910" marB="0" anchor="b">
                    <a:lnL>
                      <a:noFill/>
                    </a:lnL>
                    <a:lnR>
                      <a:noFill/>
                    </a:lnR>
                    <a:lnT>
                      <a:noFill/>
                    </a:lnT>
                    <a:lnB>
                      <a:noFill/>
                    </a:lnB>
                  </a:tcPr>
                </a:tc>
                <a:tc>
                  <a:txBody>
                    <a:bodyPr/>
                    <a:lstStyle/>
                    <a:p>
                      <a:pPr algn="l" fontAlgn="b"/>
                      <a:r>
                        <a:rPr lang="it-IT" sz="400" b="0" i="0" u="none" strike="noStrike">
                          <a:latin typeface="Arial"/>
                        </a:rPr>
                        <a:t>imm.ni nette</a:t>
                      </a:r>
                    </a:p>
                  </a:txBody>
                  <a:tcPr marL="3910" marR="3910" marT="3910" marB="0" anchor="b">
                    <a:lnL>
                      <a:noFill/>
                    </a:lnL>
                    <a:lnR>
                      <a:noFill/>
                    </a:lnR>
                    <a:lnT>
                      <a:noFill/>
                    </a:lnT>
                    <a:lnB>
                      <a:noFill/>
                    </a:lnB>
                  </a:tcPr>
                </a:tc>
              </a:tr>
              <a:tr h="339671">
                <a:tc>
                  <a:txBody>
                    <a:bodyPr/>
                    <a:lstStyle/>
                    <a:p>
                      <a:pPr algn="l" fontAlgn="b"/>
                      <a:r>
                        <a:rPr lang="it-IT" sz="700" b="1" i="0" u="none" strike="noStrike">
                          <a:latin typeface="Arial"/>
                        </a:rPr>
                        <a:t>TOTALE</a:t>
                      </a:r>
                    </a:p>
                  </a:txBody>
                  <a:tcPr marL="3910" marR="3910" marT="39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it-IT" sz="700" b="1" i="0" u="none" strike="noStrike">
                          <a:latin typeface="Arial"/>
                        </a:rPr>
                        <a:t> €                      52.290 </a:t>
                      </a:r>
                    </a:p>
                  </a:txBody>
                  <a:tcPr marL="3910" marR="3910" marT="39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endParaRPr lang="it-IT" sz="600" b="1" i="0" u="none" strike="noStrike">
                        <a:latin typeface="Arial"/>
                      </a:endParaRPr>
                    </a:p>
                  </a:txBody>
                  <a:tcPr marL="3910" marR="3910" marT="391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it-IT" sz="600" b="1" i="0" u="none" strike="noStrike">
                        <a:latin typeface="Arial"/>
                      </a:endParaRPr>
                    </a:p>
                  </a:txBody>
                  <a:tcPr marL="3910" marR="3910" marT="3910" marB="0" anchor="b">
                    <a:lnL>
                      <a:noFill/>
                    </a:lnL>
                    <a:lnR>
                      <a:noFill/>
                    </a:lnR>
                    <a:lnT>
                      <a:noFill/>
                    </a:lnT>
                    <a:lnB>
                      <a:noFill/>
                    </a:lnB>
                  </a:tcPr>
                </a:tc>
                <a:tc>
                  <a:txBody>
                    <a:bodyPr/>
                    <a:lstStyle/>
                    <a:p>
                      <a:pPr algn="l" fontAlgn="b"/>
                      <a:endParaRPr lang="it-IT" sz="400" b="0" i="0" u="none" strike="noStrike">
                        <a:latin typeface="Arial"/>
                      </a:endParaRPr>
                    </a:p>
                  </a:txBody>
                  <a:tcPr marL="3910" marR="3910" marT="3910" marB="0" anchor="b">
                    <a:lnL>
                      <a:noFill/>
                    </a:lnL>
                    <a:lnR>
                      <a:noFill/>
                    </a:lnR>
                    <a:lnT>
                      <a:noFill/>
                    </a:lnT>
                    <a:lnB>
                      <a:noFill/>
                    </a:lnB>
                  </a:tcPr>
                </a:tc>
              </a:tr>
              <a:tr h="172891">
                <a:tc>
                  <a:txBody>
                    <a:bodyPr/>
                    <a:lstStyle/>
                    <a:p>
                      <a:pPr algn="l" fontAlgn="b"/>
                      <a:endParaRPr lang="it-IT" sz="700" b="0" i="0" u="none" strike="noStrike">
                        <a:latin typeface="Arial"/>
                      </a:endParaRPr>
                    </a:p>
                  </a:txBody>
                  <a:tcPr marL="3910" marR="3910" marT="391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it-IT" sz="700" b="0" i="0" u="none" strike="noStrike">
                        <a:latin typeface="Arial"/>
                      </a:endParaRPr>
                    </a:p>
                  </a:txBody>
                  <a:tcPr marL="3910" marR="3910" marT="391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it-IT" sz="400" b="0" i="0" u="none" strike="noStrike">
                        <a:latin typeface="Arial"/>
                      </a:endParaRPr>
                    </a:p>
                  </a:txBody>
                  <a:tcPr marL="3910" marR="3910" marT="3910" marB="0" anchor="b">
                    <a:lnL>
                      <a:noFill/>
                    </a:lnL>
                    <a:lnR>
                      <a:noFill/>
                    </a:lnR>
                    <a:lnT>
                      <a:noFill/>
                    </a:lnT>
                    <a:lnB>
                      <a:noFill/>
                    </a:lnB>
                  </a:tcPr>
                </a:tc>
                <a:tc>
                  <a:txBody>
                    <a:bodyPr/>
                    <a:lstStyle/>
                    <a:p>
                      <a:pPr algn="l" fontAlgn="b"/>
                      <a:endParaRPr lang="it-IT" sz="400" b="0" i="0" u="none" strike="noStrike">
                        <a:latin typeface="Arial"/>
                      </a:endParaRPr>
                    </a:p>
                  </a:txBody>
                  <a:tcPr marL="3910" marR="3910" marT="3910" marB="0" anchor="b">
                    <a:lnL>
                      <a:noFill/>
                    </a:lnL>
                    <a:lnR>
                      <a:noFill/>
                    </a:lnR>
                    <a:lnT>
                      <a:noFill/>
                    </a:lnT>
                    <a:lnB>
                      <a:noFill/>
                    </a:lnB>
                  </a:tcPr>
                </a:tc>
                <a:tc>
                  <a:txBody>
                    <a:bodyPr/>
                    <a:lstStyle/>
                    <a:p>
                      <a:pPr algn="l" fontAlgn="b"/>
                      <a:r>
                        <a:rPr lang="it-IT" sz="400" b="0" i="0" u="none" strike="noStrike">
                          <a:latin typeface="Arial"/>
                        </a:rPr>
                        <a:t>imm mat</a:t>
                      </a:r>
                    </a:p>
                  </a:txBody>
                  <a:tcPr marL="3910" marR="3910" marT="3910" marB="0" anchor="b">
                    <a:lnL>
                      <a:noFill/>
                    </a:lnL>
                    <a:lnR>
                      <a:noFill/>
                    </a:lnR>
                    <a:lnT>
                      <a:noFill/>
                    </a:lnT>
                    <a:lnB>
                      <a:noFill/>
                    </a:lnB>
                  </a:tcPr>
                </a:tc>
              </a:tr>
              <a:tr h="172891">
                <a:tc gridSpan="2">
                  <a:txBody>
                    <a:bodyPr/>
                    <a:lstStyle/>
                    <a:p>
                      <a:pPr algn="ctr" fontAlgn="b"/>
                      <a:r>
                        <a:rPr lang="it-IT" sz="700" b="1" i="0" u="none" strike="noStrike">
                          <a:latin typeface="Arial"/>
                        </a:rPr>
                        <a:t>FONTI DI FABBISOGNO</a:t>
                      </a:r>
                    </a:p>
                  </a:txBody>
                  <a:tcPr marL="3910" marR="3910" marT="3910" marB="0" anchor="b">
                    <a:lnL>
                      <a:noFill/>
                    </a:lnL>
                    <a:lnR>
                      <a:noFill/>
                    </a:lnR>
                    <a:lnT>
                      <a:noFill/>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it-IT"/>
                    </a:p>
                  </a:txBody>
                  <a:tcPr/>
                </a:tc>
                <a:tc>
                  <a:txBody>
                    <a:bodyPr/>
                    <a:lstStyle/>
                    <a:p>
                      <a:pPr algn="l" fontAlgn="b"/>
                      <a:endParaRPr lang="it-IT" sz="400" b="0" i="0" u="none" strike="noStrike">
                        <a:latin typeface="Arial"/>
                      </a:endParaRPr>
                    </a:p>
                  </a:txBody>
                  <a:tcPr marL="3910" marR="3910" marT="3910" marB="0" anchor="b">
                    <a:lnL>
                      <a:noFill/>
                    </a:lnL>
                    <a:lnR>
                      <a:noFill/>
                    </a:lnR>
                    <a:lnT>
                      <a:noFill/>
                    </a:lnT>
                    <a:lnB>
                      <a:noFill/>
                    </a:lnB>
                  </a:tcPr>
                </a:tc>
                <a:tc>
                  <a:txBody>
                    <a:bodyPr/>
                    <a:lstStyle/>
                    <a:p>
                      <a:pPr algn="l" fontAlgn="b"/>
                      <a:endParaRPr lang="it-IT" sz="400" b="0" i="0" u="none" strike="noStrike">
                        <a:latin typeface="Arial"/>
                      </a:endParaRPr>
                    </a:p>
                  </a:txBody>
                  <a:tcPr marL="3910" marR="3910" marT="3910" marB="0" anchor="b">
                    <a:lnL>
                      <a:noFill/>
                    </a:lnL>
                    <a:lnR>
                      <a:noFill/>
                    </a:lnR>
                    <a:lnT>
                      <a:noFill/>
                    </a:lnT>
                    <a:lnB>
                      <a:noFill/>
                    </a:lnB>
                  </a:tcPr>
                </a:tc>
                <a:tc>
                  <a:txBody>
                    <a:bodyPr/>
                    <a:lstStyle/>
                    <a:p>
                      <a:pPr algn="l" fontAlgn="b"/>
                      <a:r>
                        <a:rPr lang="it-IT" sz="400" b="0" i="0" u="none" strike="noStrike">
                          <a:latin typeface="Arial"/>
                        </a:rPr>
                        <a:t>amm</a:t>
                      </a:r>
                    </a:p>
                  </a:txBody>
                  <a:tcPr marL="3910" marR="3910" marT="3910" marB="0" anchor="b">
                    <a:lnL>
                      <a:noFill/>
                    </a:lnL>
                    <a:lnR>
                      <a:noFill/>
                    </a:lnR>
                    <a:lnT>
                      <a:noFill/>
                    </a:lnT>
                    <a:lnB>
                      <a:noFill/>
                    </a:lnB>
                  </a:tcPr>
                </a:tc>
              </a:tr>
              <a:tr h="339671">
                <a:tc>
                  <a:txBody>
                    <a:bodyPr/>
                    <a:lstStyle/>
                    <a:p>
                      <a:pPr algn="l" fontAlgn="b"/>
                      <a:r>
                        <a:rPr lang="it-IT" sz="700" b="0" i="0" u="none" strike="noStrike">
                          <a:latin typeface="Arial"/>
                        </a:rPr>
                        <a:t>CAPITALE SOCIALE</a:t>
                      </a:r>
                    </a:p>
                  </a:txBody>
                  <a:tcPr marL="3910" marR="3910" marT="39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it-IT" sz="700" b="0" i="0" u="none" strike="noStrike">
                          <a:latin typeface="Arial"/>
                        </a:rPr>
                        <a:t> €                      15.000 </a:t>
                      </a:r>
                    </a:p>
                  </a:txBody>
                  <a:tcPr marL="3910" marR="3910" marT="39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endParaRPr lang="it-IT" sz="400" b="0" i="0" u="none" strike="noStrike">
                        <a:latin typeface="Arial"/>
                      </a:endParaRPr>
                    </a:p>
                  </a:txBody>
                  <a:tcPr marL="3910" marR="3910" marT="391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it-IT" sz="400" b="0" i="0" u="none" strike="noStrike">
                        <a:latin typeface="Arial"/>
                      </a:endParaRPr>
                    </a:p>
                  </a:txBody>
                  <a:tcPr marL="3910" marR="3910" marT="3910" marB="0" anchor="b">
                    <a:lnL>
                      <a:noFill/>
                    </a:lnL>
                    <a:lnR>
                      <a:noFill/>
                    </a:lnR>
                    <a:lnT>
                      <a:noFill/>
                    </a:lnT>
                    <a:lnB>
                      <a:noFill/>
                    </a:lnB>
                  </a:tcPr>
                </a:tc>
                <a:tc>
                  <a:txBody>
                    <a:bodyPr/>
                    <a:lstStyle/>
                    <a:p>
                      <a:pPr algn="l" fontAlgn="b"/>
                      <a:r>
                        <a:rPr lang="it-IT" sz="400" b="0" i="0" u="none" strike="noStrike">
                          <a:latin typeface="Arial"/>
                        </a:rPr>
                        <a:t>imm.ni nette</a:t>
                      </a:r>
                    </a:p>
                  </a:txBody>
                  <a:tcPr marL="3910" marR="3910" marT="3910" marB="0" anchor="b">
                    <a:lnL>
                      <a:noFill/>
                    </a:lnL>
                    <a:lnR>
                      <a:noFill/>
                    </a:lnR>
                    <a:lnT>
                      <a:noFill/>
                    </a:lnT>
                    <a:lnB>
                      <a:noFill/>
                    </a:lnB>
                  </a:tcPr>
                </a:tc>
              </a:tr>
              <a:tr h="103915">
                <a:tc>
                  <a:txBody>
                    <a:bodyPr/>
                    <a:lstStyle/>
                    <a:p>
                      <a:pPr algn="l" fontAlgn="b"/>
                      <a:endParaRPr lang="it-IT" sz="400" b="0" i="0" u="none" strike="noStrike">
                        <a:latin typeface="Arial"/>
                      </a:endParaRPr>
                    </a:p>
                  </a:txBody>
                  <a:tcPr marL="3910" marR="3910" marT="391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it-IT" sz="400" b="0" i="0" u="none" strike="noStrike">
                        <a:latin typeface="Arial"/>
                      </a:endParaRPr>
                    </a:p>
                  </a:txBody>
                  <a:tcPr marL="3910" marR="3910" marT="391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it-IT" sz="400" b="0" i="0" u="none" strike="noStrike">
                        <a:latin typeface="Arial"/>
                      </a:endParaRPr>
                    </a:p>
                  </a:txBody>
                  <a:tcPr marL="3910" marR="3910" marT="3910" marB="0" anchor="b">
                    <a:lnL>
                      <a:noFill/>
                    </a:lnL>
                    <a:lnR>
                      <a:noFill/>
                    </a:lnR>
                    <a:lnT>
                      <a:noFill/>
                    </a:lnT>
                    <a:lnB>
                      <a:noFill/>
                    </a:lnB>
                  </a:tcPr>
                </a:tc>
                <a:tc>
                  <a:txBody>
                    <a:bodyPr/>
                    <a:lstStyle/>
                    <a:p>
                      <a:pPr algn="l" fontAlgn="b"/>
                      <a:endParaRPr lang="it-IT" sz="400" b="0" i="0" u="none" strike="noStrike">
                        <a:latin typeface="Arial"/>
                      </a:endParaRPr>
                    </a:p>
                  </a:txBody>
                  <a:tcPr marL="3910" marR="3910" marT="3910" marB="0" anchor="b">
                    <a:lnL>
                      <a:noFill/>
                    </a:lnL>
                    <a:lnR>
                      <a:noFill/>
                    </a:lnR>
                    <a:lnT>
                      <a:noFill/>
                    </a:lnT>
                    <a:lnB>
                      <a:noFill/>
                    </a:lnB>
                  </a:tcPr>
                </a:tc>
                <a:tc>
                  <a:txBody>
                    <a:bodyPr/>
                    <a:lstStyle/>
                    <a:p>
                      <a:pPr algn="l" fontAlgn="b"/>
                      <a:endParaRPr lang="it-IT" sz="400" b="0" i="0" u="none" strike="noStrike">
                        <a:latin typeface="Arial"/>
                      </a:endParaRPr>
                    </a:p>
                  </a:txBody>
                  <a:tcPr marL="3910" marR="3910" marT="3910" marB="0" anchor="b">
                    <a:lnL>
                      <a:noFill/>
                    </a:lnL>
                    <a:lnR>
                      <a:noFill/>
                    </a:lnR>
                    <a:lnT>
                      <a:noFill/>
                    </a:lnT>
                    <a:lnB>
                      <a:noFill/>
                    </a:lnB>
                  </a:tcPr>
                </a:tc>
              </a:tr>
              <a:tr h="339671">
                <a:tc>
                  <a:txBody>
                    <a:bodyPr/>
                    <a:lstStyle/>
                    <a:p>
                      <a:pPr algn="l" fontAlgn="b"/>
                      <a:r>
                        <a:rPr lang="it-IT" sz="700" b="0" i="0" u="none" strike="noStrike">
                          <a:latin typeface="Arial"/>
                        </a:rPr>
                        <a:t>FINANZIAMENTO TOT. DI CUI</a:t>
                      </a:r>
                    </a:p>
                  </a:txBody>
                  <a:tcPr marL="3910" marR="3910" marT="39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b"/>
                      <a:r>
                        <a:rPr lang="it-IT" sz="700" b="0" i="0" u="none" strike="noStrike">
                          <a:latin typeface="Arial"/>
                        </a:rPr>
                        <a:t> €                      38.000 </a:t>
                      </a:r>
                    </a:p>
                  </a:txBody>
                  <a:tcPr marL="3910" marR="3910" marT="39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it-IT" sz="400" b="0" i="0" u="none" strike="noStrike">
                        <a:latin typeface="Arial"/>
                      </a:endParaRPr>
                    </a:p>
                  </a:txBody>
                  <a:tcPr marL="3910" marR="3910" marT="391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it-IT" sz="400" b="0" i="0" u="none" strike="noStrike">
                        <a:latin typeface="Arial"/>
                      </a:endParaRPr>
                    </a:p>
                  </a:txBody>
                  <a:tcPr marL="3910" marR="3910" marT="3910" marB="0" anchor="b">
                    <a:lnL>
                      <a:noFill/>
                    </a:lnL>
                    <a:lnR>
                      <a:noFill/>
                    </a:lnR>
                    <a:lnT>
                      <a:noFill/>
                    </a:lnT>
                    <a:lnB>
                      <a:noFill/>
                    </a:lnB>
                  </a:tcPr>
                </a:tc>
                <a:tc>
                  <a:txBody>
                    <a:bodyPr/>
                    <a:lstStyle/>
                    <a:p>
                      <a:pPr algn="l" fontAlgn="b"/>
                      <a:endParaRPr lang="it-IT" sz="400" b="0" i="0" u="none" strike="noStrike">
                        <a:latin typeface="Arial"/>
                      </a:endParaRPr>
                    </a:p>
                  </a:txBody>
                  <a:tcPr marL="3910" marR="3910" marT="3910" marB="0" anchor="b">
                    <a:lnL>
                      <a:noFill/>
                    </a:lnL>
                    <a:lnR>
                      <a:noFill/>
                    </a:lnR>
                    <a:lnT>
                      <a:noFill/>
                    </a:lnT>
                    <a:lnB>
                      <a:noFill/>
                    </a:lnB>
                  </a:tcPr>
                </a:tc>
              </a:tr>
              <a:tr h="339671">
                <a:tc>
                  <a:txBody>
                    <a:bodyPr/>
                    <a:lstStyle/>
                    <a:p>
                      <a:pPr algn="l" fontAlgn="b"/>
                      <a:r>
                        <a:rPr lang="it-IT" sz="700" b="0" i="0" u="none" strike="noStrike">
                          <a:latin typeface="Arial"/>
                        </a:rPr>
                        <a:t>RATA MENSILE</a:t>
                      </a:r>
                    </a:p>
                  </a:txBody>
                  <a:tcPr marL="3910" marR="3910" marT="39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700" b="0" i="0" u="none" strike="noStrike">
                          <a:latin typeface="Arial"/>
                        </a:rPr>
                        <a:t> €                           763 </a:t>
                      </a:r>
                    </a:p>
                  </a:txBody>
                  <a:tcPr marL="3910" marR="3910" marT="39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it-IT" sz="400" b="0" i="0" u="none" strike="noStrike">
                        <a:latin typeface="Arial"/>
                      </a:endParaRPr>
                    </a:p>
                  </a:txBody>
                  <a:tcPr marL="3910" marR="3910" marT="391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it-IT" sz="400" b="0" i="0" u="none" strike="noStrike">
                        <a:latin typeface="Arial"/>
                      </a:endParaRPr>
                    </a:p>
                  </a:txBody>
                  <a:tcPr marL="3910" marR="3910" marT="3910" marB="0" anchor="b">
                    <a:lnL>
                      <a:noFill/>
                    </a:lnL>
                    <a:lnR>
                      <a:noFill/>
                    </a:lnR>
                    <a:lnT>
                      <a:noFill/>
                    </a:lnT>
                    <a:lnB>
                      <a:noFill/>
                    </a:lnB>
                  </a:tcPr>
                </a:tc>
                <a:tc>
                  <a:txBody>
                    <a:bodyPr/>
                    <a:lstStyle/>
                    <a:p>
                      <a:pPr algn="l" fontAlgn="b"/>
                      <a:endParaRPr lang="it-IT" sz="400" b="0" i="0" u="none" strike="noStrike">
                        <a:latin typeface="Arial"/>
                      </a:endParaRPr>
                    </a:p>
                  </a:txBody>
                  <a:tcPr marL="3910" marR="3910" marT="3910" marB="0" anchor="b">
                    <a:lnL>
                      <a:noFill/>
                    </a:lnL>
                    <a:lnR>
                      <a:noFill/>
                    </a:lnR>
                    <a:lnT>
                      <a:noFill/>
                    </a:lnT>
                    <a:lnB>
                      <a:noFill/>
                    </a:lnB>
                  </a:tcPr>
                </a:tc>
              </a:tr>
              <a:tr h="172891">
                <a:tc>
                  <a:txBody>
                    <a:bodyPr/>
                    <a:lstStyle/>
                    <a:p>
                      <a:pPr algn="l" fontAlgn="b"/>
                      <a:r>
                        <a:rPr lang="it-IT" sz="700" b="0" i="0" u="none" strike="noStrike">
                          <a:latin typeface="Arial"/>
                        </a:rPr>
                        <a:t>DURATA</a:t>
                      </a:r>
                    </a:p>
                  </a:txBody>
                  <a:tcPr marL="3910" marR="3910" marT="39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700" b="0" i="0" u="none" strike="noStrike">
                          <a:latin typeface="Arial"/>
                        </a:rPr>
                        <a:t> 5 ANNI </a:t>
                      </a:r>
                    </a:p>
                  </a:txBody>
                  <a:tcPr marL="3910" marR="3910" marT="39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it-IT" sz="400" b="0" i="0" u="none" strike="noStrike">
                        <a:latin typeface="Arial"/>
                      </a:endParaRPr>
                    </a:p>
                  </a:txBody>
                  <a:tcPr marL="3910" marR="3910" marT="391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it-IT" sz="400" b="0" i="0" u="none" strike="noStrike">
                        <a:latin typeface="Arial"/>
                      </a:endParaRPr>
                    </a:p>
                  </a:txBody>
                  <a:tcPr marL="3910" marR="3910" marT="3910" marB="0" anchor="b">
                    <a:lnL>
                      <a:noFill/>
                    </a:lnL>
                    <a:lnR>
                      <a:noFill/>
                    </a:lnR>
                    <a:lnT>
                      <a:noFill/>
                    </a:lnT>
                    <a:lnB>
                      <a:noFill/>
                    </a:lnB>
                  </a:tcPr>
                </a:tc>
                <a:tc>
                  <a:txBody>
                    <a:bodyPr/>
                    <a:lstStyle/>
                    <a:p>
                      <a:pPr algn="l" fontAlgn="b"/>
                      <a:endParaRPr lang="it-IT" sz="400" b="0" i="0" u="none" strike="noStrike">
                        <a:latin typeface="Arial"/>
                      </a:endParaRPr>
                    </a:p>
                  </a:txBody>
                  <a:tcPr marL="3910" marR="3910" marT="3910" marB="0" anchor="b">
                    <a:lnL>
                      <a:noFill/>
                    </a:lnL>
                    <a:lnR>
                      <a:noFill/>
                    </a:lnR>
                    <a:lnT>
                      <a:noFill/>
                    </a:lnT>
                    <a:lnB>
                      <a:noFill/>
                    </a:lnB>
                  </a:tcPr>
                </a:tc>
              </a:tr>
              <a:tr h="172891">
                <a:tc>
                  <a:txBody>
                    <a:bodyPr/>
                    <a:lstStyle/>
                    <a:p>
                      <a:pPr algn="l" fontAlgn="b"/>
                      <a:r>
                        <a:rPr lang="it-IT" sz="700" b="0" i="0" u="none" strike="noStrike">
                          <a:latin typeface="Arial"/>
                        </a:rPr>
                        <a:t>TASSO</a:t>
                      </a:r>
                    </a:p>
                  </a:txBody>
                  <a:tcPr marL="3910" marR="3910" marT="39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600" b="1" i="0" u="none" strike="noStrike">
                          <a:latin typeface="Arial"/>
                        </a:rPr>
                        <a:t>7,6%</a:t>
                      </a:r>
                    </a:p>
                  </a:txBody>
                  <a:tcPr marL="3910" marR="3910" marT="39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it-IT" sz="400" b="0" i="0" u="none" strike="noStrike">
                        <a:latin typeface="Arial"/>
                      </a:endParaRPr>
                    </a:p>
                  </a:txBody>
                  <a:tcPr marL="3910" marR="3910" marT="391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it-IT" sz="400" b="0" i="0" u="none" strike="noStrike">
                        <a:latin typeface="Arial"/>
                      </a:endParaRPr>
                    </a:p>
                  </a:txBody>
                  <a:tcPr marL="3910" marR="3910" marT="3910" marB="0" anchor="b">
                    <a:lnL>
                      <a:noFill/>
                    </a:lnL>
                    <a:lnR>
                      <a:noFill/>
                    </a:lnR>
                    <a:lnT>
                      <a:noFill/>
                    </a:lnT>
                    <a:lnB>
                      <a:noFill/>
                    </a:lnB>
                  </a:tcPr>
                </a:tc>
                <a:tc>
                  <a:txBody>
                    <a:bodyPr/>
                    <a:lstStyle/>
                    <a:p>
                      <a:pPr algn="l" fontAlgn="b"/>
                      <a:endParaRPr lang="it-IT" sz="400" b="0" i="0" u="none" strike="noStrike">
                        <a:latin typeface="Arial"/>
                      </a:endParaRPr>
                    </a:p>
                  </a:txBody>
                  <a:tcPr marL="3910" marR="3910" marT="3910" marB="0" anchor="b">
                    <a:lnL>
                      <a:noFill/>
                    </a:lnL>
                    <a:lnR>
                      <a:noFill/>
                    </a:lnR>
                    <a:lnT>
                      <a:noFill/>
                    </a:lnT>
                    <a:lnB>
                      <a:noFill/>
                    </a:lnB>
                  </a:tcPr>
                </a:tc>
              </a:tr>
              <a:tr h="103915">
                <a:tc>
                  <a:txBody>
                    <a:bodyPr/>
                    <a:lstStyle/>
                    <a:p>
                      <a:pPr algn="l" fontAlgn="b"/>
                      <a:endParaRPr lang="it-IT" sz="400" b="0" i="0" u="none" strike="noStrike">
                        <a:latin typeface="Arial"/>
                      </a:endParaRPr>
                    </a:p>
                  </a:txBody>
                  <a:tcPr marL="3910" marR="3910" marT="391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it-IT" sz="400" b="0" i="0" u="none" strike="noStrike" dirty="0">
                        <a:latin typeface="Arial"/>
                      </a:endParaRPr>
                    </a:p>
                  </a:txBody>
                  <a:tcPr marL="3910" marR="3910" marT="391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it-IT" sz="400" b="0" i="0" u="none" strike="noStrike">
                        <a:latin typeface="Arial"/>
                      </a:endParaRPr>
                    </a:p>
                  </a:txBody>
                  <a:tcPr marL="3910" marR="3910" marT="3910" marB="0" anchor="b">
                    <a:lnL>
                      <a:noFill/>
                    </a:lnL>
                    <a:lnR>
                      <a:noFill/>
                    </a:lnR>
                    <a:lnT>
                      <a:noFill/>
                    </a:lnT>
                    <a:lnB>
                      <a:noFill/>
                    </a:lnB>
                  </a:tcPr>
                </a:tc>
                <a:tc>
                  <a:txBody>
                    <a:bodyPr/>
                    <a:lstStyle/>
                    <a:p>
                      <a:pPr algn="l" fontAlgn="b"/>
                      <a:endParaRPr lang="it-IT" sz="400" b="0" i="0" u="none" strike="noStrike">
                        <a:latin typeface="Arial"/>
                      </a:endParaRPr>
                    </a:p>
                  </a:txBody>
                  <a:tcPr marL="3910" marR="3910" marT="3910" marB="0" anchor="b">
                    <a:lnL>
                      <a:noFill/>
                    </a:lnL>
                    <a:lnR>
                      <a:noFill/>
                    </a:lnR>
                    <a:lnT>
                      <a:noFill/>
                    </a:lnT>
                    <a:lnB>
                      <a:noFill/>
                    </a:lnB>
                  </a:tcPr>
                </a:tc>
                <a:tc>
                  <a:txBody>
                    <a:bodyPr/>
                    <a:lstStyle/>
                    <a:p>
                      <a:pPr algn="l" fontAlgn="b"/>
                      <a:endParaRPr lang="it-IT" sz="400" b="0" i="0" u="none" strike="noStrike" dirty="0">
                        <a:latin typeface="Arial"/>
                      </a:endParaRPr>
                    </a:p>
                  </a:txBody>
                  <a:tcPr marL="3910" marR="3910" marT="3910" marB="0" anchor="b">
                    <a:lnL>
                      <a:noFill/>
                    </a:lnL>
                    <a:lnR>
                      <a:noFill/>
                    </a:lnR>
                    <a:lnT>
                      <a:noFill/>
                    </a:lnT>
                    <a:lnB>
                      <a:noFill/>
                    </a:lnB>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12 fabbisogno finanziario</a:t>
            </a:r>
            <a:endParaRPr lang="it-IT" dirty="0"/>
          </a:p>
        </p:txBody>
      </p:sp>
      <p:graphicFrame>
        <p:nvGraphicFramePr>
          <p:cNvPr id="4" name="Tabella 3"/>
          <p:cNvGraphicFramePr>
            <a:graphicFrameLocks noGrp="1"/>
          </p:cNvGraphicFramePr>
          <p:nvPr/>
        </p:nvGraphicFramePr>
        <p:xfrm>
          <a:off x="332656" y="2339752"/>
          <a:ext cx="5589239" cy="4972845"/>
        </p:xfrm>
        <a:graphic>
          <a:graphicData uri="http://schemas.openxmlformats.org/drawingml/2006/table">
            <a:tbl>
              <a:tblPr/>
              <a:tblGrid>
                <a:gridCol w="1153593"/>
                <a:gridCol w="398071"/>
                <a:gridCol w="426504"/>
                <a:gridCol w="426504"/>
                <a:gridCol w="330372"/>
                <a:gridCol w="1359398"/>
                <a:gridCol w="511805"/>
                <a:gridCol w="491496"/>
                <a:gridCol w="491496"/>
              </a:tblGrid>
              <a:tr h="266132">
                <a:tc gridSpan="4">
                  <a:txBody>
                    <a:bodyPr/>
                    <a:lstStyle/>
                    <a:p>
                      <a:pPr algn="ctr" fontAlgn="b"/>
                      <a:r>
                        <a:rPr lang="it-IT" sz="700" b="1" i="0" u="none" strike="noStrike">
                          <a:latin typeface="Arial"/>
                        </a:rPr>
                        <a:t>ATTIVO</a:t>
                      </a:r>
                    </a:p>
                  </a:txBody>
                  <a:tcPr marL="3316" marR="3316" marT="3316" marB="0" anchor="b">
                    <a:lnL>
                      <a:noFill/>
                    </a:lnL>
                    <a:lnR>
                      <a:noFill/>
                    </a:lnR>
                    <a:lnT>
                      <a:noFill/>
                    </a:lnT>
                    <a:lnB>
                      <a:noFill/>
                    </a:lnB>
                    <a:solidFill>
                      <a:srgbClr val="92D050"/>
                    </a:solidFill>
                  </a:tcPr>
                </a:tc>
                <a:tc hMerge="1">
                  <a:txBody>
                    <a:bodyPr/>
                    <a:lstStyle/>
                    <a:p>
                      <a:endParaRPr lang="it-IT"/>
                    </a:p>
                  </a:txBody>
                  <a:tcPr/>
                </a:tc>
                <a:tc hMerge="1">
                  <a:txBody>
                    <a:bodyPr/>
                    <a:lstStyle/>
                    <a:p>
                      <a:endParaRPr lang="it-IT"/>
                    </a:p>
                  </a:txBody>
                  <a:tcPr/>
                </a:tc>
                <a:tc hMerge="1">
                  <a:txBody>
                    <a:bodyPr/>
                    <a:lstStyle/>
                    <a:p>
                      <a:endParaRPr lang="it-IT"/>
                    </a:p>
                  </a:txBody>
                  <a:tcPr/>
                </a:tc>
                <a:tc>
                  <a:txBody>
                    <a:bodyPr/>
                    <a:lstStyle/>
                    <a:p>
                      <a:pPr algn="ctr" fontAlgn="b"/>
                      <a:endParaRPr lang="it-IT" sz="700" b="1" i="0" u="none" strike="noStrike">
                        <a:latin typeface="Arial"/>
                      </a:endParaRPr>
                    </a:p>
                  </a:txBody>
                  <a:tcPr marL="3316" marR="3316" marT="3316" marB="0" anchor="b">
                    <a:lnL>
                      <a:noFill/>
                    </a:lnL>
                    <a:lnR>
                      <a:noFill/>
                    </a:lnR>
                    <a:lnT>
                      <a:noFill/>
                    </a:lnT>
                    <a:lnB>
                      <a:noFill/>
                    </a:lnB>
                  </a:tcPr>
                </a:tc>
                <a:tc gridSpan="4">
                  <a:txBody>
                    <a:bodyPr/>
                    <a:lstStyle/>
                    <a:p>
                      <a:pPr algn="ctr" fontAlgn="b"/>
                      <a:r>
                        <a:rPr lang="it-IT" sz="700" b="1" i="0" u="none" strike="noStrike">
                          <a:latin typeface="Arial"/>
                        </a:rPr>
                        <a:t>PASSIVO</a:t>
                      </a:r>
                    </a:p>
                  </a:txBody>
                  <a:tcPr marL="3316" marR="3316" marT="3316" marB="0" anchor="b">
                    <a:lnL>
                      <a:noFill/>
                    </a:lnL>
                    <a:lnR>
                      <a:noFill/>
                    </a:lnR>
                    <a:lnT>
                      <a:noFill/>
                    </a:lnT>
                    <a:lnB>
                      <a:noFill/>
                    </a:lnB>
                    <a:solidFill>
                      <a:srgbClr val="00B0F0"/>
                    </a:solidFill>
                  </a:tcPr>
                </a:tc>
                <a:tc hMerge="1">
                  <a:txBody>
                    <a:bodyPr/>
                    <a:lstStyle/>
                    <a:p>
                      <a:endParaRPr lang="it-IT"/>
                    </a:p>
                  </a:txBody>
                  <a:tcPr/>
                </a:tc>
                <a:tc hMerge="1">
                  <a:txBody>
                    <a:bodyPr/>
                    <a:lstStyle/>
                    <a:p>
                      <a:endParaRPr lang="it-IT"/>
                    </a:p>
                  </a:txBody>
                  <a:tcPr/>
                </a:tc>
                <a:tc hMerge="1">
                  <a:txBody>
                    <a:bodyPr/>
                    <a:lstStyle/>
                    <a:p>
                      <a:endParaRPr lang="it-IT"/>
                    </a:p>
                  </a:txBody>
                  <a:tcPr/>
                </a:tc>
              </a:tr>
              <a:tr h="182490">
                <a:tc>
                  <a:txBody>
                    <a:bodyPr/>
                    <a:lstStyle/>
                    <a:p>
                      <a:pPr algn="l" fontAlgn="b"/>
                      <a:endParaRPr lang="it-IT" sz="500" b="0" i="0" u="none" strike="noStrike">
                        <a:latin typeface="Arial"/>
                      </a:endParaRPr>
                    </a:p>
                  </a:txBody>
                  <a:tcPr marL="3316" marR="3316" marT="3316" marB="0" anchor="b">
                    <a:lnL>
                      <a:noFill/>
                    </a:lnL>
                    <a:lnR w="6350" cap="flat" cmpd="sng" algn="ctr">
                      <a:solidFill>
                        <a:srgbClr val="000000"/>
                      </a:solidFill>
                      <a:prstDash val="dot"/>
                      <a:round/>
                      <a:headEnd type="none" w="med" len="med"/>
                      <a:tailEnd type="none" w="med" len="med"/>
                    </a:lnR>
                    <a:lnT>
                      <a:noFill/>
                    </a:lnT>
                    <a:lnB w="6350" cap="flat" cmpd="sng" algn="ctr">
                      <a:solidFill>
                        <a:srgbClr val="000000"/>
                      </a:solidFill>
                      <a:prstDash val="dot"/>
                      <a:round/>
                      <a:headEnd type="none" w="med" len="med"/>
                      <a:tailEnd type="none" w="med" len="med"/>
                    </a:lnB>
                  </a:tcPr>
                </a:tc>
                <a:tc>
                  <a:txBody>
                    <a:bodyPr/>
                    <a:lstStyle/>
                    <a:p>
                      <a:pPr algn="r" fontAlgn="b"/>
                      <a:r>
                        <a:rPr lang="it-IT" sz="500" b="0" i="0" u="none" strike="noStrike">
                          <a:latin typeface="Arial"/>
                        </a:rPr>
                        <a:t>2015</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it-IT" sz="500" b="0" i="0" u="none" strike="noStrike">
                          <a:latin typeface="Arial"/>
                        </a:rPr>
                        <a:t>2016</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it-IT" sz="500" b="0" i="0" u="none" strike="noStrike">
                          <a:latin typeface="Arial"/>
                        </a:rPr>
                        <a:t>2017</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endParaRPr lang="it-IT" sz="500" b="0" i="0" u="none" strike="noStrike">
                        <a:latin typeface="Arial"/>
                      </a:endParaRPr>
                    </a:p>
                  </a:txBody>
                  <a:tcPr marL="3316" marR="3316" marT="3316" marB="0" anchor="b">
                    <a:lnL w="6350" cap="flat" cmpd="sng" algn="ctr">
                      <a:solidFill>
                        <a:srgbClr val="000000"/>
                      </a:solidFill>
                      <a:prstDash val="dot"/>
                      <a:round/>
                      <a:headEnd type="none" w="med" len="med"/>
                      <a:tailEnd type="none" w="med" len="med"/>
                    </a:lnL>
                    <a:lnR>
                      <a:noFill/>
                    </a:lnR>
                    <a:lnT>
                      <a:noFill/>
                    </a:lnT>
                    <a:lnB>
                      <a:noFill/>
                    </a:lnB>
                  </a:tcPr>
                </a:tc>
                <a:tc>
                  <a:txBody>
                    <a:bodyPr/>
                    <a:lstStyle/>
                    <a:p>
                      <a:pPr algn="l" fontAlgn="b"/>
                      <a:endParaRPr lang="it-IT" sz="500" b="0" i="0" u="none" strike="noStrike">
                        <a:latin typeface="Arial"/>
                      </a:endParaRPr>
                    </a:p>
                  </a:txBody>
                  <a:tcPr marL="3316" marR="3316" marT="3316" marB="0" anchor="b">
                    <a:lnL>
                      <a:noFill/>
                    </a:lnL>
                    <a:lnR w="6350" cap="flat" cmpd="sng" algn="ctr">
                      <a:solidFill>
                        <a:srgbClr val="000000"/>
                      </a:solidFill>
                      <a:prstDash val="dot"/>
                      <a:round/>
                      <a:headEnd type="none" w="med" len="med"/>
                      <a:tailEnd type="none" w="med" len="med"/>
                    </a:lnR>
                    <a:lnT>
                      <a:noFill/>
                    </a:lnT>
                    <a:lnB w="6350" cap="flat" cmpd="sng" algn="ctr">
                      <a:solidFill>
                        <a:srgbClr val="000000"/>
                      </a:solidFill>
                      <a:prstDash val="dot"/>
                      <a:round/>
                      <a:headEnd type="none" w="med" len="med"/>
                      <a:tailEnd type="none" w="med" len="med"/>
                    </a:lnB>
                  </a:tcPr>
                </a:tc>
                <a:tc>
                  <a:txBody>
                    <a:bodyPr/>
                    <a:lstStyle/>
                    <a:p>
                      <a:pPr algn="r" fontAlgn="b"/>
                      <a:r>
                        <a:rPr lang="it-IT" sz="500" b="0" i="0" u="none" strike="noStrike">
                          <a:latin typeface="Arial"/>
                        </a:rPr>
                        <a:t>2015</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it-IT" sz="500" b="0" i="0" u="none" strike="noStrike">
                          <a:latin typeface="Arial"/>
                        </a:rPr>
                        <a:t>2016</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it-IT" sz="500" b="0" i="0" u="none" strike="noStrike">
                          <a:latin typeface="Arial"/>
                        </a:rPr>
                        <a:t>2017</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182490">
                <a:tc>
                  <a:txBody>
                    <a:bodyPr/>
                    <a:lstStyle/>
                    <a:p>
                      <a:pPr algn="l" fontAlgn="b"/>
                      <a:r>
                        <a:rPr lang="it-IT" sz="500" b="1" i="0" u="none" strike="noStrike">
                          <a:latin typeface="Arial"/>
                        </a:rPr>
                        <a:t>ATTIVO CIRCOLANTE</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endParaRPr lang="it-IT" sz="500" b="0" i="0" u="none" strike="noStrike">
                        <a:latin typeface="Arial"/>
                      </a:endParaRPr>
                    </a:p>
                  </a:txBody>
                  <a:tcPr marL="3316" marR="3316" marT="3316" marB="0" anchor="b">
                    <a:lnL w="6350" cap="flat" cmpd="sng" algn="ctr">
                      <a:solidFill>
                        <a:srgbClr val="000000"/>
                      </a:solidFill>
                      <a:prstDash val="dot"/>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endParaRPr lang="it-IT" sz="500" b="0" i="0" u="none" strike="noStrike">
                        <a:latin typeface="Arial"/>
                      </a:endParaRPr>
                    </a:p>
                  </a:txBody>
                  <a:tcPr marL="3316" marR="3316" marT="3316"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endParaRPr lang="it-IT" sz="500" b="0" i="0" u="none" strike="noStrike">
                        <a:latin typeface="Arial"/>
                      </a:endParaRPr>
                    </a:p>
                  </a:txBody>
                  <a:tcPr marL="3316" marR="3316" marT="3316"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endParaRPr lang="it-IT" sz="500" b="0" i="0" u="none" strike="noStrike">
                        <a:latin typeface="Arial"/>
                      </a:endParaRPr>
                    </a:p>
                  </a:txBody>
                  <a:tcPr marL="3316" marR="3316" marT="3316" marB="0" anchor="b">
                    <a:lnL>
                      <a:noFill/>
                    </a:lnL>
                    <a:lnR w="6350" cap="flat" cmpd="sng" algn="ctr">
                      <a:solidFill>
                        <a:srgbClr val="000000"/>
                      </a:solidFill>
                      <a:prstDash val="dot"/>
                      <a:round/>
                      <a:headEnd type="none" w="med" len="med"/>
                      <a:tailEnd type="none" w="med" len="med"/>
                    </a:lnR>
                    <a:lnT>
                      <a:noFill/>
                    </a:lnT>
                    <a:lnB>
                      <a:noFill/>
                    </a:lnB>
                  </a:tcPr>
                </a:tc>
                <a:tc>
                  <a:txBody>
                    <a:bodyPr/>
                    <a:lstStyle/>
                    <a:p>
                      <a:pPr algn="l" fontAlgn="b"/>
                      <a:r>
                        <a:rPr lang="it-IT" sz="500" b="1" i="0" u="none" strike="noStrike">
                          <a:latin typeface="Arial"/>
                        </a:rPr>
                        <a:t>DEBITI A BREVE TERMINE</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endParaRPr lang="it-IT" sz="500" b="0" i="0" u="none" strike="noStrike">
                        <a:latin typeface="Arial"/>
                      </a:endParaRPr>
                    </a:p>
                  </a:txBody>
                  <a:tcPr marL="3316" marR="3316" marT="3316" marB="0" anchor="b">
                    <a:lnL w="6350" cap="flat" cmpd="sng" algn="ctr">
                      <a:solidFill>
                        <a:srgbClr val="000000"/>
                      </a:solidFill>
                      <a:prstDash val="dot"/>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endParaRPr lang="it-IT" sz="500" b="0" i="0" u="none" strike="noStrike">
                        <a:latin typeface="Arial"/>
                      </a:endParaRPr>
                    </a:p>
                  </a:txBody>
                  <a:tcPr marL="3316" marR="3316" marT="3316"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endParaRPr lang="it-IT" sz="500" b="0" i="0" u="none" strike="noStrike">
                        <a:latin typeface="Arial"/>
                      </a:endParaRPr>
                    </a:p>
                  </a:txBody>
                  <a:tcPr marL="3316" marR="3316" marT="3316"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182490">
                <a:tc>
                  <a:txBody>
                    <a:bodyPr/>
                    <a:lstStyle/>
                    <a:p>
                      <a:pPr algn="l" fontAlgn="b"/>
                      <a:r>
                        <a:rPr lang="it-IT" sz="500" b="0" i="0" u="none" strike="noStrike">
                          <a:latin typeface="Arial"/>
                        </a:rPr>
                        <a:t>rimanenze</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500" b="0" i="0" u="none" strike="noStrike">
                          <a:latin typeface="Arial"/>
                        </a:rPr>
                        <a:t> €       180 </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500" b="0" i="0" u="none" strike="noStrike">
                          <a:latin typeface="Arial"/>
                        </a:rPr>
                        <a:t> €        240 </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500" b="0" i="0" u="none" strike="noStrike">
                          <a:latin typeface="Arial"/>
                        </a:rPr>
                        <a:t> €        195 </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endParaRPr lang="it-IT" sz="500" b="0" i="0" u="none" strike="noStrike">
                        <a:latin typeface="Arial"/>
                      </a:endParaRP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tcPr>
                </a:tc>
                <a:tc>
                  <a:txBody>
                    <a:bodyPr/>
                    <a:lstStyle/>
                    <a:p>
                      <a:pPr algn="l" fontAlgn="b"/>
                      <a:r>
                        <a:rPr lang="it-IT" sz="500" b="0" i="0" u="none" strike="noStrike">
                          <a:latin typeface="Arial"/>
                        </a:rPr>
                        <a:t>verso banche</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500" b="0" i="0" u="none" strike="noStrike">
                          <a:latin typeface="Arial"/>
                        </a:rPr>
                        <a:t> €                -   </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500" b="0" i="0" u="none" strike="noStrike">
                          <a:latin typeface="Arial"/>
                        </a:rPr>
                        <a:t> €               -   </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500" b="0" i="0" u="none" strike="noStrike">
                          <a:latin typeface="Arial"/>
                        </a:rPr>
                        <a:t> €               -   </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182490">
                <a:tc>
                  <a:txBody>
                    <a:bodyPr/>
                    <a:lstStyle/>
                    <a:p>
                      <a:pPr algn="l" fontAlgn="b"/>
                      <a:r>
                        <a:rPr lang="it-IT" sz="500" b="0" i="0" u="none" strike="noStrike">
                          <a:latin typeface="Arial"/>
                        </a:rPr>
                        <a:t>crediti</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500" b="0" i="0" u="none" strike="noStrike">
                          <a:latin typeface="Arial"/>
                        </a:rPr>
                        <a:t> €    1.680 </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500" b="0" i="0" u="none" strike="noStrike">
                          <a:latin typeface="Arial"/>
                        </a:rPr>
                        <a:t> €     1.814 </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500" b="0" i="0" u="none" strike="noStrike">
                          <a:latin typeface="Arial"/>
                        </a:rPr>
                        <a:t> €     1.960 </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endParaRPr lang="it-IT" sz="500" b="0" i="0" u="none" strike="noStrike">
                        <a:latin typeface="Arial"/>
                      </a:endParaRP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tcPr>
                </a:tc>
                <a:tc>
                  <a:txBody>
                    <a:bodyPr/>
                    <a:lstStyle/>
                    <a:p>
                      <a:pPr algn="l" fontAlgn="b"/>
                      <a:r>
                        <a:rPr lang="it-IT" sz="500" b="0" i="0" u="none" strike="noStrike">
                          <a:latin typeface="Arial"/>
                        </a:rPr>
                        <a:t>verso fornitori</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500" b="0" i="0" u="none" strike="noStrike">
                          <a:latin typeface="Arial"/>
                        </a:rPr>
                        <a:t> €             840 </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500" b="0" i="0" u="none" strike="noStrike">
                          <a:latin typeface="Arial"/>
                        </a:rPr>
                        <a:t> €            640 </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500" b="0" i="0" u="none" strike="noStrike">
                          <a:latin typeface="Arial"/>
                        </a:rPr>
                        <a:t> €            910 </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182490">
                <a:tc>
                  <a:txBody>
                    <a:bodyPr/>
                    <a:lstStyle/>
                    <a:p>
                      <a:pPr algn="l" fontAlgn="b"/>
                      <a:r>
                        <a:rPr lang="it-IT" sz="500" b="0" i="0" u="none" strike="noStrike">
                          <a:latin typeface="Arial"/>
                        </a:rPr>
                        <a:t>liquidità</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500" b="0" i="0" u="none" strike="noStrike">
                          <a:latin typeface="Arial"/>
                        </a:rPr>
                        <a:t> €    4.489 </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500" b="0" i="0" u="none" strike="noStrike">
                          <a:latin typeface="Arial"/>
                        </a:rPr>
                        <a:t> €        841 </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500" b="0" i="0" u="none" strike="noStrike">
                          <a:latin typeface="Arial"/>
                        </a:rPr>
                        <a:t> €     9.865 </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endParaRPr lang="it-IT" sz="500" b="0" i="0" u="none" strike="noStrike">
                        <a:latin typeface="Arial"/>
                      </a:endParaRP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tcPr>
                </a:tc>
                <a:tc>
                  <a:txBody>
                    <a:bodyPr/>
                    <a:lstStyle/>
                    <a:p>
                      <a:pPr algn="l" fontAlgn="b"/>
                      <a:r>
                        <a:rPr lang="it-IT" sz="500" b="0" i="0" u="none" strike="noStrike">
                          <a:latin typeface="Arial"/>
                        </a:rPr>
                        <a:t>debiti tributari</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500" b="0" i="0" u="none" strike="noStrike">
                          <a:latin typeface="Arial"/>
                        </a:rPr>
                        <a:t> €         3.328 </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500" b="0" i="0" u="none" strike="noStrike">
                          <a:latin typeface="Arial"/>
                        </a:rPr>
                        <a:t> €        3.686 </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500" b="0" i="0" u="none" strike="noStrike">
                          <a:latin typeface="Arial"/>
                        </a:rPr>
                        <a:t> €        4.101 </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182490">
                <a:tc>
                  <a:txBody>
                    <a:bodyPr/>
                    <a:lstStyle/>
                    <a:p>
                      <a:pPr algn="l" fontAlgn="b"/>
                      <a:r>
                        <a:rPr lang="it-IT" sz="500" b="1" i="0" u="none" strike="noStrike">
                          <a:latin typeface="Arial"/>
                        </a:rPr>
                        <a:t>TOTALE ATTIVO CORRENTE</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00"/>
                    </a:solidFill>
                  </a:tcPr>
                </a:tc>
                <a:tc>
                  <a:txBody>
                    <a:bodyPr/>
                    <a:lstStyle/>
                    <a:p>
                      <a:pPr algn="l" fontAlgn="b"/>
                      <a:r>
                        <a:rPr lang="it-IT" sz="500" b="1" i="0" u="none" strike="noStrike">
                          <a:latin typeface="Arial"/>
                        </a:rPr>
                        <a:t> €    6.169 </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00"/>
                    </a:solidFill>
                  </a:tcPr>
                </a:tc>
                <a:tc>
                  <a:txBody>
                    <a:bodyPr/>
                    <a:lstStyle/>
                    <a:p>
                      <a:pPr algn="l" fontAlgn="b"/>
                      <a:r>
                        <a:rPr lang="it-IT" sz="500" b="1" i="0" u="none" strike="noStrike">
                          <a:latin typeface="Arial"/>
                        </a:rPr>
                        <a:t> €     2.655 </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00"/>
                    </a:solidFill>
                  </a:tcPr>
                </a:tc>
                <a:tc>
                  <a:txBody>
                    <a:bodyPr/>
                    <a:lstStyle/>
                    <a:p>
                      <a:pPr algn="l" fontAlgn="b"/>
                      <a:r>
                        <a:rPr lang="it-IT" sz="500" b="1" i="0" u="none" strike="noStrike">
                          <a:latin typeface="Arial"/>
                        </a:rPr>
                        <a:t> €   11.825 </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00"/>
                    </a:solidFill>
                  </a:tcPr>
                </a:tc>
                <a:tc>
                  <a:txBody>
                    <a:bodyPr/>
                    <a:lstStyle/>
                    <a:p>
                      <a:pPr algn="l" fontAlgn="b"/>
                      <a:endParaRPr lang="it-IT" sz="500" b="0" i="0" u="none" strike="noStrike">
                        <a:latin typeface="Arial"/>
                      </a:endParaRP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tcPr>
                </a:tc>
                <a:tc>
                  <a:txBody>
                    <a:bodyPr/>
                    <a:lstStyle/>
                    <a:p>
                      <a:pPr algn="l" fontAlgn="b"/>
                      <a:r>
                        <a:rPr lang="it-IT" sz="500" b="1" i="0" u="none" strike="noStrike">
                          <a:latin typeface="Arial"/>
                        </a:rPr>
                        <a:t>TOTALE PASSIVO CORRENTE</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00"/>
                    </a:solidFill>
                  </a:tcPr>
                </a:tc>
                <a:tc>
                  <a:txBody>
                    <a:bodyPr/>
                    <a:lstStyle/>
                    <a:p>
                      <a:pPr algn="l" fontAlgn="b"/>
                      <a:r>
                        <a:rPr lang="it-IT" sz="500" b="1" i="0" u="none" strike="noStrike">
                          <a:latin typeface="Arial"/>
                        </a:rPr>
                        <a:t> €         4.168 </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00"/>
                    </a:solidFill>
                  </a:tcPr>
                </a:tc>
                <a:tc>
                  <a:txBody>
                    <a:bodyPr/>
                    <a:lstStyle/>
                    <a:p>
                      <a:pPr algn="l" fontAlgn="b"/>
                      <a:r>
                        <a:rPr lang="it-IT" sz="500" b="1" i="0" u="none" strike="noStrike">
                          <a:latin typeface="Arial"/>
                        </a:rPr>
                        <a:t> €        4.326 </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00"/>
                    </a:solidFill>
                  </a:tcPr>
                </a:tc>
                <a:tc>
                  <a:txBody>
                    <a:bodyPr/>
                    <a:lstStyle/>
                    <a:p>
                      <a:pPr algn="l" fontAlgn="b"/>
                      <a:r>
                        <a:rPr lang="it-IT" sz="500" b="1" i="0" u="none" strike="noStrike">
                          <a:latin typeface="Arial"/>
                        </a:rPr>
                        <a:t> €        5.011 </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00"/>
                    </a:solidFill>
                  </a:tcPr>
                </a:tc>
              </a:tr>
              <a:tr h="182490">
                <a:tc>
                  <a:txBody>
                    <a:bodyPr/>
                    <a:lstStyle/>
                    <a:p>
                      <a:pPr algn="l" fontAlgn="b"/>
                      <a:r>
                        <a:rPr lang="it-IT" sz="500" b="0" i="0" u="none" strike="noStrike">
                          <a:latin typeface="Arial"/>
                        </a:rPr>
                        <a:t> </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500" b="0" i="0" u="none" strike="noStrike">
                          <a:latin typeface="Arial"/>
                        </a:rPr>
                        <a:t> </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500" b="0" i="0" u="none" strike="noStrike">
                          <a:latin typeface="Arial"/>
                        </a:rPr>
                        <a:t> </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500" b="0" i="0" u="none" strike="noStrike">
                          <a:latin typeface="Arial"/>
                        </a:rPr>
                        <a:t> </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endParaRPr lang="it-IT" sz="500" b="0" i="0" u="none" strike="noStrike">
                        <a:latin typeface="Arial"/>
                      </a:endParaRP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tcPr>
                </a:tc>
                <a:tc>
                  <a:txBody>
                    <a:bodyPr/>
                    <a:lstStyle/>
                    <a:p>
                      <a:pPr algn="l" fontAlgn="b"/>
                      <a:r>
                        <a:rPr lang="it-IT" sz="500" b="0" i="0" u="none" strike="noStrike">
                          <a:latin typeface="Arial"/>
                        </a:rPr>
                        <a:t> </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500" b="0" i="0" u="none" strike="noStrike">
                          <a:latin typeface="Arial"/>
                        </a:rPr>
                        <a:t> </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500" b="0" i="0" u="none" strike="noStrike">
                          <a:latin typeface="Arial"/>
                        </a:rPr>
                        <a:t> </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500" b="0" i="0" u="none" strike="noStrike">
                          <a:latin typeface="Arial"/>
                        </a:rPr>
                        <a:t> </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182490">
                <a:tc>
                  <a:txBody>
                    <a:bodyPr/>
                    <a:lstStyle/>
                    <a:p>
                      <a:pPr algn="l" fontAlgn="b"/>
                      <a:r>
                        <a:rPr lang="it-IT" sz="500" b="1" i="0" u="none" strike="noStrike">
                          <a:latin typeface="Arial"/>
                        </a:rPr>
                        <a:t>IMMOBILIZZAZIONI</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500" b="0" i="0" u="none" strike="noStrike">
                          <a:latin typeface="Arial"/>
                        </a:rPr>
                        <a:t> </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500" b="0" i="0" u="none" strike="noStrike">
                          <a:latin typeface="Arial"/>
                        </a:rPr>
                        <a:t> </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500" b="0" i="0" u="none" strike="noStrike">
                          <a:latin typeface="Arial"/>
                        </a:rPr>
                        <a:t> </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endParaRPr lang="it-IT" sz="500" b="0" i="0" u="none" strike="noStrike">
                        <a:latin typeface="Arial"/>
                      </a:endParaRP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tcPr>
                </a:tc>
                <a:tc>
                  <a:txBody>
                    <a:bodyPr/>
                    <a:lstStyle/>
                    <a:p>
                      <a:pPr algn="l" fontAlgn="b"/>
                      <a:r>
                        <a:rPr lang="it-IT" sz="500" b="1" i="0" u="none" strike="noStrike">
                          <a:latin typeface="Arial"/>
                        </a:rPr>
                        <a:t>DEBITI A LUNGO TERMINE</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500" b="0" i="0" u="none" strike="noStrike">
                          <a:latin typeface="Arial"/>
                        </a:rPr>
                        <a:t> </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500" b="0" i="0" u="none" strike="noStrike">
                          <a:latin typeface="Arial"/>
                        </a:rPr>
                        <a:t> </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500" b="0" i="0" u="none" strike="noStrike">
                          <a:latin typeface="Arial"/>
                        </a:rPr>
                        <a:t> </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182490">
                <a:tc>
                  <a:txBody>
                    <a:bodyPr/>
                    <a:lstStyle/>
                    <a:p>
                      <a:pPr algn="l" fontAlgn="b"/>
                      <a:r>
                        <a:rPr lang="it-IT" sz="500" b="0" i="0" u="none" strike="noStrike">
                          <a:latin typeface="Arial"/>
                        </a:rPr>
                        <a:t>- IMMATERIALI</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500" b="0" i="0" u="none" strike="noStrike">
                          <a:latin typeface="Arial"/>
                        </a:rPr>
                        <a:t> €    2.213 </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500" b="0" i="0" u="none" strike="noStrike">
                          <a:latin typeface="Arial"/>
                        </a:rPr>
                        <a:t> €     1.107 </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500" b="0" i="0" u="none" strike="noStrike">
                          <a:latin typeface="Arial"/>
                        </a:rPr>
                        <a:t> €            -   </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endParaRPr lang="it-IT" sz="500" b="0" i="0" u="none" strike="noStrike">
                        <a:latin typeface="Arial"/>
                      </a:endParaRP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tcPr>
                </a:tc>
                <a:tc>
                  <a:txBody>
                    <a:bodyPr/>
                    <a:lstStyle/>
                    <a:p>
                      <a:pPr algn="l" fontAlgn="b"/>
                      <a:r>
                        <a:rPr lang="it-IT" sz="500" b="0" i="0" u="none" strike="noStrike">
                          <a:latin typeface="Arial"/>
                        </a:rPr>
                        <a:t>Mutui</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500" b="0" i="0" u="none" strike="noStrike">
                          <a:latin typeface="Arial"/>
                        </a:rPr>
                        <a:t> €       32.066 </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500" b="0" i="0" u="none" strike="noStrike">
                          <a:latin typeface="Arial"/>
                        </a:rPr>
                        <a:t> €      24.501 </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500" b="0" i="0" u="none" strike="noStrike">
                          <a:latin typeface="Arial"/>
                        </a:rPr>
                        <a:t> €      17.596 </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182490">
                <a:tc>
                  <a:txBody>
                    <a:bodyPr/>
                    <a:lstStyle/>
                    <a:p>
                      <a:pPr algn="l" fontAlgn="b"/>
                      <a:r>
                        <a:rPr lang="it-IT" sz="500" b="0" i="0" u="none" strike="noStrike">
                          <a:latin typeface="Arial"/>
                        </a:rPr>
                        <a:t>- MATERIALI</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500" b="0" i="0" u="none" strike="noStrike">
                          <a:latin typeface="Arial"/>
                        </a:rPr>
                        <a:t> €  47.333 </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500" b="0" i="0" u="none" strike="noStrike">
                          <a:latin typeface="Arial"/>
                        </a:rPr>
                        <a:t> €   53.867 </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500" b="0" i="0" u="none" strike="noStrike">
                          <a:latin typeface="Arial"/>
                        </a:rPr>
                        <a:t> €   50.400 </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endParaRPr lang="it-IT" sz="500" b="0" i="0" u="none" strike="noStrike">
                        <a:latin typeface="Arial"/>
                      </a:endParaRP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tcPr>
                </a:tc>
                <a:tc>
                  <a:txBody>
                    <a:bodyPr/>
                    <a:lstStyle/>
                    <a:p>
                      <a:pPr algn="l" fontAlgn="b"/>
                      <a:r>
                        <a:rPr lang="it-IT" sz="500" b="0" i="0" u="none" strike="noStrike">
                          <a:latin typeface="Arial"/>
                        </a:rPr>
                        <a:t>debiti diversi</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it-IT" sz="500" b="0" i="0" u="none" strike="noStrike">
                          <a:latin typeface="Arial"/>
                        </a:rPr>
                        <a:t>0</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it-IT" sz="500" b="0" i="0" u="none" strike="noStrike">
                          <a:latin typeface="Arial"/>
                        </a:rPr>
                        <a:t>0</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it-IT" sz="500" b="0" i="0" u="none" strike="noStrike">
                          <a:latin typeface="Arial"/>
                        </a:rPr>
                        <a:t>0</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182490">
                <a:tc>
                  <a:txBody>
                    <a:bodyPr/>
                    <a:lstStyle/>
                    <a:p>
                      <a:pPr algn="l" fontAlgn="b"/>
                      <a:r>
                        <a:rPr lang="it-IT" sz="500" b="0" i="0" u="none" strike="noStrike">
                          <a:latin typeface="Arial"/>
                        </a:rPr>
                        <a:t>- FINANZIARIE</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500" b="0" i="0" u="none" strike="noStrike">
                          <a:latin typeface="Arial"/>
                        </a:rPr>
                        <a:t> €          -   </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500" b="0" i="0" u="none" strike="noStrike">
                          <a:latin typeface="Arial"/>
                        </a:rPr>
                        <a:t> €            -   </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500" b="0" i="0" u="none" strike="noStrike">
                          <a:latin typeface="Arial"/>
                        </a:rPr>
                        <a:t> €            -   </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endParaRPr lang="it-IT" sz="500" b="0" i="0" u="none" strike="noStrike">
                        <a:latin typeface="Arial"/>
                      </a:endParaRP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tcPr>
                </a:tc>
                <a:tc>
                  <a:txBody>
                    <a:bodyPr/>
                    <a:lstStyle/>
                    <a:p>
                      <a:pPr algn="l" fontAlgn="b"/>
                      <a:r>
                        <a:rPr lang="it-IT" sz="500" b="0" i="0" u="none" strike="noStrike">
                          <a:latin typeface="Arial"/>
                        </a:rPr>
                        <a:t> </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500" b="0" i="0" u="none" strike="noStrike">
                          <a:latin typeface="Arial"/>
                        </a:rPr>
                        <a:t> </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500" b="0" i="0" u="none" strike="noStrike">
                          <a:latin typeface="Arial"/>
                        </a:rPr>
                        <a:t> </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500" b="0" i="0" u="none" strike="noStrike">
                          <a:latin typeface="Arial"/>
                        </a:rPr>
                        <a:t> </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182490">
                <a:tc>
                  <a:txBody>
                    <a:bodyPr/>
                    <a:lstStyle/>
                    <a:p>
                      <a:pPr algn="l" fontAlgn="b"/>
                      <a:r>
                        <a:rPr lang="it-IT" sz="500" b="1" i="0" u="none" strike="noStrike">
                          <a:latin typeface="Arial"/>
                        </a:rPr>
                        <a:t>TOTALE IMMOBILIZZAZIONI</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00"/>
                    </a:solidFill>
                  </a:tcPr>
                </a:tc>
                <a:tc>
                  <a:txBody>
                    <a:bodyPr/>
                    <a:lstStyle/>
                    <a:p>
                      <a:pPr algn="l" fontAlgn="b"/>
                      <a:r>
                        <a:rPr lang="it-IT" sz="500" b="1" i="0" u="none" strike="noStrike">
                          <a:latin typeface="Arial"/>
                        </a:rPr>
                        <a:t> €  49.547 </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00"/>
                    </a:solidFill>
                  </a:tcPr>
                </a:tc>
                <a:tc>
                  <a:txBody>
                    <a:bodyPr/>
                    <a:lstStyle/>
                    <a:p>
                      <a:pPr algn="l" fontAlgn="b"/>
                      <a:r>
                        <a:rPr lang="it-IT" sz="500" b="1" i="0" u="none" strike="noStrike">
                          <a:latin typeface="Arial"/>
                        </a:rPr>
                        <a:t> €   54.973 </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00"/>
                    </a:solidFill>
                  </a:tcPr>
                </a:tc>
                <a:tc>
                  <a:txBody>
                    <a:bodyPr/>
                    <a:lstStyle/>
                    <a:p>
                      <a:pPr algn="l" fontAlgn="b"/>
                      <a:r>
                        <a:rPr lang="it-IT" sz="500" b="1" i="0" u="none" strike="noStrike">
                          <a:latin typeface="Arial"/>
                        </a:rPr>
                        <a:t> €   50.400 </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00"/>
                    </a:solidFill>
                  </a:tcPr>
                </a:tc>
                <a:tc>
                  <a:txBody>
                    <a:bodyPr/>
                    <a:lstStyle/>
                    <a:p>
                      <a:pPr algn="l" fontAlgn="b"/>
                      <a:endParaRPr lang="it-IT" sz="500" b="0" i="0" u="none" strike="noStrike">
                        <a:latin typeface="Arial"/>
                      </a:endParaRP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tcPr>
                </a:tc>
                <a:tc>
                  <a:txBody>
                    <a:bodyPr/>
                    <a:lstStyle/>
                    <a:p>
                      <a:pPr algn="l" fontAlgn="b"/>
                      <a:r>
                        <a:rPr lang="it-IT" sz="500" b="1" i="0" u="none" strike="noStrike">
                          <a:latin typeface="Arial"/>
                        </a:rPr>
                        <a:t>TOTALE PASSIVO CONSOLIDATO</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00"/>
                    </a:solidFill>
                  </a:tcPr>
                </a:tc>
                <a:tc>
                  <a:txBody>
                    <a:bodyPr/>
                    <a:lstStyle/>
                    <a:p>
                      <a:pPr algn="l" fontAlgn="b"/>
                      <a:r>
                        <a:rPr lang="it-IT" sz="500" b="1" i="0" u="none" strike="noStrike">
                          <a:latin typeface="Arial"/>
                        </a:rPr>
                        <a:t> €       32.066 </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00"/>
                    </a:solidFill>
                  </a:tcPr>
                </a:tc>
                <a:tc>
                  <a:txBody>
                    <a:bodyPr/>
                    <a:lstStyle/>
                    <a:p>
                      <a:pPr algn="l" fontAlgn="b"/>
                      <a:r>
                        <a:rPr lang="it-IT" sz="500" b="1" i="0" u="none" strike="noStrike">
                          <a:latin typeface="Arial"/>
                        </a:rPr>
                        <a:t> €      24.501 </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00"/>
                    </a:solidFill>
                  </a:tcPr>
                </a:tc>
                <a:tc>
                  <a:txBody>
                    <a:bodyPr/>
                    <a:lstStyle/>
                    <a:p>
                      <a:pPr algn="l" fontAlgn="b"/>
                      <a:r>
                        <a:rPr lang="it-IT" sz="500" b="1" i="0" u="none" strike="noStrike">
                          <a:latin typeface="Arial"/>
                        </a:rPr>
                        <a:t> €      17.596 </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00"/>
                    </a:solidFill>
                  </a:tcPr>
                </a:tc>
              </a:tr>
              <a:tr h="182490">
                <a:tc>
                  <a:txBody>
                    <a:bodyPr/>
                    <a:lstStyle/>
                    <a:p>
                      <a:pPr algn="l" fontAlgn="b"/>
                      <a:r>
                        <a:rPr lang="it-IT" sz="500" b="0" i="0" u="none" strike="noStrike">
                          <a:latin typeface="Arial"/>
                        </a:rPr>
                        <a:t> </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500" b="0" i="0" u="none" strike="noStrike">
                          <a:latin typeface="Arial"/>
                        </a:rPr>
                        <a:t> </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500" b="0" i="0" u="none" strike="noStrike">
                          <a:latin typeface="Arial"/>
                        </a:rPr>
                        <a:t> </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500" b="0" i="0" u="none" strike="noStrike">
                          <a:latin typeface="Arial"/>
                        </a:rPr>
                        <a:t> </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endParaRPr lang="it-IT" sz="500" b="0" i="0" u="none" strike="noStrike">
                        <a:latin typeface="Arial"/>
                      </a:endParaRP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tcPr>
                </a:tc>
                <a:tc>
                  <a:txBody>
                    <a:bodyPr/>
                    <a:lstStyle/>
                    <a:p>
                      <a:pPr algn="l" fontAlgn="b"/>
                      <a:r>
                        <a:rPr lang="it-IT" sz="500" b="0" i="0" u="none" strike="noStrike">
                          <a:latin typeface="Arial"/>
                        </a:rPr>
                        <a:t> </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500" b="0" i="0" u="none" strike="noStrike">
                          <a:latin typeface="Arial"/>
                        </a:rPr>
                        <a:t> </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500" b="0" i="0" u="none" strike="noStrike">
                          <a:latin typeface="Arial"/>
                        </a:rPr>
                        <a:t> </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500" b="0" i="0" u="none" strike="noStrike">
                          <a:latin typeface="Arial"/>
                        </a:rPr>
                        <a:t> </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182490">
                <a:tc>
                  <a:txBody>
                    <a:bodyPr/>
                    <a:lstStyle/>
                    <a:p>
                      <a:pPr algn="l" fontAlgn="b"/>
                      <a:r>
                        <a:rPr lang="it-IT" sz="500" b="0" i="0" u="none" strike="noStrike">
                          <a:latin typeface="Arial"/>
                        </a:rPr>
                        <a:t> </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500" b="0" i="0" u="none" strike="noStrike">
                          <a:latin typeface="Arial"/>
                        </a:rPr>
                        <a:t> </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500" b="0" i="0" u="none" strike="noStrike">
                          <a:latin typeface="Arial"/>
                        </a:rPr>
                        <a:t> </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500" b="0" i="0" u="none" strike="noStrike">
                          <a:latin typeface="Arial"/>
                        </a:rPr>
                        <a:t> </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endParaRPr lang="it-IT" sz="500" b="0" i="0" u="none" strike="noStrike">
                        <a:latin typeface="Arial"/>
                      </a:endParaRP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tcPr>
                </a:tc>
                <a:tc>
                  <a:txBody>
                    <a:bodyPr/>
                    <a:lstStyle/>
                    <a:p>
                      <a:pPr algn="l" fontAlgn="b"/>
                      <a:r>
                        <a:rPr lang="it-IT" sz="500" b="1" i="0" u="none" strike="noStrike">
                          <a:latin typeface="Arial"/>
                        </a:rPr>
                        <a:t>PATRIMONIO NETTO</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00"/>
                    </a:solidFill>
                  </a:tcPr>
                </a:tc>
                <a:tc>
                  <a:txBody>
                    <a:bodyPr/>
                    <a:lstStyle/>
                    <a:p>
                      <a:pPr algn="l" fontAlgn="b"/>
                      <a:r>
                        <a:rPr lang="it-IT" sz="500" b="1" i="0" u="none" strike="noStrike">
                          <a:latin typeface="Arial"/>
                        </a:rPr>
                        <a:t> €       19.482 </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00"/>
                    </a:solidFill>
                  </a:tcPr>
                </a:tc>
                <a:tc>
                  <a:txBody>
                    <a:bodyPr/>
                    <a:lstStyle/>
                    <a:p>
                      <a:pPr algn="l" fontAlgn="b"/>
                      <a:r>
                        <a:rPr lang="it-IT" sz="500" b="1" i="0" u="none" strike="noStrike">
                          <a:latin typeface="Arial"/>
                        </a:rPr>
                        <a:t> €      28.802 </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00"/>
                    </a:solidFill>
                  </a:tcPr>
                </a:tc>
                <a:tc>
                  <a:txBody>
                    <a:bodyPr/>
                    <a:lstStyle/>
                    <a:p>
                      <a:pPr algn="l" fontAlgn="b"/>
                      <a:r>
                        <a:rPr lang="it-IT" sz="500" b="1" i="0" u="none" strike="noStrike">
                          <a:latin typeface="Arial"/>
                        </a:rPr>
                        <a:t> €      39.617 </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00"/>
                    </a:solidFill>
                  </a:tcPr>
                </a:tc>
              </a:tr>
              <a:tr h="182490">
                <a:tc>
                  <a:txBody>
                    <a:bodyPr/>
                    <a:lstStyle/>
                    <a:p>
                      <a:pPr algn="l" fontAlgn="b"/>
                      <a:r>
                        <a:rPr lang="it-IT" sz="500" b="0" i="0" u="none" strike="noStrike">
                          <a:latin typeface="Arial"/>
                        </a:rPr>
                        <a:t> </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500" b="0" i="0" u="none" strike="noStrike">
                          <a:latin typeface="Arial"/>
                        </a:rPr>
                        <a:t> </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500" b="0" i="0" u="none" strike="noStrike">
                          <a:latin typeface="Arial"/>
                        </a:rPr>
                        <a:t> </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500" b="0" i="0" u="none" strike="noStrike">
                          <a:latin typeface="Arial"/>
                        </a:rPr>
                        <a:t> </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endParaRPr lang="it-IT" sz="500" b="0" i="0" u="none" strike="noStrike">
                        <a:latin typeface="Arial"/>
                      </a:endParaRP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tcPr>
                </a:tc>
                <a:tc>
                  <a:txBody>
                    <a:bodyPr/>
                    <a:lstStyle/>
                    <a:p>
                      <a:pPr algn="l" fontAlgn="b"/>
                      <a:r>
                        <a:rPr lang="it-IT" sz="500" b="0" i="0" u="none" strike="noStrike">
                          <a:latin typeface="Arial"/>
                        </a:rPr>
                        <a:t>Capitale sociale</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500" b="0" i="0" u="none" strike="noStrike">
                          <a:latin typeface="Arial"/>
                        </a:rPr>
                        <a:t> €       15.000 </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500" b="0" i="0" u="none" strike="noStrike">
                          <a:latin typeface="Arial"/>
                        </a:rPr>
                        <a:t> €      15.000 </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500" b="0" i="0" u="none" strike="noStrike">
                          <a:latin typeface="Arial"/>
                        </a:rPr>
                        <a:t> €      15.000 </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182490">
                <a:tc>
                  <a:txBody>
                    <a:bodyPr/>
                    <a:lstStyle/>
                    <a:p>
                      <a:pPr algn="l" fontAlgn="b"/>
                      <a:r>
                        <a:rPr lang="it-IT" sz="500" b="0" i="0" u="none" strike="noStrike">
                          <a:latin typeface="Arial"/>
                        </a:rPr>
                        <a:t> </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500" b="0" i="0" u="none" strike="noStrike">
                          <a:latin typeface="Arial"/>
                        </a:rPr>
                        <a:t> </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500" b="0" i="0" u="none" strike="noStrike">
                          <a:latin typeface="Arial"/>
                        </a:rPr>
                        <a:t> </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500" b="0" i="0" u="none" strike="noStrike">
                          <a:latin typeface="Arial"/>
                        </a:rPr>
                        <a:t> </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endParaRPr lang="it-IT" sz="500" b="0" i="0" u="none" strike="noStrike">
                        <a:latin typeface="Arial"/>
                      </a:endParaRP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tcPr>
                </a:tc>
                <a:tc>
                  <a:txBody>
                    <a:bodyPr/>
                    <a:lstStyle/>
                    <a:p>
                      <a:pPr algn="l" fontAlgn="b"/>
                      <a:r>
                        <a:rPr lang="it-IT" sz="500" b="0" i="0" u="none" strike="noStrike">
                          <a:latin typeface="Arial"/>
                        </a:rPr>
                        <a:t>utile d'esercizio</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500" b="0" i="0" u="none" strike="noStrike">
                          <a:latin typeface="Arial"/>
                        </a:rPr>
                        <a:t> €         4.482 </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500" b="0" i="0" u="none" strike="noStrike">
                          <a:latin typeface="Arial"/>
                        </a:rPr>
                        <a:t> €      13.802 </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it-IT" sz="500" b="0" i="0" u="none" strike="noStrike">
                          <a:latin typeface="Arial"/>
                        </a:rPr>
                        <a:t> €      24.617 </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364980">
                <a:tc>
                  <a:txBody>
                    <a:bodyPr/>
                    <a:lstStyle/>
                    <a:p>
                      <a:pPr algn="l" fontAlgn="b"/>
                      <a:r>
                        <a:rPr lang="it-IT" sz="500" b="1" i="0" u="none" strike="noStrike">
                          <a:latin typeface="Arial"/>
                        </a:rPr>
                        <a:t>TOTALE ATTIVO CAPITALE DI FUNZIONAMENTO</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92D050"/>
                    </a:solidFill>
                  </a:tcPr>
                </a:tc>
                <a:tc>
                  <a:txBody>
                    <a:bodyPr/>
                    <a:lstStyle/>
                    <a:p>
                      <a:pPr algn="l" fontAlgn="b"/>
                      <a:r>
                        <a:rPr lang="it-IT" sz="500" b="1" i="0" u="none" strike="noStrike">
                          <a:latin typeface="Arial"/>
                        </a:rPr>
                        <a:t> €  55.716 </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92D050"/>
                    </a:solidFill>
                  </a:tcPr>
                </a:tc>
                <a:tc>
                  <a:txBody>
                    <a:bodyPr/>
                    <a:lstStyle/>
                    <a:p>
                      <a:pPr algn="l" fontAlgn="b"/>
                      <a:r>
                        <a:rPr lang="it-IT" sz="500" b="1" i="0" u="none" strike="noStrike">
                          <a:latin typeface="Arial"/>
                        </a:rPr>
                        <a:t> €   57.629 </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92D050"/>
                    </a:solidFill>
                  </a:tcPr>
                </a:tc>
                <a:tc>
                  <a:txBody>
                    <a:bodyPr/>
                    <a:lstStyle/>
                    <a:p>
                      <a:pPr algn="l" fontAlgn="b"/>
                      <a:r>
                        <a:rPr lang="it-IT" sz="500" b="1" i="0" u="none" strike="noStrike">
                          <a:latin typeface="Arial"/>
                        </a:rPr>
                        <a:t> €   62.225 </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92D050"/>
                    </a:solidFill>
                  </a:tcPr>
                </a:tc>
                <a:tc>
                  <a:txBody>
                    <a:bodyPr/>
                    <a:lstStyle/>
                    <a:p>
                      <a:pPr algn="l" fontAlgn="b"/>
                      <a:endParaRPr lang="it-IT" sz="500" b="0" i="0" u="none" strike="noStrike">
                        <a:latin typeface="Arial"/>
                      </a:endParaRP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tcPr>
                </a:tc>
                <a:tc>
                  <a:txBody>
                    <a:bodyPr/>
                    <a:lstStyle/>
                    <a:p>
                      <a:pPr algn="l" fontAlgn="b"/>
                      <a:r>
                        <a:rPr lang="it-IT" sz="500" b="1" i="0" u="none" strike="noStrike">
                          <a:latin typeface="Arial"/>
                        </a:rPr>
                        <a:t>TOTALE PASSIVO CAPITALE DI FINANZIAMENTO</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B0F0"/>
                    </a:solidFill>
                  </a:tcPr>
                </a:tc>
                <a:tc>
                  <a:txBody>
                    <a:bodyPr/>
                    <a:lstStyle/>
                    <a:p>
                      <a:pPr algn="l" fontAlgn="b"/>
                      <a:r>
                        <a:rPr lang="it-IT" sz="500" b="1" i="0" u="none" strike="noStrike">
                          <a:latin typeface="Arial"/>
                        </a:rPr>
                        <a:t> €       55.716 </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B0F0"/>
                    </a:solidFill>
                  </a:tcPr>
                </a:tc>
                <a:tc>
                  <a:txBody>
                    <a:bodyPr/>
                    <a:lstStyle/>
                    <a:p>
                      <a:pPr algn="l" fontAlgn="b"/>
                      <a:r>
                        <a:rPr lang="it-IT" sz="500" b="1" i="0" u="none" strike="noStrike">
                          <a:latin typeface="Arial"/>
                        </a:rPr>
                        <a:t> €      57.629 </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B0F0"/>
                    </a:solidFill>
                  </a:tcPr>
                </a:tc>
                <a:tc>
                  <a:txBody>
                    <a:bodyPr/>
                    <a:lstStyle/>
                    <a:p>
                      <a:pPr algn="l" fontAlgn="b"/>
                      <a:r>
                        <a:rPr lang="it-IT" sz="500" b="1" i="0" u="none" strike="noStrike">
                          <a:latin typeface="Arial"/>
                        </a:rPr>
                        <a:t> €      62.225 </a:t>
                      </a:r>
                    </a:p>
                  </a:txBody>
                  <a:tcPr marL="3316" marR="3316" marT="3316"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B0F0"/>
                    </a:solidFill>
                  </a:tcPr>
                </a:tc>
              </a:tr>
              <a:tr h="129263">
                <a:tc>
                  <a:txBody>
                    <a:bodyPr/>
                    <a:lstStyle/>
                    <a:p>
                      <a:pPr algn="l" fontAlgn="b"/>
                      <a:endParaRPr lang="it-IT" sz="300" b="0" i="0" u="none" strike="noStrike">
                        <a:latin typeface="Arial"/>
                      </a:endParaRPr>
                    </a:p>
                  </a:txBody>
                  <a:tcPr marL="3316" marR="3316" marT="3316" marB="0" anchor="b">
                    <a:lnL>
                      <a:noFill/>
                    </a:lnL>
                    <a:lnR>
                      <a:noFill/>
                    </a:lnR>
                    <a:lnT w="6350" cap="flat" cmpd="sng" algn="ctr">
                      <a:solidFill>
                        <a:srgbClr val="000000"/>
                      </a:solidFill>
                      <a:prstDash val="dot"/>
                      <a:round/>
                      <a:headEnd type="none" w="med" len="med"/>
                      <a:tailEnd type="none" w="med" len="med"/>
                    </a:lnT>
                    <a:lnB>
                      <a:noFill/>
                    </a:lnB>
                  </a:tcPr>
                </a:tc>
                <a:tc>
                  <a:txBody>
                    <a:bodyPr/>
                    <a:lstStyle/>
                    <a:p>
                      <a:pPr algn="l" fontAlgn="b"/>
                      <a:endParaRPr lang="it-IT" sz="300" b="0" i="0" u="none" strike="noStrike">
                        <a:latin typeface="Arial"/>
                      </a:endParaRPr>
                    </a:p>
                  </a:txBody>
                  <a:tcPr marL="3316" marR="3316" marT="3316" marB="0" anchor="b">
                    <a:lnL>
                      <a:noFill/>
                    </a:lnL>
                    <a:lnR>
                      <a:noFill/>
                    </a:lnR>
                    <a:lnT w="6350" cap="flat" cmpd="sng" algn="ctr">
                      <a:solidFill>
                        <a:srgbClr val="000000"/>
                      </a:solidFill>
                      <a:prstDash val="dot"/>
                      <a:round/>
                      <a:headEnd type="none" w="med" len="med"/>
                      <a:tailEnd type="none" w="med" len="med"/>
                    </a:lnT>
                    <a:lnB>
                      <a:noFill/>
                    </a:lnB>
                  </a:tcPr>
                </a:tc>
                <a:tc>
                  <a:txBody>
                    <a:bodyPr/>
                    <a:lstStyle/>
                    <a:p>
                      <a:pPr algn="l" fontAlgn="b"/>
                      <a:endParaRPr lang="it-IT" sz="300" b="0" i="0" u="none" strike="noStrike">
                        <a:latin typeface="Arial"/>
                      </a:endParaRPr>
                    </a:p>
                  </a:txBody>
                  <a:tcPr marL="3316" marR="3316" marT="3316" marB="0" anchor="b">
                    <a:lnL>
                      <a:noFill/>
                    </a:lnL>
                    <a:lnR>
                      <a:noFill/>
                    </a:lnR>
                    <a:lnT w="6350" cap="flat" cmpd="sng" algn="ctr">
                      <a:solidFill>
                        <a:srgbClr val="000000"/>
                      </a:solidFill>
                      <a:prstDash val="dot"/>
                      <a:round/>
                      <a:headEnd type="none" w="med" len="med"/>
                      <a:tailEnd type="none" w="med" len="med"/>
                    </a:lnT>
                    <a:lnB>
                      <a:noFill/>
                    </a:lnB>
                  </a:tcPr>
                </a:tc>
                <a:tc>
                  <a:txBody>
                    <a:bodyPr/>
                    <a:lstStyle/>
                    <a:p>
                      <a:pPr algn="l" fontAlgn="b"/>
                      <a:endParaRPr lang="it-IT" sz="300" b="0" i="0" u="none" strike="noStrike">
                        <a:latin typeface="Arial"/>
                      </a:endParaRPr>
                    </a:p>
                  </a:txBody>
                  <a:tcPr marL="3316" marR="3316" marT="3316" marB="0" anchor="b">
                    <a:lnL>
                      <a:noFill/>
                    </a:lnL>
                    <a:lnR>
                      <a:noFill/>
                    </a:lnR>
                    <a:lnT w="6350" cap="flat" cmpd="sng" algn="ctr">
                      <a:solidFill>
                        <a:srgbClr val="000000"/>
                      </a:solidFill>
                      <a:prstDash val="dot"/>
                      <a:round/>
                      <a:headEnd type="none" w="med" len="med"/>
                      <a:tailEnd type="none" w="med" len="med"/>
                    </a:lnT>
                    <a:lnB>
                      <a:noFill/>
                    </a:lnB>
                  </a:tcPr>
                </a:tc>
                <a:tc>
                  <a:txBody>
                    <a:bodyPr/>
                    <a:lstStyle/>
                    <a:p>
                      <a:pPr algn="l" fontAlgn="b"/>
                      <a:endParaRPr lang="it-IT" sz="300" b="0" i="0" u="none" strike="noStrike">
                        <a:latin typeface="Arial"/>
                      </a:endParaRPr>
                    </a:p>
                  </a:txBody>
                  <a:tcPr marL="3316" marR="3316" marT="3316" marB="0" anchor="b">
                    <a:lnL>
                      <a:noFill/>
                    </a:lnL>
                    <a:lnR>
                      <a:noFill/>
                    </a:lnR>
                    <a:lnT>
                      <a:noFill/>
                    </a:lnT>
                    <a:lnB>
                      <a:noFill/>
                    </a:lnB>
                  </a:tcPr>
                </a:tc>
                <a:tc>
                  <a:txBody>
                    <a:bodyPr/>
                    <a:lstStyle/>
                    <a:p>
                      <a:pPr algn="l" fontAlgn="b"/>
                      <a:endParaRPr lang="it-IT" sz="300" b="0" i="0" u="none" strike="noStrike">
                        <a:latin typeface="Arial"/>
                      </a:endParaRPr>
                    </a:p>
                  </a:txBody>
                  <a:tcPr marL="3316" marR="3316" marT="3316" marB="0" anchor="b">
                    <a:lnL>
                      <a:noFill/>
                    </a:lnL>
                    <a:lnR>
                      <a:noFill/>
                    </a:lnR>
                    <a:lnT w="6350" cap="flat" cmpd="sng" algn="ctr">
                      <a:solidFill>
                        <a:srgbClr val="000000"/>
                      </a:solidFill>
                      <a:prstDash val="dot"/>
                      <a:round/>
                      <a:headEnd type="none" w="med" len="med"/>
                      <a:tailEnd type="none" w="med" len="med"/>
                    </a:lnT>
                    <a:lnB>
                      <a:noFill/>
                    </a:lnB>
                  </a:tcPr>
                </a:tc>
                <a:tc>
                  <a:txBody>
                    <a:bodyPr/>
                    <a:lstStyle/>
                    <a:p>
                      <a:pPr algn="l" fontAlgn="b"/>
                      <a:endParaRPr lang="it-IT" sz="300" b="0" i="0" u="none" strike="noStrike">
                        <a:latin typeface="Arial"/>
                      </a:endParaRPr>
                    </a:p>
                  </a:txBody>
                  <a:tcPr marL="3316" marR="3316" marT="3316" marB="0" anchor="b">
                    <a:lnL>
                      <a:noFill/>
                    </a:lnL>
                    <a:lnR>
                      <a:noFill/>
                    </a:lnR>
                    <a:lnT w="6350" cap="flat" cmpd="sng" algn="ctr">
                      <a:solidFill>
                        <a:srgbClr val="000000"/>
                      </a:solidFill>
                      <a:prstDash val="dot"/>
                      <a:round/>
                      <a:headEnd type="none" w="med" len="med"/>
                      <a:tailEnd type="none" w="med" len="med"/>
                    </a:lnT>
                    <a:lnB>
                      <a:noFill/>
                    </a:lnB>
                  </a:tcPr>
                </a:tc>
                <a:tc>
                  <a:txBody>
                    <a:bodyPr/>
                    <a:lstStyle/>
                    <a:p>
                      <a:pPr algn="l" fontAlgn="b"/>
                      <a:endParaRPr lang="it-IT" sz="300" b="0" i="0" u="none" strike="noStrike">
                        <a:latin typeface="Arial"/>
                      </a:endParaRPr>
                    </a:p>
                  </a:txBody>
                  <a:tcPr marL="3316" marR="3316" marT="3316" marB="0" anchor="b">
                    <a:lnL>
                      <a:noFill/>
                    </a:lnL>
                    <a:lnR>
                      <a:noFill/>
                    </a:lnR>
                    <a:lnT w="6350" cap="flat" cmpd="sng" algn="ctr">
                      <a:solidFill>
                        <a:srgbClr val="000000"/>
                      </a:solidFill>
                      <a:prstDash val="dot"/>
                      <a:round/>
                      <a:headEnd type="none" w="med" len="med"/>
                      <a:tailEnd type="none" w="med" len="med"/>
                    </a:lnT>
                    <a:lnB>
                      <a:noFill/>
                    </a:lnB>
                  </a:tcPr>
                </a:tc>
                <a:tc>
                  <a:txBody>
                    <a:bodyPr/>
                    <a:lstStyle/>
                    <a:p>
                      <a:pPr algn="l" fontAlgn="b"/>
                      <a:endParaRPr lang="it-IT" sz="300" b="0" i="0" u="none" strike="noStrike">
                        <a:latin typeface="Arial"/>
                      </a:endParaRPr>
                    </a:p>
                  </a:txBody>
                  <a:tcPr marL="3316" marR="3316" marT="3316" marB="0" anchor="b">
                    <a:lnL>
                      <a:noFill/>
                    </a:lnL>
                    <a:lnR>
                      <a:noFill/>
                    </a:lnR>
                    <a:lnT w="6350" cap="flat" cmpd="sng" algn="ctr">
                      <a:solidFill>
                        <a:srgbClr val="000000"/>
                      </a:solidFill>
                      <a:prstDash val="dot"/>
                      <a:round/>
                      <a:headEnd type="none" w="med" len="med"/>
                      <a:tailEnd type="none" w="med" len="med"/>
                    </a:lnT>
                    <a:lnB>
                      <a:noFill/>
                    </a:lnB>
                  </a:tcPr>
                </a:tc>
              </a:tr>
              <a:tr h="129263">
                <a:tc>
                  <a:txBody>
                    <a:bodyPr/>
                    <a:lstStyle/>
                    <a:p>
                      <a:pPr algn="l" fontAlgn="b"/>
                      <a:endParaRPr lang="it-IT" sz="300" b="0" i="0" u="none" strike="noStrike">
                        <a:latin typeface="Arial"/>
                      </a:endParaRPr>
                    </a:p>
                  </a:txBody>
                  <a:tcPr marL="3316" marR="3316" marT="3316" marB="0" anchor="b">
                    <a:lnL>
                      <a:noFill/>
                    </a:lnL>
                    <a:lnR>
                      <a:noFill/>
                    </a:lnR>
                    <a:lnT>
                      <a:noFill/>
                    </a:lnT>
                    <a:lnB>
                      <a:noFill/>
                    </a:lnB>
                  </a:tcPr>
                </a:tc>
                <a:tc>
                  <a:txBody>
                    <a:bodyPr/>
                    <a:lstStyle/>
                    <a:p>
                      <a:pPr algn="l" fontAlgn="b"/>
                      <a:r>
                        <a:rPr lang="it-IT" sz="300" b="0" i="0" u="none" strike="noStrike">
                          <a:latin typeface="Arial"/>
                        </a:rPr>
                        <a:t> €                -   </a:t>
                      </a:r>
                    </a:p>
                  </a:txBody>
                  <a:tcPr marL="3316" marR="3316" marT="3316" marB="0" anchor="b">
                    <a:lnL>
                      <a:noFill/>
                    </a:lnL>
                    <a:lnR>
                      <a:noFill/>
                    </a:lnR>
                    <a:lnT>
                      <a:noFill/>
                    </a:lnT>
                    <a:lnB>
                      <a:noFill/>
                    </a:lnB>
                  </a:tcPr>
                </a:tc>
                <a:tc>
                  <a:txBody>
                    <a:bodyPr/>
                    <a:lstStyle/>
                    <a:p>
                      <a:pPr algn="l" fontAlgn="b"/>
                      <a:r>
                        <a:rPr lang="it-IT" sz="300" b="0" i="0" u="none" strike="noStrike">
                          <a:latin typeface="Arial"/>
                        </a:rPr>
                        <a:t> €                   0 </a:t>
                      </a:r>
                    </a:p>
                  </a:txBody>
                  <a:tcPr marL="3316" marR="3316" marT="3316" marB="0" anchor="b">
                    <a:lnL>
                      <a:noFill/>
                    </a:lnL>
                    <a:lnR>
                      <a:noFill/>
                    </a:lnR>
                    <a:lnT>
                      <a:noFill/>
                    </a:lnT>
                    <a:lnB>
                      <a:noFill/>
                    </a:lnB>
                  </a:tcPr>
                </a:tc>
                <a:tc>
                  <a:txBody>
                    <a:bodyPr/>
                    <a:lstStyle/>
                    <a:p>
                      <a:pPr algn="l" fontAlgn="b"/>
                      <a:r>
                        <a:rPr lang="it-IT" sz="300" b="0" i="0" u="none" strike="noStrike">
                          <a:latin typeface="Arial"/>
                        </a:rPr>
                        <a:t>-€                   0 </a:t>
                      </a:r>
                    </a:p>
                  </a:txBody>
                  <a:tcPr marL="3316" marR="3316" marT="3316" marB="0" anchor="b">
                    <a:lnL>
                      <a:noFill/>
                    </a:lnL>
                    <a:lnR>
                      <a:noFill/>
                    </a:lnR>
                    <a:lnT>
                      <a:noFill/>
                    </a:lnT>
                    <a:lnB>
                      <a:noFill/>
                    </a:lnB>
                  </a:tcPr>
                </a:tc>
                <a:tc>
                  <a:txBody>
                    <a:bodyPr/>
                    <a:lstStyle/>
                    <a:p>
                      <a:pPr algn="l" fontAlgn="b"/>
                      <a:endParaRPr lang="it-IT" sz="300" b="0" i="0" u="none" strike="noStrike">
                        <a:latin typeface="Arial"/>
                      </a:endParaRPr>
                    </a:p>
                  </a:txBody>
                  <a:tcPr marL="3316" marR="3316" marT="3316" marB="0" anchor="b">
                    <a:lnL>
                      <a:noFill/>
                    </a:lnL>
                    <a:lnR>
                      <a:noFill/>
                    </a:lnR>
                    <a:lnT>
                      <a:noFill/>
                    </a:lnT>
                    <a:lnB>
                      <a:noFill/>
                    </a:lnB>
                  </a:tcPr>
                </a:tc>
                <a:tc>
                  <a:txBody>
                    <a:bodyPr/>
                    <a:lstStyle/>
                    <a:p>
                      <a:pPr algn="l" fontAlgn="b"/>
                      <a:endParaRPr lang="it-IT" sz="300" b="0" i="0" u="none" strike="noStrike">
                        <a:latin typeface="Arial"/>
                      </a:endParaRPr>
                    </a:p>
                  </a:txBody>
                  <a:tcPr marL="3316" marR="3316" marT="3316" marB="0" anchor="b">
                    <a:lnL>
                      <a:noFill/>
                    </a:lnL>
                    <a:lnR>
                      <a:noFill/>
                    </a:lnR>
                    <a:lnT>
                      <a:noFill/>
                    </a:lnT>
                    <a:lnB>
                      <a:noFill/>
                    </a:lnB>
                  </a:tcPr>
                </a:tc>
                <a:tc>
                  <a:txBody>
                    <a:bodyPr/>
                    <a:lstStyle/>
                    <a:p>
                      <a:pPr algn="l" fontAlgn="b"/>
                      <a:endParaRPr lang="it-IT" sz="300" b="0" i="0" u="none" strike="noStrike">
                        <a:latin typeface="Arial"/>
                      </a:endParaRPr>
                    </a:p>
                  </a:txBody>
                  <a:tcPr marL="3316" marR="3316" marT="3316" marB="0" anchor="b">
                    <a:lnL>
                      <a:noFill/>
                    </a:lnL>
                    <a:lnR>
                      <a:noFill/>
                    </a:lnR>
                    <a:lnT>
                      <a:noFill/>
                    </a:lnT>
                    <a:lnB>
                      <a:noFill/>
                    </a:lnB>
                  </a:tcPr>
                </a:tc>
                <a:tc>
                  <a:txBody>
                    <a:bodyPr/>
                    <a:lstStyle/>
                    <a:p>
                      <a:pPr algn="l" fontAlgn="b"/>
                      <a:endParaRPr lang="it-IT" sz="300" b="0" i="0" u="none" strike="noStrike">
                        <a:latin typeface="Arial"/>
                      </a:endParaRPr>
                    </a:p>
                  </a:txBody>
                  <a:tcPr marL="3316" marR="3316" marT="3316" marB="0" anchor="b">
                    <a:lnL>
                      <a:noFill/>
                    </a:lnL>
                    <a:lnR>
                      <a:noFill/>
                    </a:lnR>
                    <a:lnT>
                      <a:noFill/>
                    </a:lnT>
                    <a:lnB>
                      <a:noFill/>
                    </a:lnB>
                  </a:tcPr>
                </a:tc>
                <a:tc>
                  <a:txBody>
                    <a:bodyPr/>
                    <a:lstStyle/>
                    <a:p>
                      <a:pPr algn="l" fontAlgn="b"/>
                      <a:endParaRPr lang="it-IT" sz="300" b="0" i="0" u="none" strike="noStrike">
                        <a:latin typeface="Arial"/>
                      </a:endParaRPr>
                    </a:p>
                  </a:txBody>
                  <a:tcPr marL="3316" marR="3316" marT="3316" marB="0" anchor="b">
                    <a:lnL>
                      <a:noFill/>
                    </a:lnL>
                    <a:lnR>
                      <a:noFill/>
                    </a:lnR>
                    <a:lnT>
                      <a:noFill/>
                    </a:lnT>
                    <a:lnB>
                      <a:noFill/>
                    </a:lnB>
                  </a:tcPr>
                </a:tc>
              </a:tr>
              <a:tr h="129263">
                <a:tc>
                  <a:txBody>
                    <a:bodyPr/>
                    <a:lstStyle/>
                    <a:p>
                      <a:pPr algn="l" fontAlgn="b"/>
                      <a:endParaRPr lang="it-IT" sz="300" b="0" i="0" u="none" strike="noStrike">
                        <a:latin typeface="Arial"/>
                      </a:endParaRPr>
                    </a:p>
                  </a:txBody>
                  <a:tcPr marL="3316" marR="3316" marT="3316" marB="0" anchor="b">
                    <a:lnL>
                      <a:noFill/>
                    </a:lnL>
                    <a:lnR>
                      <a:noFill/>
                    </a:lnR>
                    <a:lnT>
                      <a:noFill/>
                    </a:lnT>
                    <a:lnB>
                      <a:noFill/>
                    </a:lnB>
                  </a:tcPr>
                </a:tc>
                <a:tc>
                  <a:txBody>
                    <a:bodyPr/>
                    <a:lstStyle/>
                    <a:p>
                      <a:pPr algn="l" fontAlgn="b"/>
                      <a:endParaRPr lang="it-IT" sz="300" b="0" i="0" u="none" strike="noStrike">
                        <a:latin typeface="Arial"/>
                      </a:endParaRPr>
                    </a:p>
                  </a:txBody>
                  <a:tcPr marL="3316" marR="3316" marT="3316" marB="0" anchor="b">
                    <a:lnL>
                      <a:noFill/>
                    </a:lnL>
                    <a:lnR>
                      <a:noFill/>
                    </a:lnR>
                    <a:lnT>
                      <a:noFill/>
                    </a:lnT>
                    <a:lnB>
                      <a:noFill/>
                    </a:lnB>
                  </a:tcPr>
                </a:tc>
                <a:tc>
                  <a:txBody>
                    <a:bodyPr/>
                    <a:lstStyle/>
                    <a:p>
                      <a:pPr algn="l" fontAlgn="b"/>
                      <a:endParaRPr lang="it-IT" sz="300" b="0" i="0" u="none" strike="noStrike">
                        <a:latin typeface="Arial"/>
                      </a:endParaRPr>
                    </a:p>
                  </a:txBody>
                  <a:tcPr marL="3316" marR="3316" marT="3316" marB="0" anchor="b">
                    <a:lnL>
                      <a:noFill/>
                    </a:lnL>
                    <a:lnR>
                      <a:noFill/>
                    </a:lnR>
                    <a:lnT>
                      <a:noFill/>
                    </a:lnT>
                    <a:lnB>
                      <a:noFill/>
                    </a:lnB>
                  </a:tcPr>
                </a:tc>
                <a:tc>
                  <a:txBody>
                    <a:bodyPr/>
                    <a:lstStyle/>
                    <a:p>
                      <a:pPr algn="l" fontAlgn="b"/>
                      <a:endParaRPr lang="it-IT" sz="300" b="0" i="0" u="none" strike="noStrike">
                        <a:latin typeface="Arial"/>
                      </a:endParaRPr>
                    </a:p>
                  </a:txBody>
                  <a:tcPr marL="3316" marR="3316" marT="3316" marB="0" anchor="b">
                    <a:lnL>
                      <a:noFill/>
                    </a:lnL>
                    <a:lnR>
                      <a:noFill/>
                    </a:lnR>
                    <a:lnT>
                      <a:noFill/>
                    </a:lnT>
                    <a:lnB>
                      <a:noFill/>
                    </a:lnB>
                  </a:tcPr>
                </a:tc>
                <a:tc>
                  <a:txBody>
                    <a:bodyPr/>
                    <a:lstStyle/>
                    <a:p>
                      <a:pPr algn="l" fontAlgn="b"/>
                      <a:endParaRPr lang="it-IT" sz="300" b="0" i="0" u="none" strike="noStrike">
                        <a:latin typeface="Arial"/>
                      </a:endParaRPr>
                    </a:p>
                  </a:txBody>
                  <a:tcPr marL="3316" marR="3316" marT="3316" marB="0" anchor="b">
                    <a:lnL>
                      <a:noFill/>
                    </a:lnL>
                    <a:lnR>
                      <a:noFill/>
                    </a:lnR>
                    <a:lnT>
                      <a:noFill/>
                    </a:lnT>
                    <a:lnB>
                      <a:noFill/>
                    </a:lnB>
                  </a:tcPr>
                </a:tc>
                <a:tc>
                  <a:txBody>
                    <a:bodyPr/>
                    <a:lstStyle/>
                    <a:p>
                      <a:pPr algn="l" fontAlgn="b"/>
                      <a:endParaRPr lang="it-IT" sz="300" b="0" i="0" u="none" strike="noStrike">
                        <a:latin typeface="Arial"/>
                      </a:endParaRPr>
                    </a:p>
                  </a:txBody>
                  <a:tcPr marL="3316" marR="3316" marT="3316" marB="0" anchor="b">
                    <a:lnL>
                      <a:noFill/>
                    </a:lnL>
                    <a:lnR>
                      <a:noFill/>
                    </a:lnR>
                    <a:lnT>
                      <a:noFill/>
                    </a:lnT>
                    <a:lnB>
                      <a:noFill/>
                    </a:lnB>
                  </a:tcPr>
                </a:tc>
                <a:tc>
                  <a:txBody>
                    <a:bodyPr/>
                    <a:lstStyle/>
                    <a:p>
                      <a:pPr algn="l" fontAlgn="b"/>
                      <a:endParaRPr lang="it-IT" sz="300" b="0" i="0" u="none" strike="noStrike">
                        <a:latin typeface="Arial"/>
                      </a:endParaRPr>
                    </a:p>
                  </a:txBody>
                  <a:tcPr marL="3316" marR="3316" marT="3316" marB="0" anchor="b">
                    <a:lnL>
                      <a:noFill/>
                    </a:lnL>
                    <a:lnR>
                      <a:noFill/>
                    </a:lnR>
                    <a:lnT>
                      <a:noFill/>
                    </a:lnT>
                    <a:lnB>
                      <a:noFill/>
                    </a:lnB>
                  </a:tcPr>
                </a:tc>
                <a:tc>
                  <a:txBody>
                    <a:bodyPr/>
                    <a:lstStyle/>
                    <a:p>
                      <a:pPr algn="l" fontAlgn="b"/>
                      <a:endParaRPr lang="it-IT" sz="300" b="0" i="0" u="none" strike="noStrike">
                        <a:latin typeface="Arial"/>
                      </a:endParaRPr>
                    </a:p>
                  </a:txBody>
                  <a:tcPr marL="3316" marR="3316" marT="3316" marB="0" anchor="b">
                    <a:lnL>
                      <a:noFill/>
                    </a:lnL>
                    <a:lnR>
                      <a:noFill/>
                    </a:lnR>
                    <a:lnT>
                      <a:noFill/>
                    </a:lnT>
                    <a:lnB>
                      <a:noFill/>
                    </a:lnB>
                  </a:tcPr>
                </a:tc>
                <a:tc>
                  <a:txBody>
                    <a:bodyPr/>
                    <a:lstStyle/>
                    <a:p>
                      <a:pPr algn="l" fontAlgn="b"/>
                      <a:endParaRPr lang="it-IT" sz="300" b="0" i="0" u="none" strike="noStrike">
                        <a:latin typeface="Arial"/>
                      </a:endParaRPr>
                    </a:p>
                  </a:txBody>
                  <a:tcPr marL="3316" marR="3316" marT="3316" marB="0" anchor="b">
                    <a:lnL>
                      <a:noFill/>
                    </a:lnL>
                    <a:lnR>
                      <a:noFill/>
                    </a:lnR>
                    <a:lnT>
                      <a:noFill/>
                    </a:lnT>
                    <a:lnB>
                      <a:noFill/>
                    </a:lnB>
                  </a:tcPr>
                </a:tc>
              </a:tr>
              <a:tr h="129263">
                <a:tc>
                  <a:txBody>
                    <a:bodyPr/>
                    <a:lstStyle/>
                    <a:p>
                      <a:pPr algn="l" fontAlgn="b"/>
                      <a:endParaRPr lang="it-IT" sz="300" b="0" i="0" u="none" strike="noStrike">
                        <a:latin typeface="Arial"/>
                      </a:endParaRPr>
                    </a:p>
                  </a:txBody>
                  <a:tcPr marL="3316" marR="3316" marT="3316" marB="0" anchor="b">
                    <a:lnL>
                      <a:noFill/>
                    </a:lnL>
                    <a:lnR>
                      <a:noFill/>
                    </a:lnR>
                    <a:lnT>
                      <a:noFill/>
                    </a:lnT>
                    <a:lnB>
                      <a:noFill/>
                    </a:lnB>
                  </a:tcPr>
                </a:tc>
                <a:tc>
                  <a:txBody>
                    <a:bodyPr/>
                    <a:lstStyle/>
                    <a:p>
                      <a:pPr algn="l" fontAlgn="b"/>
                      <a:endParaRPr lang="it-IT" sz="300" b="0" i="0" u="none" strike="noStrike">
                        <a:latin typeface="Arial"/>
                      </a:endParaRPr>
                    </a:p>
                  </a:txBody>
                  <a:tcPr marL="3316" marR="3316" marT="3316" marB="0" anchor="b">
                    <a:lnL>
                      <a:noFill/>
                    </a:lnL>
                    <a:lnR>
                      <a:noFill/>
                    </a:lnR>
                    <a:lnT>
                      <a:noFill/>
                    </a:lnT>
                    <a:lnB>
                      <a:noFill/>
                    </a:lnB>
                  </a:tcPr>
                </a:tc>
                <a:tc>
                  <a:txBody>
                    <a:bodyPr/>
                    <a:lstStyle/>
                    <a:p>
                      <a:pPr algn="l" fontAlgn="b"/>
                      <a:endParaRPr lang="it-IT" sz="300" b="0" i="0" u="none" strike="noStrike">
                        <a:latin typeface="Arial"/>
                      </a:endParaRPr>
                    </a:p>
                  </a:txBody>
                  <a:tcPr marL="3316" marR="3316" marT="3316" marB="0" anchor="b">
                    <a:lnL>
                      <a:noFill/>
                    </a:lnL>
                    <a:lnR>
                      <a:noFill/>
                    </a:lnR>
                    <a:lnT>
                      <a:noFill/>
                    </a:lnT>
                    <a:lnB>
                      <a:noFill/>
                    </a:lnB>
                  </a:tcPr>
                </a:tc>
                <a:tc>
                  <a:txBody>
                    <a:bodyPr/>
                    <a:lstStyle/>
                    <a:p>
                      <a:pPr algn="l" fontAlgn="b"/>
                      <a:endParaRPr lang="it-IT" sz="300" b="0" i="0" u="none" strike="noStrike">
                        <a:latin typeface="Arial"/>
                      </a:endParaRPr>
                    </a:p>
                  </a:txBody>
                  <a:tcPr marL="3316" marR="3316" marT="3316" marB="0" anchor="b">
                    <a:lnL>
                      <a:noFill/>
                    </a:lnL>
                    <a:lnR>
                      <a:noFill/>
                    </a:lnR>
                    <a:lnT>
                      <a:noFill/>
                    </a:lnT>
                    <a:lnB>
                      <a:noFill/>
                    </a:lnB>
                  </a:tcPr>
                </a:tc>
                <a:tc>
                  <a:txBody>
                    <a:bodyPr/>
                    <a:lstStyle/>
                    <a:p>
                      <a:pPr algn="l" fontAlgn="b"/>
                      <a:endParaRPr lang="it-IT" sz="300" b="0" i="0" u="none" strike="noStrike">
                        <a:latin typeface="Arial"/>
                      </a:endParaRPr>
                    </a:p>
                  </a:txBody>
                  <a:tcPr marL="3316" marR="3316" marT="3316" marB="0" anchor="b">
                    <a:lnL>
                      <a:noFill/>
                    </a:lnL>
                    <a:lnR>
                      <a:noFill/>
                    </a:lnR>
                    <a:lnT>
                      <a:noFill/>
                    </a:lnT>
                    <a:lnB>
                      <a:noFill/>
                    </a:lnB>
                  </a:tcPr>
                </a:tc>
                <a:tc>
                  <a:txBody>
                    <a:bodyPr/>
                    <a:lstStyle/>
                    <a:p>
                      <a:pPr algn="l" fontAlgn="b"/>
                      <a:endParaRPr lang="it-IT" sz="300" b="0" i="0" u="none" strike="noStrike">
                        <a:latin typeface="Arial"/>
                      </a:endParaRPr>
                    </a:p>
                  </a:txBody>
                  <a:tcPr marL="3316" marR="3316" marT="3316" marB="0" anchor="b">
                    <a:lnL>
                      <a:noFill/>
                    </a:lnL>
                    <a:lnR>
                      <a:noFill/>
                    </a:lnR>
                    <a:lnT>
                      <a:noFill/>
                    </a:lnT>
                    <a:lnB>
                      <a:noFill/>
                    </a:lnB>
                  </a:tcPr>
                </a:tc>
                <a:tc>
                  <a:txBody>
                    <a:bodyPr/>
                    <a:lstStyle/>
                    <a:p>
                      <a:pPr algn="l" fontAlgn="b"/>
                      <a:endParaRPr lang="it-IT" sz="300" b="0" i="0" u="none" strike="noStrike">
                        <a:latin typeface="Arial"/>
                      </a:endParaRPr>
                    </a:p>
                  </a:txBody>
                  <a:tcPr marL="3316" marR="3316" marT="3316" marB="0" anchor="b">
                    <a:lnL>
                      <a:noFill/>
                    </a:lnL>
                    <a:lnR>
                      <a:noFill/>
                    </a:lnR>
                    <a:lnT>
                      <a:noFill/>
                    </a:lnT>
                    <a:lnB>
                      <a:noFill/>
                    </a:lnB>
                  </a:tcPr>
                </a:tc>
                <a:tc>
                  <a:txBody>
                    <a:bodyPr/>
                    <a:lstStyle/>
                    <a:p>
                      <a:pPr algn="l" fontAlgn="b"/>
                      <a:endParaRPr lang="it-IT" sz="300" b="0" i="0" u="none" strike="noStrike">
                        <a:latin typeface="Arial"/>
                      </a:endParaRPr>
                    </a:p>
                  </a:txBody>
                  <a:tcPr marL="3316" marR="3316" marT="3316" marB="0" anchor="b">
                    <a:lnL>
                      <a:noFill/>
                    </a:lnL>
                    <a:lnR>
                      <a:noFill/>
                    </a:lnR>
                    <a:lnT>
                      <a:noFill/>
                    </a:lnT>
                    <a:lnB>
                      <a:noFill/>
                    </a:lnB>
                  </a:tcPr>
                </a:tc>
                <a:tc>
                  <a:txBody>
                    <a:bodyPr/>
                    <a:lstStyle/>
                    <a:p>
                      <a:pPr algn="l" fontAlgn="b"/>
                      <a:endParaRPr lang="it-IT" sz="300" b="0" i="0" u="none" strike="noStrike">
                        <a:latin typeface="Arial"/>
                      </a:endParaRPr>
                    </a:p>
                  </a:txBody>
                  <a:tcPr marL="3316" marR="3316" marT="3316" marB="0" anchor="b">
                    <a:lnL>
                      <a:noFill/>
                    </a:lnL>
                    <a:lnR>
                      <a:noFill/>
                    </a:lnR>
                    <a:lnT>
                      <a:noFill/>
                    </a:lnT>
                    <a:lnB>
                      <a:noFill/>
                    </a:lnB>
                  </a:tcPr>
                </a:tc>
              </a:tr>
              <a:tr h="129263">
                <a:tc>
                  <a:txBody>
                    <a:bodyPr/>
                    <a:lstStyle/>
                    <a:p>
                      <a:pPr algn="l" fontAlgn="b"/>
                      <a:endParaRPr lang="it-IT" sz="300" b="0" i="0" u="none" strike="noStrike">
                        <a:latin typeface="Arial"/>
                      </a:endParaRPr>
                    </a:p>
                  </a:txBody>
                  <a:tcPr marL="3316" marR="3316" marT="3316" marB="0" anchor="b">
                    <a:lnL>
                      <a:noFill/>
                    </a:lnL>
                    <a:lnR>
                      <a:noFill/>
                    </a:lnR>
                    <a:lnT>
                      <a:noFill/>
                    </a:lnT>
                    <a:lnB>
                      <a:noFill/>
                    </a:lnB>
                  </a:tcPr>
                </a:tc>
                <a:tc>
                  <a:txBody>
                    <a:bodyPr/>
                    <a:lstStyle/>
                    <a:p>
                      <a:pPr algn="l" fontAlgn="b"/>
                      <a:endParaRPr lang="it-IT" sz="300" b="0" i="0" u="none" strike="noStrike">
                        <a:latin typeface="Arial"/>
                      </a:endParaRPr>
                    </a:p>
                  </a:txBody>
                  <a:tcPr marL="3316" marR="3316" marT="3316" marB="0" anchor="b">
                    <a:lnL>
                      <a:noFill/>
                    </a:lnL>
                    <a:lnR>
                      <a:noFill/>
                    </a:lnR>
                    <a:lnT>
                      <a:noFill/>
                    </a:lnT>
                    <a:lnB>
                      <a:noFill/>
                    </a:lnB>
                  </a:tcPr>
                </a:tc>
                <a:tc>
                  <a:txBody>
                    <a:bodyPr/>
                    <a:lstStyle/>
                    <a:p>
                      <a:pPr algn="l" fontAlgn="b"/>
                      <a:endParaRPr lang="it-IT" sz="300" b="0" i="0" u="none" strike="noStrike">
                        <a:latin typeface="Arial"/>
                      </a:endParaRPr>
                    </a:p>
                  </a:txBody>
                  <a:tcPr marL="3316" marR="3316" marT="3316" marB="0" anchor="b">
                    <a:lnL>
                      <a:noFill/>
                    </a:lnL>
                    <a:lnR>
                      <a:noFill/>
                    </a:lnR>
                    <a:lnT>
                      <a:noFill/>
                    </a:lnT>
                    <a:lnB>
                      <a:noFill/>
                    </a:lnB>
                  </a:tcPr>
                </a:tc>
                <a:tc>
                  <a:txBody>
                    <a:bodyPr/>
                    <a:lstStyle/>
                    <a:p>
                      <a:pPr algn="l" fontAlgn="b"/>
                      <a:endParaRPr lang="it-IT" sz="300" b="0" i="0" u="none" strike="noStrike">
                        <a:latin typeface="Arial"/>
                      </a:endParaRPr>
                    </a:p>
                  </a:txBody>
                  <a:tcPr marL="3316" marR="3316" marT="3316" marB="0" anchor="b">
                    <a:lnL>
                      <a:noFill/>
                    </a:lnL>
                    <a:lnR>
                      <a:noFill/>
                    </a:lnR>
                    <a:lnT>
                      <a:noFill/>
                    </a:lnT>
                    <a:lnB>
                      <a:noFill/>
                    </a:lnB>
                  </a:tcPr>
                </a:tc>
                <a:tc>
                  <a:txBody>
                    <a:bodyPr/>
                    <a:lstStyle/>
                    <a:p>
                      <a:pPr algn="l" fontAlgn="b"/>
                      <a:endParaRPr lang="it-IT" sz="300" b="0" i="0" u="none" strike="noStrike">
                        <a:latin typeface="Arial"/>
                      </a:endParaRPr>
                    </a:p>
                  </a:txBody>
                  <a:tcPr marL="3316" marR="3316" marT="3316" marB="0" anchor="b">
                    <a:lnL>
                      <a:noFill/>
                    </a:lnL>
                    <a:lnR>
                      <a:noFill/>
                    </a:lnR>
                    <a:lnT>
                      <a:noFill/>
                    </a:lnT>
                    <a:lnB>
                      <a:noFill/>
                    </a:lnB>
                  </a:tcPr>
                </a:tc>
                <a:tc>
                  <a:txBody>
                    <a:bodyPr/>
                    <a:lstStyle/>
                    <a:p>
                      <a:pPr algn="l" fontAlgn="b"/>
                      <a:endParaRPr lang="it-IT" sz="300" b="0" i="0" u="none" strike="noStrike">
                        <a:latin typeface="Arial"/>
                      </a:endParaRPr>
                    </a:p>
                  </a:txBody>
                  <a:tcPr marL="3316" marR="3316" marT="3316" marB="0" anchor="b">
                    <a:lnL>
                      <a:noFill/>
                    </a:lnL>
                    <a:lnR>
                      <a:noFill/>
                    </a:lnR>
                    <a:lnT>
                      <a:noFill/>
                    </a:lnT>
                    <a:lnB>
                      <a:noFill/>
                    </a:lnB>
                  </a:tcPr>
                </a:tc>
                <a:tc>
                  <a:txBody>
                    <a:bodyPr/>
                    <a:lstStyle/>
                    <a:p>
                      <a:pPr algn="l" fontAlgn="b"/>
                      <a:endParaRPr lang="it-IT" sz="300" b="0" i="0" u="none" strike="noStrike">
                        <a:latin typeface="Arial"/>
                      </a:endParaRPr>
                    </a:p>
                  </a:txBody>
                  <a:tcPr marL="3316" marR="3316" marT="3316" marB="0" anchor="b">
                    <a:lnL>
                      <a:noFill/>
                    </a:lnL>
                    <a:lnR>
                      <a:noFill/>
                    </a:lnR>
                    <a:lnT>
                      <a:noFill/>
                    </a:lnT>
                    <a:lnB>
                      <a:noFill/>
                    </a:lnB>
                  </a:tcPr>
                </a:tc>
                <a:tc>
                  <a:txBody>
                    <a:bodyPr/>
                    <a:lstStyle/>
                    <a:p>
                      <a:pPr algn="l" fontAlgn="b"/>
                      <a:endParaRPr lang="it-IT" sz="300" b="0" i="0" u="none" strike="noStrike">
                        <a:latin typeface="Arial"/>
                      </a:endParaRPr>
                    </a:p>
                  </a:txBody>
                  <a:tcPr marL="3316" marR="3316" marT="3316" marB="0" anchor="b">
                    <a:lnL>
                      <a:noFill/>
                    </a:lnL>
                    <a:lnR>
                      <a:noFill/>
                    </a:lnR>
                    <a:lnT>
                      <a:noFill/>
                    </a:lnT>
                    <a:lnB>
                      <a:noFill/>
                    </a:lnB>
                  </a:tcPr>
                </a:tc>
                <a:tc>
                  <a:txBody>
                    <a:bodyPr/>
                    <a:lstStyle/>
                    <a:p>
                      <a:pPr algn="l" fontAlgn="b"/>
                      <a:endParaRPr lang="it-IT" sz="300" b="0" i="0" u="none" strike="noStrike">
                        <a:latin typeface="Arial"/>
                      </a:endParaRPr>
                    </a:p>
                  </a:txBody>
                  <a:tcPr marL="3316" marR="3316" marT="3316" marB="0" anchor="b">
                    <a:lnL>
                      <a:noFill/>
                    </a:lnL>
                    <a:lnR>
                      <a:noFill/>
                    </a:lnR>
                    <a:lnT>
                      <a:noFill/>
                    </a:lnT>
                    <a:lnB>
                      <a:noFill/>
                    </a:lnB>
                  </a:tcPr>
                </a:tc>
              </a:tr>
              <a:tr h="129263">
                <a:tc>
                  <a:txBody>
                    <a:bodyPr/>
                    <a:lstStyle/>
                    <a:p>
                      <a:pPr algn="l" fontAlgn="b"/>
                      <a:endParaRPr lang="it-IT" sz="300" b="0" i="0" u="none" strike="noStrike">
                        <a:latin typeface="Arial"/>
                      </a:endParaRPr>
                    </a:p>
                  </a:txBody>
                  <a:tcPr marL="3316" marR="3316" marT="3316" marB="0" anchor="b">
                    <a:lnL>
                      <a:noFill/>
                    </a:lnL>
                    <a:lnR>
                      <a:noFill/>
                    </a:lnR>
                    <a:lnT>
                      <a:noFill/>
                    </a:lnT>
                    <a:lnB>
                      <a:noFill/>
                    </a:lnB>
                  </a:tcPr>
                </a:tc>
                <a:tc>
                  <a:txBody>
                    <a:bodyPr/>
                    <a:lstStyle/>
                    <a:p>
                      <a:pPr algn="l" fontAlgn="b"/>
                      <a:endParaRPr lang="it-IT" sz="300" b="0" i="0" u="none" strike="noStrike">
                        <a:latin typeface="Arial"/>
                      </a:endParaRPr>
                    </a:p>
                  </a:txBody>
                  <a:tcPr marL="3316" marR="3316" marT="3316" marB="0" anchor="b">
                    <a:lnL>
                      <a:noFill/>
                    </a:lnL>
                    <a:lnR>
                      <a:noFill/>
                    </a:lnR>
                    <a:lnT>
                      <a:noFill/>
                    </a:lnT>
                    <a:lnB>
                      <a:noFill/>
                    </a:lnB>
                  </a:tcPr>
                </a:tc>
                <a:tc>
                  <a:txBody>
                    <a:bodyPr/>
                    <a:lstStyle/>
                    <a:p>
                      <a:pPr algn="l" fontAlgn="b"/>
                      <a:endParaRPr lang="it-IT" sz="300" b="0" i="0" u="none" strike="noStrike">
                        <a:latin typeface="Arial"/>
                      </a:endParaRPr>
                    </a:p>
                  </a:txBody>
                  <a:tcPr marL="3316" marR="3316" marT="3316" marB="0" anchor="b">
                    <a:lnL>
                      <a:noFill/>
                    </a:lnL>
                    <a:lnR>
                      <a:noFill/>
                    </a:lnR>
                    <a:lnT>
                      <a:noFill/>
                    </a:lnT>
                    <a:lnB>
                      <a:noFill/>
                    </a:lnB>
                  </a:tcPr>
                </a:tc>
                <a:tc>
                  <a:txBody>
                    <a:bodyPr/>
                    <a:lstStyle/>
                    <a:p>
                      <a:pPr algn="l" fontAlgn="b"/>
                      <a:endParaRPr lang="it-IT" sz="300" b="0" i="0" u="none" strike="noStrike">
                        <a:latin typeface="Arial"/>
                      </a:endParaRPr>
                    </a:p>
                  </a:txBody>
                  <a:tcPr marL="3316" marR="3316" marT="3316" marB="0" anchor="b">
                    <a:lnL>
                      <a:noFill/>
                    </a:lnL>
                    <a:lnR>
                      <a:noFill/>
                    </a:lnR>
                    <a:lnT>
                      <a:noFill/>
                    </a:lnT>
                    <a:lnB>
                      <a:noFill/>
                    </a:lnB>
                  </a:tcPr>
                </a:tc>
                <a:tc>
                  <a:txBody>
                    <a:bodyPr/>
                    <a:lstStyle/>
                    <a:p>
                      <a:pPr algn="l" fontAlgn="b"/>
                      <a:endParaRPr lang="it-IT" sz="300" b="0" i="0" u="none" strike="noStrike">
                        <a:latin typeface="Arial"/>
                      </a:endParaRPr>
                    </a:p>
                  </a:txBody>
                  <a:tcPr marL="3316" marR="3316" marT="3316" marB="0" anchor="b">
                    <a:lnL>
                      <a:noFill/>
                    </a:lnL>
                    <a:lnR>
                      <a:noFill/>
                    </a:lnR>
                    <a:lnT>
                      <a:noFill/>
                    </a:lnT>
                    <a:lnB>
                      <a:noFill/>
                    </a:lnB>
                  </a:tcPr>
                </a:tc>
                <a:tc>
                  <a:txBody>
                    <a:bodyPr/>
                    <a:lstStyle/>
                    <a:p>
                      <a:pPr algn="l" fontAlgn="b"/>
                      <a:endParaRPr lang="it-IT" sz="300" b="0" i="0" u="none" strike="noStrike">
                        <a:latin typeface="Arial"/>
                      </a:endParaRPr>
                    </a:p>
                  </a:txBody>
                  <a:tcPr marL="3316" marR="3316" marT="3316" marB="0" anchor="b">
                    <a:lnL>
                      <a:noFill/>
                    </a:lnL>
                    <a:lnR>
                      <a:noFill/>
                    </a:lnR>
                    <a:lnT>
                      <a:noFill/>
                    </a:lnT>
                    <a:lnB>
                      <a:noFill/>
                    </a:lnB>
                  </a:tcPr>
                </a:tc>
                <a:tc>
                  <a:txBody>
                    <a:bodyPr/>
                    <a:lstStyle/>
                    <a:p>
                      <a:pPr algn="l" fontAlgn="b"/>
                      <a:endParaRPr lang="it-IT" sz="300" b="0" i="0" u="none" strike="noStrike">
                        <a:latin typeface="Arial"/>
                      </a:endParaRPr>
                    </a:p>
                  </a:txBody>
                  <a:tcPr marL="3316" marR="3316" marT="3316" marB="0" anchor="b">
                    <a:lnL>
                      <a:noFill/>
                    </a:lnL>
                    <a:lnR>
                      <a:noFill/>
                    </a:lnR>
                    <a:lnT>
                      <a:noFill/>
                    </a:lnT>
                    <a:lnB>
                      <a:noFill/>
                    </a:lnB>
                  </a:tcPr>
                </a:tc>
                <a:tc>
                  <a:txBody>
                    <a:bodyPr/>
                    <a:lstStyle/>
                    <a:p>
                      <a:pPr algn="l" fontAlgn="b"/>
                      <a:endParaRPr lang="it-IT" sz="300" b="0" i="0" u="none" strike="noStrike">
                        <a:latin typeface="Arial"/>
                      </a:endParaRPr>
                    </a:p>
                  </a:txBody>
                  <a:tcPr marL="3316" marR="3316" marT="3316" marB="0" anchor="b">
                    <a:lnL>
                      <a:noFill/>
                    </a:lnL>
                    <a:lnR>
                      <a:noFill/>
                    </a:lnR>
                    <a:lnT>
                      <a:noFill/>
                    </a:lnT>
                    <a:lnB>
                      <a:noFill/>
                    </a:lnB>
                  </a:tcPr>
                </a:tc>
                <a:tc>
                  <a:txBody>
                    <a:bodyPr/>
                    <a:lstStyle/>
                    <a:p>
                      <a:pPr algn="l" fontAlgn="b"/>
                      <a:endParaRPr lang="it-IT" sz="300" b="0" i="0" u="none" strike="noStrike">
                        <a:latin typeface="Arial"/>
                      </a:endParaRPr>
                    </a:p>
                  </a:txBody>
                  <a:tcPr marL="3316" marR="3316" marT="3316" marB="0" anchor="b">
                    <a:lnL>
                      <a:noFill/>
                    </a:lnL>
                    <a:lnR>
                      <a:noFill/>
                    </a:lnR>
                    <a:lnT>
                      <a:noFill/>
                    </a:lnT>
                    <a:lnB>
                      <a:noFill/>
                    </a:lnB>
                  </a:tcPr>
                </a:tc>
              </a:tr>
              <a:tr h="129263">
                <a:tc>
                  <a:txBody>
                    <a:bodyPr/>
                    <a:lstStyle/>
                    <a:p>
                      <a:pPr algn="l" fontAlgn="b"/>
                      <a:endParaRPr lang="it-IT" sz="300" b="0" i="0" u="none" strike="noStrike">
                        <a:latin typeface="Arial"/>
                      </a:endParaRPr>
                    </a:p>
                  </a:txBody>
                  <a:tcPr marL="3316" marR="3316" marT="3316" marB="0" anchor="b">
                    <a:lnL>
                      <a:noFill/>
                    </a:lnL>
                    <a:lnR>
                      <a:noFill/>
                    </a:lnR>
                    <a:lnT>
                      <a:noFill/>
                    </a:lnT>
                    <a:lnB>
                      <a:noFill/>
                    </a:lnB>
                  </a:tcPr>
                </a:tc>
                <a:tc>
                  <a:txBody>
                    <a:bodyPr/>
                    <a:lstStyle/>
                    <a:p>
                      <a:pPr algn="l" fontAlgn="b"/>
                      <a:endParaRPr lang="it-IT" sz="300" b="0" i="0" u="none" strike="noStrike">
                        <a:latin typeface="Arial"/>
                      </a:endParaRPr>
                    </a:p>
                  </a:txBody>
                  <a:tcPr marL="3316" marR="3316" marT="3316" marB="0" anchor="b">
                    <a:lnL>
                      <a:noFill/>
                    </a:lnL>
                    <a:lnR>
                      <a:noFill/>
                    </a:lnR>
                    <a:lnT>
                      <a:noFill/>
                    </a:lnT>
                    <a:lnB>
                      <a:noFill/>
                    </a:lnB>
                  </a:tcPr>
                </a:tc>
                <a:tc>
                  <a:txBody>
                    <a:bodyPr/>
                    <a:lstStyle/>
                    <a:p>
                      <a:pPr algn="l" fontAlgn="b"/>
                      <a:endParaRPr lang="it-IT" sz="300" b="0" i="0" u="none" strike="noStrike">
                        <a:latin typeface="Arial"/>
                      </a:endParaRPr>
                    </a:p>
                  </a:txBody>
                  <a:tcPr marL="3316" marR="3316" marT="3316" marB="0" anchor="b">
                    <a:lnL>
                      <a:noFill/>
                    </a:lnL>
                    <a:lnR>
                      <a:noFill/>
                    </a:lnR>
                    <a:lnT>
                      <a:noFill/>
                    </a:lnT>
                    <a:lnB>
                      <a:noFill/>
                    </a:lnB>
                  </a:tcPr>
                </a:tc>
                <a:tc>
                  <a:txBody>
                    <a:bodyPr/>
                    <a:lstStyle/>
                    <a:p>
                      <a:pPr algn="l" fontAlgn="b"/>
                      <a:endParaRPr lang="it-IT" sz="300" b="0" i="0" u="none" strike="noStrike">
                        <a:latin typeface="Arial"/>
                      </a:endParaRPr>
                    </a:p>
                  </a:txBody>
                  <a:tcPr marL="3316" marR="3316" marT="3316" marB="0" anchor="b">
                    <a:lnL>
                      <a:noFill/>
                    </a:lnL>
                    <a:lnR>
                      <a:noFill/>
                    </a:lnR>
                    <a:lnT>
                      <a:noFill/>
                    </a:lnT>
                    <a:lnB>
                      <a:noFill/>
                    </a:lnB>
                  </a:tcPr>
                </a:tc>
                <a:tc>
                  <a:txBody>
                    <a:bodyPr/>
                    <a:lstStyle/>
                    <a:p>
                      <a:pPr algn="l" fontAlgn="b"/>
                      <a:endParaRPr lang="it-IT" sz="300" b="0" i="0" u="none" strike="noStrike">
                        <a:latin typeface="Arial"/>
                      </a:endParaRPr>
                    </a:p>
                  </a:txBody>
                  <a:tcPr marL="3316" marR="3316" marT="3316" marB="0" anchor="b">
                    <a:lnL>
                      <a:noFill/>
                    </a:lnL>
                    <a:lnR>
                      <a:noFill/>
                    </a:lnR>
                    <a:lnT>
                      <a:noFill/>
                    </a:lnT>
                    <a:lnB>
                      <a:noFill/>
                    </a:lnB>
                  </a:tcPr>
                </a:tc>
                <a:tc>
                  <a:txBody>
                    <a:bodyPr/>
                    <a:lstStyle/>
                    <a:p>
                      <a:pPr algn="l" fontAlgn="b"/>
                      <a:endParaRPr lang="it-IT" sz="300" b="0" i="0" u="none" strike="noStrike">
                        <a:latin typeface="Arial"/>
                      </a:endParaRPr>
                    </a:p>
                  </a:txBody>
                  <a:tcPr marL="3316" marR="3316" marT="3316" marB="0" anchor="b">
                    <a:lnL>
                      <a:noFill/>
                    </a:lnL>
                    <a:lnR>
                      <a:noFill/>
                    </a:lnR>
                    <a:lnT>
                      <a:noFill/>
                    </a:lnT>
                    <a:lnB>
                      <a:noFill/>
                    </a:lnB>
                  </a:tcPr>
                </a:tc>
                <a:tc>
                  <a:txBody>
                    <a:bodyPr/>
                    <a:lstStyle/>
                    <a:p>
                      <a:pPr algn="l" fontAlgn="b"/>
                      <a:endParaRPr lang="it-IT" sz="300" b="0" i="0" u="none" strike="noStrike">
                        <a:latin typeface="Arial"/>
                      </a:endParaRPr>
                    </a:p>
                  </a:txBody>
                  <a:tcPr marL="3316" marR="3316" marT="3316" marB="0" anchor="b">
                    <a:lnL>
                      <a:noFill/>
                    </a:lnL>
                    <a:lnR>
                      <a:noFill/>
                    </a:lnR>
                    <a:lnT>
                      <a:noFill/>
                    </a:lnT>
                    <a:lnB>
                      <a:noFill/>
                    </a:lnB>
                  </a:tcPr>
                </a:tc>
                <a:tc>
                  <a:txBody>
                    <a:bodyPr/>
                    <a:lstStyle/>
                    <a:p>
                      <a:pPr algn="l" fontAlgn="b"/>
                      <a:endParaRPr lang="it-IT" sz="300" b="0" i="0" u="none" strike="noStrike">
                        <a:latin typeface="Arial"/>
                      </a:endParaRPr>
                    </a:p>
                  </a:txBody>
                  <a:tcPr marL="3316" marR="3316" marT="3316" marB="0" anchor="b">
                    <a:lnL>
                      <a:noFill/>
                    </a:lnL>
                    <a:lnR>
                      <a:noFill/>
                    </a:lnR>
                    <a:lnT>
                      <a:noFill/>
                    </a:lnT>
                    <a:lnB>
                      <a:noFill/>
                    </a:lnB>
                  </a:tcPr>
                </a:tc>
                <a:tc>
                  <a:txBody>
                    <a:bodyPr/>
                    <a:lstStyle/>
                    <a:p>
                      <a:pPr algn="l" fontAlgn="b"/>
                      <a:endParaRPr lang="it-IT" sz="300" b="0" i="0" u="none" strike="noStrike">
                        <a:latin typeface="Arial"/>
                      </a:endParaRPr>
                    </a:p>
                  </a:txBody>
                  <a:tcPr marL="3316" marR="3316" marT="3316" marB="0" anchor="b">
                    <a:lnL>
                      <a:noFill/>
                    </a:lnL>
                    <a:lnR>
                      <a:noFill/>
                    </a:lnR>
                    <a:lnT>
                      <a:noFill/>
                    </a:lnT>
                    <a:lnB>
                      <a:noFill/>
                    </a:lnB>
                  </a:tcPr>
                </a:tc>
              </a:tr>
              <a:tr h="129263">
                <a:tc>
                  <a:txBody>
                    <a:bodyPr/>
                    <a:lstStyle/>
                    <a:p>
                      <a:pPr algn="l" fontAlgn="b"/>
                      <a:endParaRPr lang="it-IT" sz="300" b="0" i="0" u="none" strike="noStrike">
                        <a:latin typeface="Arial"/>
                      </a:endParaRPr>
                    </a:p>
                  </a:txBody>
                  <a:tcPr marL="3316" marR="3316" marT="3316" marB="0" anchor="b">
                    <a:lnL>
                      <a:noFill/>
                    </a:lnL>
                    <a:lnR>
                      <a:noFill/>
                    </a:lnR>
                    <a:lnT>
                      <a:noFill/>
                    </a:lnT>
                    <a:lnB>
                      <a:noFill/>
                    </a:lnB>
                  </a:tcPr>
                </a:tc>
                <a:tc>
                  <a:txBody>
                    <a:bodyPr/>
                    <a:lstStyle/>
                    <a:p>
                      <a:pPr algn="l" fontAlgn="b"/>
                      <a:endParaRPr lang="it-IT" sz="300" b="0" i="0" u="none" strike="noStrike">
                        <a:latin typeface="Arial"/>
                      </a:endParaRPr>
                    </a:p>
                  </a:txBody>
                  <a:tcPr marL="3316" marR="3316" marT="3316" marB="0" anchor="b">
                    <a:lnL>
                      <a:noFill/>
                    </a:lnL>
                    <a:lnR>
                      <a:noFill/>
                    </a:lnR>
                    <a:lnT>
                      <a:noFill/>
                    </a:lnT>
                    <a:lnB>
                      <a:noFill/>
                    </a:lnB>
                  </a:tcPr>
                </a:tc>
                <a:tc>
                  <a:txBody>
                    <a:bodyPr/>
                    <a:lstStyle/>
                    <a:p>
                      <a:pPr algn="l" fontAlgn="b"/>
                      <a:endParaRPr lang="it-IT" sz="300" b="0" i="0" u="none" strike="noStrike">
                        <a:latin typeface="Arial"/>
                      </a:endParaRPr>
                    </a:p>
                  </a:txBody>
                  <a:tcPr marL="3316" marR="3316" marT="3316" marB="0" anchor="b">
                    <a:lnL>
                      <a:noFill/>
                    </a:lnL>
                    <a:lnR>
                      <a:noFill/>
                    </a:lnR>
                    <a:lnT>
                      <a:noFill/>
                    </a:lnT>
                    <a:lnB>
                      <a:noFill/>
                    </a:lnB>
                  </a:tcPr>
                </a:tc>
                <a:tc>
                  <a:txBody>
                    <a:bodyPr/>
                    <a:lstStyle/>
                    <a:p>
                      <a:pPr algn="l" fontAlgn="b"/>
                      <a:endParaRPr lang="it-IT" sz="300" b="0" i="0" u="none" strike="noStrike">
                        <a:latin typeface="Arial"/>
                      </a:endParaRPr>
                    </a:p>
                  </a:txBody>
                  <a:tcPr marL="3316" marR="3316" marT="3316" marB="0" anchor="b">
                    <a:lnL>
                      <a:noFill/>
                    </a:lnL>
                    <a:lnR>
                      <a:noFill/>
                    </a:lnR>
                    <a:lnT>
                      <a:noFill/>
                    </a:lnT>
                    <a:lnB>
                      <a:noFill/>
                    </a:lnB>
                  </a:tcPr>
                </a:tc>
                <a:tc>
                  <a:txBody>
                    <a:bodyPr/>
                    <a:lstStyle/>
                    <a:p>
                      <a:pPr algn="l" fontAlgn="b"/>
                      <a:endParaRPr lang="it-IT" sz="300" b="0" i="0" u="none" strike="noStrike">
                        <a:latin typeface="Arial"/>
                      </a:endParaRPr>
                    </a:p>
                  </a:txBody>
                  <a:tcPr marL="3316" marR="3316" marT="3316" marB="0" anchor="b">
                    <a:lnL>
                      <a:noFill/>
                    </a:lnL>
                    <a:lnR>
                      <a:noFill/>
                    </a:lnR>
                    <a:lnT>
                      <a:noFill/>
                    </a:lnT>
                    <a:lnB>
                      <a:noFill/>
                    </a:lnB>
                  </a:tcPr>
                </a:tc>
                <a:tc>
                  <a:txBody>
                    <a:bodyPr/>
                    <a:lstStyle/>
                    <a:p>
                      <a:pPr algn="l" fontAlgn="b"/>
                      <a:endParaRPr lang="it-IT" sz="300" b="0" i="0" u="none" strike="noStrike">
                        <a:latin typeface="Arial"/>
                      </a:endParaRPr>
                    </a:p>
                  </a:txBody>
                  <a:tcPr marL="3316" marR="3316" marT="3316" marB="0" anchor="b">
                    <a:lnL>
                      <a:noFill/>
                    </a:lnL>
                    <a:lnR>
                      <a:noFill/>
                    </a:lnR>
                    <a:lnT>
                      <a:noFill/>
                    </a:lnT>
                    <a:lnB>
                      <a:noFill/>
                    </a:lnB>
                  </a:tcPr>
                </a:tc>
                <a:tc>
                  <a:txBody>
                    <a:bodyPr/>
                    <a:lstStyle/>
                    <a:p>
                      <a:pPr algn="l" fontAlgn="b"/>
                      <a:endParaRPr lang="it-IT" sz="300" b="0" i="0" u="none" strike="noStrike">
                        <a:latin typeface="Arial"/>
                      </a:endParaRPr>
                    </a:p>
                  </a:txBody>
                  <a:tcPr marL="3316" marR="3316" marT="3316" marB="0" anchor="b">
                    <a:lnL>
                      <a:noFill/>
                    </a:lnL>
                    <a:lnR>
                      <a:noFill/>
                    </a:lnR>
                    <a:lnT>
                      <a:noFill/>
                    </a:lnT>
                    <a:lnB>
                      <a:noFill/>
                    </a:lnB>
                  </a:tcPr>
                </a:tc>
                <a:tc>
                  <a:txBody>
                    <a:bodyPr/>
                    <a:lstStyle/>
                    <a:p>
                      <a:pPr algn="l" fontAlgn="b"/>
                      <a:endParaRPr lang="it-IT" sz="300" b="0" i="0" u="none" strike="noStrike">
                        <a:latin typeface="Arial"/>
                      </a:endParaRPr>
                    </a:p>
                  </a:txBody>
                  <a:tcPr marL="3316" marR="3316" marT="3316" marB="0" anchor="b">
                    <a:lnL>
                      <a:noFill/>
                    </a:lnL>
                    <a:lnR>
                      <a:noFill/>
                    </a:lnR>
                    <a:lnT>
                      <a:noFill/>
                    </a:lnT>
                    <a:lnB>
                      <a:noFill/>
                    </a:lnB>
                  </a:tcPr>
                </a:tc>
                <a:tc>
                  <a:txBody>
                    <a:bodyPr/>
                    <a:lstStyle/>
                    <a:p>
                      <a:pPr algn="l" fontAlgn="b"/>
                      <a:endParaRPr lang="it-IT" sz="300" b="0" i="0" u="none" strike="noStrike">
                        <a:latin typeface="Arial"/>
                      </a:endParaRPr>
                    </a:p>
                  </a:txBody>
                  <a:tcPr marL="3316" marR="3316" marT="3316" marB="0" anchor="b">
                    <a:lnL>
                      <a:noFill/>
                    </a:lnL>
                    <a:lnR>
                      <a:noFill/>
                    </a:lnR>
                    <a:lnT>
                      <a:noFill/>
                    </a:lnT>
                    <a:lnB>
                      <a:noFill/>
                    </a:lnB>
                  </a:tcPr>
                </a:tc>
              </a:tr>
              <a:tr h="129263">
                <a:tc>
                  <a:txBody>
                    <a:bodyPr/>
                    <a:lstStyle/>
                    <a:p>
                      <a:pPr algn="l" fontAlgn="b"/>
                      <a:endParaRPr lang="it-IT" sz="300" b="0" i="0" u="none" strike="noStrike">
                        <a:latin typeface="Arial"/>
                      </a:endParaRPr>
                    </a:p>
                  </a:txBody>
                  <a:tcPr marL="3316" marR="3316" marT="3316" marB="0" anchor="b">
                    <a:lnL>
                      <a:noFill/>
                    </a:lnL>
                    <a:lnR>
                      <a:noFill/>
                    </a:lnR>
                    <a:lnT>
                      <a:noFill/>
                    </a:lnT>
                    <a:lnB>
                      <a:noFill/>
                    </a:lnB>
                  </a:tcPr>
                </a:tc>
                <a:tc>
                  <a:txBody>
                    <a:bodyPr/>
                    <a:lstStyle/>
                    <a:p>
                      <a:pPr algn="l" fontAlgn="b"/>
                      <a:endParaRPr lang="it-IT" sz="300" b="0" i="0" u="none" strike="noStrike">
                        <a:latin typeface="Arial"/>
                      </a:endParaRPr>
                    </a:p>
                  </a:txBody>
                  <a:tcPr marL="3316" marR="3316" marT="3316" marB="0" anchor="b">
                    <a:lnL>
                      <a:noFill/>
                    </a:lnL>
                    <a:lnR>
                      <a:noFill/>
                    </a:lnR>
                    <a:lnT>
                      <a:noFill/>
                    </a:lnT>
                    <a:lnB>
                      <a:noFill/>
                    </a:lnB>
                  </a:tcPr>
                </a:tc>
                <a:tc>
                  <a:txBody>
                    <a:bodyPr/>
                    <a:lstStyle/>
                    <a:p>
                      <a:pPr algn="l" fontAlgn="b"/>
                      <a:endParaRPr lang="it-IT" sz="300" b="0" i="0" u="none" strike="noStrike">
                        <a:latin typeface="Arial"/>
                      </a:endParaRPr>
                    </a:p>
                  </a:txBody>
                  <a:tcPr marL="3316" marR="3316" marT="3316" marB="0" anchor="b">
                    <a:lnL>
                      <a:noFill/>
                    </a:lnL>
                    <a:lnR>
                      <a:noFill/>
                    </a:lnR>
                    <a:lnT>
                      <a:noFill/>
                    </a:lnT>
                    <a:lnB>
                      <a:noFill/>
                    </a:lnB>
                  </a:tcPr>
                </a:tc>
                <a:tc>
                  <a:txBody>
                    <a:bodyPr/>
                    <a:lstStyle/>
                    <a:p>
                      <a:pPr algn="l" fontAlgn="b"/>
                      <a:endParaRPr lang="it-IT" sz="300" b="0" i="0" u="none" strike="noStrike">
                        <a:latin typeface="Arial"/>
                      </a:endParaRPr>
                    </a:p>
                  </a:txBody>
                  <a:tcPr marL="3316" marR="3316" marT="3316" marB="0" anchor="b">
                    <a:lnL>
                      <a:noFill/>
                    </a:lnL>
                    <a:lnR>
                      <a:noFill/>
                    </a:lnR>
                    <a:lnT>
                      <a:noFill/>
                    </a:lnT>
                    <a:lnB>
                      <a:noFill/>
                    </a:lnB>
                  </a:tcPr>
                </a:tc>
                <a:tc>
                  <a:txBody>
                    <a:bodyPr/>
                    <a:lstStyle/>
                    <a:p>
                      <a:pPr algn="l" fontAlgn="b"/>
                      <a:endParaRPr lang="it-IT" sz="300" b="0" i="0" u="none" strike="noStrike">
                        <a:latin typeface="Arial"/>
                      </a:endParaRPr>
                    </a:p>
                  </a:txBody>
                  <a:tcPr marL="3316" marR="3316" marT="3316" marB="0" anchor="b">
                    <a:lnL>
                      <a:noFill/>
                    </a:lnL>
                    <a:lnR>
                      <a:noFill/>
                    </a:lnR>
                    <a:lnT>
                      <a:noFill/>
                    </a:lnT>
                    <a:lnB>
                      <a:noFill/>
                    </a:lnB>
                  </a:tcPr>
                </a:tc>
                <a:tc>
                  <a:txBody>
                    <a:bodyPr/>
                    <a:lstStyle/>
                    <a:p>
                      <a:pPr algn="l" fontAlgn="b"/>
                      <a:endParaRPr lang="it-IT" sz="300" b="0" i="0" u="none" strike="noStrike">
                        <a:latin typeface="Arial"/>
                      </a:endParaRPr>
                    </a:p>
                  </a:txBody>
                  <a:tcPr marL="3316" marR="3316" marT="3316" marB="0" anchor="b">
                    <a:lnL>
                      <a:noFill/>
                    </a:lnL>
                    <a:lnR>
                      <a:noFill/>
                    </a:lnR>
                    <a:lnT>
                      <a:noFill/>
                    </a:lnT>
                    <a:lnB>
                      <a:noFill/>
                    </a:lnB>
                  </a:tcPr>
                </a:tc>
                <a:tc>
                  <a:txBody>
                    <a:bodyPr/>
                    <a:lstStyle/>
                    <a:p>
                      <a:pPr algn="l" fontAlgn="b"/>
                      <a:endParaRPr lang="it-IT" sz="300" b="0" i="0" u="none" strike="noStrike">
                        <a:latin typeface="Arial"/>
                      </a:endParaRPr>
                    </a:p>
                  </a:txBody>
                  <a:tcPr marL="3316" marR="3316" marT="3316" marB="0" anchor="b">
                    <a:lnL>
                      <a:noFill/>
                    </a:lnL>
                    <a:lnR>
                      <a:noFill/>
                    </a:lnR>
                    <a:lnT>
                      <a:noFill/>
                    </a:lnT>
                    <a:lnB>
                      <a:noFill/>
                    </a:lnB>
                  </a:tcPr>
                </a:tc>
                <a:tc>
                  <a:txBody>
                    <a:bodyPr/>
                    <a:lstStyle/>
                    <a:p>
                      <a:pPr algn="l" fontAlgn="b"/>
                      <a:endParaRPr lang="it-IT" sz="300" b="0" i="0" u="none" strike="noStrike">
                        <a:latin typeface="Arial"/>
                      </a:endParaRPr>
                    </a:p>
                  </a:txBody>
                  <a:tcPr marL="3316" marR="3316" marT="3316" marB="0" anchor="b">
                    <a:lnL>
                      <a:noFill/>
                    </a:lnL>
                    <a:lnR>
                      <a:noFill/>
                    </a:lnR>
                    <a:lnT>
                      <a:noFill/>
                    </a:lnT>
                    <a:lnB>
                      <a:noFill/>
                    </a:lnB>
                  </a:tcPr>
                </a:tc>
                <a:tc>
                  <a:txBody>
                    <a:bodyPr/>
                    <a:lstStyle/>
                    <a:p>
                      <a:pPr algn="l" fontAlgn="b"/>
                      <a:endParaRPr lang="it-IT" sz="300" b="0" i="0" u="none" strike="noStrike">
                        <a:latin typeface="Arial"/>
                      </a:endParaRPr>
                    </a:p>
                  </a:txBody>
                  <a:tcPr marL="3316" marR="3316" marT="3316" marB="0" anchor="b">
                    <a:lnL>
                      <a:noFill/>
                    </a:lnL>
                    <a:lnR>
                      <a:noFill/>
                    </a:lnR>
                    <a:lnT>
                      <a:noFill/>
                    </a:lnT>
                    <a:lnB>
                      <a:noFill/>
                    </a:lnB>
                  </a:tcPr>
                </a:tc>
              </a:tr>
              <a:tr h="129263">
                <a:tc>
                  <a:txBody>
                    <a:bodyPr/>
                    <a:lstStyle/>
                    <a:p>
                      <a:pPr algn="l" fontAlgn="b"/>
                      <a:endParaRPr lang="it-IT" sz="300" b="0" i="0" u="none" strike="noStrike">
                        <a:latin typeface="Arial"/>
                      </a:endParaRPr>
                    </a:p>
                  </a:txBody>
                  <a:tcPr marL="3316" marR="3316" marT="3316" marB="0" anchor="b">
                    <a:lnL>
                      <a:noFill/>
                    </a:lnL>
                    <a:lnR>
                      <a:noFill/>
                    </a:lnR>
                    <a:lnT>
                      <a:noFill/>
                    </a:lnT>
                    <a:lnB>
                      <a:noFill/>
                    </a:lnB>
                  </a:tcPr>
                </a:tc>
                <a:tc>
                  <a:txBody>
                    <a:bodyPr/>
                    <a:lstStyle/>
                    <a:p>
                      <a:pPr algn="l" fontAlgn="b"/>
                      <a:endParaRPr lang="it-IT" sz="300" b="0" i="0" u="none" strike="noStrike">
                        <a:latin typeface="Arial"/>
                      </a:endParaRPr>
                    </a:p>
                  </a:txBody>
                  <a:tcPr marL="3316" marR="3316" marT="3316" marB="0" anchor="b">
                    <a:lnL>
                      <a:noFill/>
                    </a:lnL>
                    <a:lnR>
                      <a:noFill/>
                    </a:lnR>
                    <a:lnT>
                      <a:noFill/>
                    </a:lnT>
                    <a:lnB>
                      <a:noFill/>
                    </a:lnB>
                  </a:tcPr>
                </a:tc>
                <a:tc>
                  <a:txBody>
                    <a:bodyPr/>
                    <a:lstStyle/>
                    <a:p>
                      <a:pPr algn="l" fontAlgn="b"/>
                      <a:endParaRPr lang="it-IT" sz="300" b="0" i="0" u="none" strike="noStrike">
                        <a:latin typeface="Arial"/>
                      </a:endParaRPr>
                    </a:p>
                  </a:txBody>
                  <a:tcPr marL="3316" marR="3316" marT="3316" marB="0" anchor="b">
                    <a:lnL>
                      <a:noFill/>
                    </a:lnL>
                    <a:lnR>
                      <a:noFill/>
                    </a:lnR>
                    <a:lnT>
                      <a:noFill/>
                    </a:lnT>
                    <a:lnB>
                      <a:noFill/>
                    </a:lnB>
                  </a:tcPr>
                </a:tc>
                <a:tc>
                  <a:txBody>
                    <a:bodyPr/>
                    <a:lstStyle/>
                    <a:p>
                      <a:pPr algn="l" fontAlgn="b"/>
                      <a:endParaRPr lang="it-IT" sz="300" b="0" i="0" u="none" strike="noStrike">
                        <a:latin typeface="Arial"/>
                      </a:endParaRPr>
                    </a:p>
                  </a:txBody>
                  <a:tcPr marL="3316" marR="3316" marT="3316" marB="0" anchor="b">
                    <a:lnL>
                      <a:noFill/>
                    </a:lnL>
                    <a:lnR>
                      <a:noFill/>
                    </a:lnR>
                    <a:lnT>
                      <a:noFill/>
                    </a:lnT>
                    <a:lnB>
                      <a:noFill/>
                    </a:lnB>
                  </a:tcPr>
                </a:tc>
                <a:tc>
                  <a:txBody>
                    <a:bodyPr/>
                    <a:lstStyle/>
                    <a:p>
                      <a:pPr algn="l" fontAlgn="b"/>
                      <a:endParaRPr lang="it-IT" sz="300" b="0" i="0" u="none" strike="noStrike">
                        <a:latin typeface="Arial"/>
                      </a:endParaRPr>
                    </a:p>
                  </a:txBody>
                  <a:tcPr marL="3316" marR="3316" marT="3316" marB="0" anchor="b">
                    <a:lnL>
                      <a:noFill/>
                    </a:lnL>
                    <a:lnR>
                      <a:noFill/>
                    </a:lnR>
                    <a:lnT>
                      <a:noFill/>
                    </a:lnT>
                    <a:lnB>
                      <a:noFill/>
                    </a:lnB>
                  </a:tcPr>
                </a:tc>
                <a:tc>
                  <a:txBody>
                    <a:bodyPr/>
                    <a:lstStyle/>
                    <a:p>
                      <a:pPr algn="l" fontAlgn="b"/>
                      <a:endParaRPr lang="it-IT" sz="300" b="0" i="0" u="none" strike="noStrike">
                        <a:latin typeface="Arial"/>
                      </a:endParaRPr>
                    </a:p>
                  </a:txBody>
                  <a:tcPr marL="3316" marR="3316" marT="3316" marB="0" anchor="b">
                    <a:lnL>
                      <a:noFill/>
                    </a:lnL>
                    <a:lnR>
                      <a:noFill/>
                    </a:lnR>
                    <a:lnT>
                      <a:noFill/>
                    </a:lnT>
                    <a:lnB>
                      <a:noFill/>
                    </a:lnB>
                  </a:tcPr>
                </a:tc>
                <a:tc>
                  <a:txBody>
                    <a:bodyPr/>
                    <a:lstStyle/>
                    <a:p>
                      <a:pPr algn="l" fontAlgn="b"/>
                      <a:endParaRPr lang="it-IT" sz="300" b="0" i="0" u="none" strike="noStrike">
                        <a:latin typeface="Arial"/>
                      </a:endParaRPr>
                    </a:p>
                  </a:txBody>
                  <a:tcPr marL="3316" marR="3316" marT="3316" marB="0" anchor="b">
                    <a:lnL>
                      <a:noFill/>
                    </a:lnL>
                    <a:lnR>
                      <a:noFill/>
                    </a:lnR>
                    <a:lnT>
                      <a:noFill/>
                    </a:lnT>
                    <a:lnB>
                      <a:noFill/>
                    </a:lnB>
                  </a:tcPr>
                </a:tc>
                <a:tc>
                  <a:txBody>
                    <a:bodyPr/>
                    <a:lstStyle/>
                    <a:p>
                      <a:pPr algn="l" fontAlgn="b"/>
                      <a:endParaRPr lang="it-IT" sz="300" b="0" i="0" u="none" strike="noStrike">
                        <a:latin typeface="Arial"/>
                      </a:endParaRPr>
                    </a:p>
                  </a:txBody>
                  <a:tcPr marL="3316" marR="3316" marT="3316" marB="0" anchor="b">
                    <a:lnL>
                      <a:noFill/>
                    </a:lnL>
                    <a:lnR>
                      <a:noFill/>
                    </a:lnR>
                    <a:lnT>
                      <a:noFill/>
                    </a:lnT>
                    <a:lnB>
                      <a:noFill/>
                    </a:lnB>
                  </a:tcPr>
                </a:tc>
                <a:tc>
                  <a:txBody>
                    <a:bodyPr/>
                    <a:lstStyle/>
                    <a:p>
                      <a:pPr algn="l" fontAlgn="b"/>
                      <a:endParaRPr lang="it-IT" sz="300" b="0" i="0" u="none" strike="noStrike">
                        <a:latin typeface="Arial"/>
                      </a:endParaRPr>
                    </a:p>
                  </a:txBody>
                  <a:tcPr marL="3316" marR="3316" marT="3316" marB="0" anchor="b">
                    <a:lnL>
                      <a:noFill/>
                    </a:lnL>
                    <a:lnR>
                      <a:noFill/>
                    </a:lnR>
                    <a:lnT>
                      <a:noFill/>
                    </a:lnT>
                    <a:lnB>
                      <a:noFill/>
                    </a:lnB>
                  </a:tcPr>
                </a:tc>
              </a:tr>
              <a:tr h="129263">
                <a:tc>
                  <a:txBody>
                    <a:bodyPr/>
                    <a:lstStyle/>
                    <a:p>
                      <a:pPr algn="l" fontAlgn="b"/>
                      <a:endParaRPr lang="it-IT" sz="300" b="0" i="0" u="none" strike="noStrike">
                        <a:latin typeface="Arial"/>
                      </a:endParaRPr>
                    </a:p>
                  </a:txBody>
                  <a:tcPr marL="3316" marR="3316" marT="3316" marB="0" anchor="b">
                    <a:lnL>
                      <a:noFill/>
                    </a:lnL>
                    <a:lnR>
                      <a:noFill/>
                    </a:lnR>
                    <a:lnT>
                      <a:noFill/>
                    </a:lnT>
                    <a:lnB>
                      <a:noFill/>
                    </a:lnB>
                  </a:tcPr>
                </a:tc>
                <a:tc>
                  <a:txBody>
                    <a:bodyPr/>
                    <a:lstStyle/>
                    <a:p>
                      <a:pPr algn="l" fontAlgn="b"/>
                      <a:endParaRPr lang="it-IT" sz="300" b="0" i="0" u="none" strike="noStrike">
                        <a:latin typeface="Arial"/>
                      </a:endParaRPr>
                    </a:p>
                  </a:txBody>
                  <a:tcPr marL="3316" marR="3316" marT="3316" marB="0" anchor="b">
                    <a:lnL>
                      <a:noFill/>
                    </a:lnL>
                    <a:lnR>
                      <a:noFill/>
                    </a:lnR>
                    <a:lnT>
                      <a:noFill/>
                    </a:lnT>
                    <a:lnB>
                      <a:noFill/>
                    </a:lnB>
                  </a:tcPr>
                </a:tc>
                <a:tc>
                  <a:txBody>
                    <a:bodyPr/>
                    <a:lstStyle/>
                    <a:p>
                      <a:pPr algn="l" fontAlgn="b"/>
                      <a:endParaRPr lang="it-IT" sz="300" b="0" i="0" u="none" strike="noStrike">
                        <a:latin typeface="Arial"/>
                      </a:endParaRPr>
                    </a:p>
                  </a:txBody>
                  <a:tcPr marL="3316" marR="3316" marT="3316" marB="0" anchor="b">
                    <a:lnL>
                      <a:noFill/>
                    </a:lnL>
                    <a:lnR>
                      <a:noFill/>
                    </a:lnR>
                    <a:lnT>
                      <a:noFill/>
                    </a:lnT>
                    <a:lnB>
                      <a:noFill/>
                    </a:lnB>
                  </a:tcPr>
                </a:tc>
                <a:tc>
                  <a:txBody>
                    <a:bodyPr/>
                    <a:lstStyle/>
                    <a:p>
                      <a:pPr algn="l" fontAlgn="b"/>
                      <a:endParaRPr lang="it-IT" sz="300" b="0" i="0" u="none" strike="noStrike">
                        <a:latin typeface="Arial"/>
                      </a:endParaRPr>
                    </a:p>
                  </a:txBody>
                  <a:tcPr marL="3316" marR="3316" marT="3316" marB="0" anchor="b">
                    <a:lnL>
                      <a:noFill/>
                    </a:lnL>
                    <a:lnR>
                      <a:noFill/>
                    </a:lnR>
                    <a:lnT>
                      <a:noFill/>
                    </a:lnT>
                    <a:lnB>
                      <a:noFill/>
                    </a:lnB>
                  </a:tcPr>
                </a:tc>
                <a:tc>
                  <a:txBody>
                    <a:bodyPr/>
                    <a:lstStyle/>
                    <a:p>
                      <a:pPr algn="l" fontAlgn="b"/>
                      <a:endParaRPr lang="it-IT" sz="300" b="0" i="0" u="none" strike="noStrike">
                        <a:latin typeface="Arial"/>
                      </a:endParaRPr>
                    </a:p>
                  </a:txBody>
                  <a:tcPr marL="3316" marR="3316" marT="3316" marB="0" anchor="b">
                    <a:lnL>
                      <a:noFill/>
                    </a:lnL>
                    <a:lnR>
                      <a:noFill/>
                    </a:lnR>
                    <a:lnT>
                      <a:noFill/>
                    </a:lnT>
                    <a:lnB>
                      <a:noFill/>
                    </a:lnB>
                  </a:tcPr>
                </a:tc>
                <a:tc>
                  <a:txBody>
                    <a:bodyPr/>
                    <a:lstStyle/>
                    <a:p>
                      <a:pPr algn="l" fontAlgn="b"/>
                      <a:endParaRPr lang="it-IT" sz="300" b="0" i="0" u="none" strike="noStrike">
                        <a:latin typeface="Arial"/>
                      </a:endParaRPr>
                    </a:p>
                  </a:txBody>
                  <a:tcPr marL="3316" marR="3316" marT="3316" marB="0" anchor="b">
                    <a:lnL>
                      <a:noFill/>
                    </a:lnL>
                    <a:lnR>
                      <a:noFill/>
                    </a:lnR>
                    <a:lnT>
                      <a:noFill/>
                    </a:lnT>
                    <a:lnB>
                      <a:noFill/>
                    </a:lnB>
                  </a:tcPr>
                </a:tc>
                <a:tc>
                  <a:txBody>
                    <a:bodyPr/>
                    <a:lstStyle/>
                    <a:p>
                      <a:pPr algn="l" fontAlgn="b"/>
                      <a:endParaRPr lang="it-IT" sz="300" b="0" i="0" u="none" strike="noStrike">
                        <a:latin typeface="Arial"/>
                      </a:endParaRPr>
                    </a:p>
                  </a:txBody>
                  <a:tcPr marL="3316" marR="3316" marT="3316" marB="0" anchor="b">
                    <a:lnL>
                      <a:noFill/>
                    </a:lnL>
                    <a:lnR>
                      <a:noFill/>
                    </a:lnR>
                    <a:lnT>
                      <a:noFill/>
                    </a:lnT>
                    <a:lnB>
                      <a:noFill/>
                    </a:lnB>
                  </a:tcPr>
                </a:tc>
                <a:tc>
                  <a:txBody>
                    <a:bodyPr/>
                    <a:lstStyle/>
                    <a:p>
                      <a:pPr algn="l" fontAlgn="b"/>
                      <a:endParaRPr lang="it-IT" sz="300" b="0" i="0" u="none" strike="noStrike">
                        <a:latin typeface="Arial"/>
                      </a:endParaRPr>
                    </a:p>
                  </a:txBody>
                  <a:tcPr marL="3316" marR="3316" marT="3316" marB="0" anchor="b">
                    <a:lnL>
                      <a:noFill/>
                    </a:lnL>
                    <a:lnR>
                      <a:noFill/>
                    </a:lnR>
                    <a:lnT>
                      <a:noFill/>
                    </a:lnT>
                    <a:lnB>
                      <a:noFill/>
                    </a:lnB>
                  </a:tcPr>
                </a:tc>
                <a:tc>
                  <a:txBody>
                    <a:bodyPr/>
                    <a:lstStyle/>
                    <a:p>
                      <a:pPr algn="l" fontAlgn="b"/>
                      <a:endParaRPr lang="it-IT" sz="300" b="0" i="0" u="none" strike="noStrike" dirty="0">
                        <a:latin typeface="Arial"/>
                      </a:endParaRPr>
                    </a:p>
                  </a:txBody>
                  <a:tcPr marL="3316" marR="3316" marT="3316" marB="0" anchor="b">
                    <a:lnL>
                      <a:noFill/>
                    </a:lnL>
                    <a:lnR>
                      <a:noFill/>
                    </a:lnR>
                    <a:lnT>
                      <a:noFill/>
                    </a:lnT>
                    <a:lnB>
                      <a:noFill/>
                    </a:lnB>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13 </a:t>
            </a:r>
            <a:r>
              <a:rPr lang="it-IT" dirty="0" err="1" smtClean="0"/>
              <a:t>bilaNCIO</a:t>
            </a:r>
            <a:r>
              <a:rPr lang="it-IT" dirty="0" smtClean="0"/>
              <a:t> TRIENNALE</a:t>
            </a:r>
            <a:br>
              <a:rPr lang="it-IT" dirty="0" smtClean="0"/>
            </a:br>
            <a:endParaRPr lang="it-IT" dirty="0"/>
          </a:p>
        </p:txBody>
      </p:sp>
      <p:graphicFrame>
        <p:nvGraphicFramePr>
          <p:cNvPr id="6" name="Tabella 5"/>
          <p:cNvGraphicFramePr>
            <a:graphicFrameLocks noGrp="1"/>
          </p:cNvGraphicFramePr>
          <p:nvPr/>
        </p:nvGraphicFramePr>
        <p:xfrm>
          <a:off x="476672" y="2982184"/>
          <a:ext cx="5400601" cy="5622268"/>
        </p:xfrm>
        <a:graphic>
          <a:graphicData uri="http://schemas.openxmlformats.org/drawingml/2006/table">
            <a:tbl>
              <a:tblPr/>
              <a:tblGrid>
                <a:gridCol w="2380019"/>
                <a:gridCol w="854083"/>
                <a:gridCol w="854083"/>
                <a:gridCol w="854083"/>
                <a:gridCol w="458333"/>
              </a:tblGrid>
              <a:tr h="154260">
                <a:tc>
                  <a:txBody>
                    <a:bodyPr/>
                    <a:lstStyle/>
                    <a:p>
                      <a:pPr algn="l" fontAlgn="ctr"/>
                      <a:r>
                        <a:rPr lang="it-IT" sz="500" b="1" i="0" u="none" strike="noStrike">
                          <a:solidFill>
                            <a:srgbClr val="000000"/>
                          </a:solidFill>
                          <a:latin typeface="Arial"/>
                        </a:rPr>
                        <a:t>RICAVI</a:t>
                      </a:r>
                    </a:p>
                  </a:txBody>
                  <a:tcPr marL="3372" marR="3372" marT="3372" marB="0" anchor="ctr">
                    <a:lnL w="12700" cap="flat" cmpd="sng" algn="ctr">
                      <a:solidFill>
                        <a:srgbClr val="800000"/>
                      </a:solidFill>
                      <a:prstDash val="solid"/>
                      <a:round/>
                      <a:headEnd type="none" w="med" len="med"/>
                      <a:tailEnd type="none" w="med" len="med"/>
                    </a:lnL>
                    <a:lnR>
                      <a:noFill/>
                    </a:lnR>
                    <a:lnT w="12700" cap="flat" cmpd="sng" algn="ctr">
                      <a:solidFill>
                        <a:srgbClr val="8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6CC"/>
                    </a:solidFill>
                  </a:tcPr>
                </a:tc>
                <a:tc>
                  <a:txBody>
                    <a:bodyPr/>
                    <a:lstStyle/>
                    <a:p>
                      <a:pPr algn="ctr" fontAlgn="b"/>
                      <a:r>
                        <a:rPr lang="it-IT" sz="500" b="1" i="0" u="none" strike="noStrike">
                          <a:latin typeface="Arial"/>
                        </a:rPr>
                        <a:t>1° ANNO</a:t>
                      </a:r>
                    </a:p>
                  </a:txBody>
                  <a:tcPr marL="3372" marR="3372" marT="3372" marB="0" anchor="b">
                    <a:lnL>
                      <a:noFill/>
                    </a:lnL>
                    <a:lnR>
                      <a:noFill/>
                    </a:lnR>
                    <a:lnT w="12700" cap="flat" cmpd="sng" algn="ctr">
                      <a:solidFill>
                        <a:srgbClr val="8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6CC"/>
                    </a:solidFill>
                  </a:tcPr>
                </a:tc>
                <a:tc>
                  <a:txBody>
                    <a:bodyPr/>
                    <a:lstStyle/>
                    <a:p>
                      <a:pPr algn="ctr" fontAlgn="b"/>
                      <a:r>
                        <a:rPr lang="it-IT" sz="500" b="1" i="0" u="none" strike="noStrike">
                          <a:latin typeface="Arial"/>
                        </a:rPr>
                        <a:t>2° ANNO</a:t>
                      </a:r>
                    </a:p>
                  </a:txBody>
                  <a:tcPr marL="3372" marR="3372" marT="3372" marB="0" anchor="b">
                    <a:lnL>
                      <a:noFill/>
                    </a:lnL>
                    <a:lnR>
                      <a:noFill/>
                    </a:lnR>
                    <a:lnT w="12700" cap="flat" cmpd="sng" algn="ctr">
                      <a:solidFill>
                        <a:srgbClr val="8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6CC"/>
                    </a:solidFill>
                  </a:tcPr>
                </a:tc>
                <a:tc>
                  <a:txBody>
                    <a:bodyPr/>
                    <a:lstStyle/>
                    <a:p>
                      <a:pPr algn="ctr" fontAlgn="b"/>
                      <a:r>
                        <a:rPr lang="it-IT" sz="500" b="1" i="0" u="none" strike="noStrike">
                          <a:latin typeface="Arial"/>
                        </a:rPr>
                        <a:t>3° ANNO</a:t>
                      </a:r>
                    </a:p>
                  </a:txBody>
                  <a:tcPr marL="3372" marR="3372" marT="3372" marB="0" anchor="b">
                    <a:lnL>
                      <a:noFill/>
                    </a:lnL>
                    <a:lnR w="12700" cap="flat" cmpd="sng" algn="ctr">
                      <a:solidFill>
                        <a:srgbClr val="800000"/>
                      </a:solidFill>
                      <a:prstDash val="solid"/>
                      <a:round/>
                      <a:headEnd type="none" w="med" len="med"/>
                      <a:tailEnd type="none" w="med" len="med"/>
                    </a:lnR>
                    <a:lnT w="12700" cap="flat" cmpd="sng" algn="ctr">
                      <a:solidFill>
                        <a:srgbClr val="8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6CC"/>
                    </a:solidFill>
                  </a:tcPr>
                </a:tc>
                <a:tc>
                  <a:txBody>
                    <a:bodyPr/>
                    <a:lstStyle/>
                    <a:p>
                      <a:pPr algn="l" fontAlgn="b"/>
                      <a:endParaRPr lang="it-IT" sz="400" b="0" i="0" u="none" strike="noStrike">
                        <a:latin typeface="Arial"/>
                      </a:endParaRPr>
                    </a:p>
                  </a:txBody>
                  <a:tcPr marL="3372" marR="3372" marT="3372" marB="0" anchor="b">
                    <a:lnL w="12700" cap="flat" cmpd="sng" algn="ctr">
                      <a:solidFill>
                        <a:srgbClr val="800000"/>
                      </a:solidFill>
                      <a:prstDash val="solid"/>
                      <a:round/>
                      <a:headEnd type="none" w="med" len="med"/>
                      <a:tailEnd type="none" w="med" len="med"/>
                    </a:lnL>
                    <a:lnR>
                      <a:noFill/>
                    </a:lnR>
                    <a:lnT>
                      <a:noFill/>
                    </a:lnT>
                    <a:lnB>
                      <a:noFill/>
                    </a:lnB>
                  </a:tcPr>
                </a:tc>
              </a:tr>
              <a:tr h="168133">
                <a:tc>
                  <a:txBody>
                    <a:bodyPr/>
                    <a:lstStyle/>
                    <a:p>
                      <a:pPr algn="l" fontAlgn="ctr"/>
                      <a:r>
                        <a:rPr lang="it-IT" sz="500" b="0" i="0" u="none" strike="noStrike">
                          <a:solidFill>
                            <a:srgbClr val="000000"/>
                          </a:solidFill>
                          <a:latin typeface="Arial"/>
                        </a:rPr>
                        <a:t>RICAVI AFFITTO STUDIO</a:t>
                      </a:r>
                    </a:p>
                  </a:txBody>
                  <a:tcPr marL="3372" marR="3372" marT="33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600" b="0" i="0" u="none" strike="noStrike">
                          <a:latin typeface="Arial"/>
                        </a:rPr>
                        <a:t> €         72.000 </a:t>
                      </a:r>
                    </a:p>
                  </a:txBody>
                  <a:tcPr marL="3372" marR="3372" marT="33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600" b="0" i="0" u="none" strike="noStrike">
                          <a:latin typeface="Arial"/>
                        </a:rPr>
                        <a:t> €         77.760 </a:t>
                      </a:r>
                    </a:p>
                  </a:txBody>
                  <a:tcPr marL="3372" marR="3372" marT="33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600" b="0" i="0" u="none" strike="noStrike">
                          <a:latin typeface="Arial"/>
                        </a:rPr>
                        <a:t> €         83.981 </a:t>
                      </a:r>
                    </a:p>
                  </a:txBody>
                  <a:tcPr marL="3372" marR="3372" marT="33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it-IT" sz="400" b="0" i="0" u="none" strike="noStrike">
                        <a:latin typeface="Arial"/>
                      </a:endParaRPr>
                    </a:p>
                  </a:txBody>
                  <a:tcPr marL="3372" marR="3372" marT="3372" marB="0" anchor="b">
                    <a:lnL w="6350" cap="flat" cmpd="sng" algn="ctr">
                      <a:solidFill>
                        <a:srgbClr val="000000"/>
                      </a:solidFill>
                      <a:prstDash val="solid"/>
                      <a:round/>
                      <a:headEnd type="none" w="med" len="med"/>
                      <a:tailEnd type="none" w="med" len="med"/>
                    </a:lnL>
                    <a:lnR>
                      <a:noFill/>
                    </a:lnR>
                    <a:lnT>
                      <a:noFill/>
                    </a:lnT>
                    <a:lnB>
                      <a:noFill/>
                    </a:lnB>
                  </a:tcPr>
                </a:tc>
              </a:tr>
              <a:tr h="168133">
                <a:tc>
                  <a:txBody>
                    <a:bodyPr/>
                    <a:lstStyle/>
                    <a:p>
                      <a:pPr algn="l" fontAlgn="ctr"/>
                      <a:r>
                        <a:rPr lang="it-IT" sz="500" b="0" i="0" u="none" strike="noStrike">
                          <a:solidFill>
                            <a:srgbClr val="000000"/>
                          </a:solidFill>
                          <a:latin typeface="Arial"/>
                        </a:rPr>
                        <a:t>RICAVI DEMO E SPONSOR</a:t>
                      </a:r>
                    </a:p>
                  </a:txBody>
                  <a:tcPr marL="3372" marR="3372" marT="33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600" b="0" i="0" u="none" strike="noStrike">
                          <a:latin typeface="Arial"/>
                        </a:rPr>
                        <a:t> €         54.000 </a:t>
                      </a:r>
                    </a:p>
                  </a:txBody>
                  <a:tcPr marL="3372" marR="3372" marT="33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600" b="0" i="0" u="none" strike="noStrike">
                          <a:latin typeface="Arial"/>
                        </a:rPr>
                        <a:t> €         58.320 </a:t>
                      </a:r>
                    </a:p>
                  </a:txBody>
                  <a:tcPr marL="3372" marR="3372" marT="33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600" b="0" i="0" u="none" strike="noStrike">
                          <a:latin typeface="Arial"/>
                        </a:rPr>
                        <a:t> €         62.986 </a:t>
                      </a:r>
                    </a:p>
                  </a:txBody>
                  <a:tcPr marL="3372" marR="3372" marT="33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it-IT" sz="400" b="0" i="0" u="none" strike="noStrike">
                        <a:latin typeface="Arial"/>
                      </a:endParaRPr>
                    </a:p>
                  </a:txBody>
                  <a:tcPr marL="3372" marR="3372" marT="3372" marB="0" anchor="b">
                    <a:lnL w="6350" cap="flat" cmpd="sng" algn="ctr">
                      <a:solidFill>
                        <a:srgbClr val="000000"/>
                      </a:solidFill>
                      <a:prstDash val="solid"/>
                      <a:round/>
                      <a:headEnd type="none" w="med" len="med"/>
                      <a:tailEnd type="none" w="med" len="med"/>
                    </a:lnL>
                    <a:lnR>
                      <a:noFill/>
                    </a:lnR>
                    <a:lnT>
                      <a:noFill/>
                    </a:lnT>
                    <a:lnB>
                      <a:noFill/>
                    </a:lnB>
                  </a:tcPr>
                </a:tc>
              </a:tr>
              <a:tr h="154260">
                <a:tc>
                  <a:txBody>
                    <a:bodyPr/>
                    <a:lstStyle/>
                    <a:p>
                      <a:pPr algn="l" fontAlgn="ctr"/>
                      <a:r>
                        <a:rPr lang="it-IT" sz="500" b="0" i="0" u="none" strike="noStrike">
                          <a:solidFill>
                            <a:srgbClr val="000000"/>
                          </a:solidFill>
                          <a:latin typeface="Arial"/>
                        </a:rPr>
                        <a:t>RICAVI  TOTALI</a:t>
                      </a:r>
                    </a:p>
                  </a:txBody>
                  <a:tcPr marL="3372" marR="3372" marT="337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500" b="0" i="0" u="none" strike="noStrike">
                          <a:solidFill>
                            <a:srgbClr val="000000"/>
                          </a:solidFill>
                          <a:latin typeface="Arial"/>
                        </a:rPr>
                        <a:t> €     126.000,00 </a:t>
                      </a:r>
                    </a:p>
                  </a:txBody>
                  <a:tcPr marL="3372" marR="3372" marT="33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500" b="0" i="0" u="none" strike="noStrike">
                          <a:solidFill>
                            <a:srgbClr val="000000"/>
                          </a:solidFill>
                          <a:latin typeface="Arial"/>
                        </a:rPr>
                        <a:t> €     136.080,00 </a:t>
                      </a:r>
                    </a:p>
                  </a:txBody>
                  <a:tcPr marL="3372" marR="3372" marT="33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500" b="0" i="0" u="none" strike="noStrike">
                          <a:solidFill>
                            <a:srgbClr val="000000"/>
                          </a:solidFill>
                          <a:latin typeface="Arial"/>
                        </a:rPr>
                        <a:t> €     146.966,40 </a:t>
                      </a:r>
                    </a:p>
                  </a:txBody>
                  <a:tcPr marL="3372" marR="3372" marT="337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it-IT" sz="400" b="0" i="0" u="none" strike="noStrike">
                        <a:latin typeface="Arial"/>
                      </a:endParaRPr>
                    </a:p>
                  </a:txBody>
                  <a:tcPr marL="3372" marR="3372" marT="3372" marB="0" anchor="b">
                    <a:lnL w="6350" cap="flat" cmpd="sng" algn="ctr">
                      <a:solidFill>
                        <a:srgbClr val="000000"/>
                      </a:solidFill>
                      <a:prstDash val="solid"/>
                      <a:round/>
                      <a:headEnd type="none" w="med" len="med"/>
                      <a:tailEnd type="none" w="med" len="med"/>
                    </a:lnL>
                    <a:lnR>
                      <a:noFill/>
                    </a:lnR>
                    <a:lnT>
                      <a:noFill/>
                    </a:lnT>
                    <a:lnB>
                      <a:noFill/>
                    </a:lnB>
                  </a:tcPr>
                </a:tc>
              </a:tr>
              <a:tr h="154260">
                <a:tc>
                  <a:txBody>
                    <a:bodyPr/>
                    <a:lstStyle/>
                    <a:p>
                      <a:pPr algn="l" fontAlgn="b"/>
                      <a:r>
                        <a:rPr lang="it-IT" sz="500" b="1" i="0" u="none" strike="noStrike">
                          <a:latin typeface="Arial"/>
                        </a:rPr>
                        <a:t>COSTI</a:t>
                      </a:r>
                    </a:p>
                  </a:txBody>
                  <a:tcPr marL="3372" marR="3372" marT="3372" marB="0" anchor="b">
                    <a:lnL w="6350" cap="flat" cmpd="sng" algn="ctr">
                      <a:solidFill>
                        <a:srgbClr val="800000"/>
                      </a:solidFill>
                      <a:prstDash val="solid"/>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800000"/>
                      </a:solidFill>
                      <a:prstDash val="dot"/>
                      <a:round/>
                      <a:headEnd type="none" w="med" len="med"/>
                      <a:tailEnd type="none" w="med" len="med"/>
                    </a:lnB>
                    <a:solidFill>
                      <a:srgbClr val="0066CC"/>
                    </a:solidFill>
                  </a:tcPr>
                </a:tc>
                <a:tc>
                  <a:txBody>
                    <a:bodyPr/>
                    <a:lstStyle/>
                    <a:p>
                      <a:pPr algn="l" fontAlgn="b"/>
                      <a:r>
                        <a:rPr lang="it-IT" sz="500" b="1" i="0" u="none" strike="noStrike">
                          <a:solidFill>
                            <a:srgbClr val="FF9900"/>
                          </a:solidFill>
                          <a:latin typeface="Arial"/>
                        </a:rPr>
                        <a:t> </a:t>
                      </a:r>
                    </a:p>
                  </a:txBody>
                  <a:tcPr marL="3372" marR="3372" marT="3372"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800000"/>
                      </a:solidFill>
                      <a:prstDash val="dot"/>
                      <a:round/>
                      <a:headEnd type="none" w="med" len="med"/>
                      <a:tailEnd type="none" w="med" len="med"/>
                    </a:lnB>
                    <a:solidFill>
                      <a:srgbClr val="0066CC"/>
                    </a:solidFill>
                  </a:tcPr>
                </a:tc>
                <a:tc>
                  <a:txBody>
                    <a:bodyPr/>
                    <a:lstStyle/>
                    <a:p>
                      <a:pPr algn="l" fontAlgn="b"/>
                      <a:r>
                        <a:rPr lang="it-IT" sz="500" b="1" i="0" u="none" strike="noStrike">
                          <a:solidFill>
                            <a:srgbClr val="FF9900"/>
                          </a:solidFill>
                          <a:latin typeface="Arial"/>
                        </a:rPr>
                        <a:t> </a:t>
                      </a:r>
                    </a:p>
                  </a:txBody>
                  <a:tcPr marL="3372" marR="3372" marT="3372"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800000"/>
                      </a:solidFill>
                      <a:prstDash val="dot"/>
                      <a:round/>
                      <a:headEnd type="none" w="med" len="med"/>
                      <a:tailEnd type="none" w="med" len="med"/>
                    </a:lnB>
                    <a:solidFill>
                      <a:srgbClr val="0066CC"/>
                    </a:solidFill>
                  </a:tcPr>
                </a:tc>
                <a:tc>
                  <a:txBody>
                    <a:bodyPr/>
                    <a:lstStyle/>
                    <a:p>
                      <a:pPr algn="l" fontAlgn="b"/>
                      <a:r>
                        <a:rPr lang="it-IT" sz="500" b="1" i="0" u="none" strike="noStrike">
                          <a:solidFill>
                            <a:srgbClr val="FF9900"/>
                          </a:solidFill>
                          <a:latin typeface="Arial"/>
                        </a:rPr>
                        <a:t> </a:t>
                      </a:r>
                    </a:p>
                  </a:txBody>
                  <a:tcPr marL="3372" marR="3372" marT="3372"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800000"/>
                      </a:solidFill>
                      <a:prstDash val="dot"/>
                      <a:round/>
                      <a:headEnd type="none" w="med" len="med"/>
                      <a:tailEnd type="none" w="med" len="med"/>
                    </a:lnB>
                    <a:solidFill>
                      <a:srgbClr val="0066CC"/>
                    </a:solidFill>
                  </a:tcPr>
                </a:tc>
                <a:tc>
                  <a:txBody>
                    <a:bodyPr/>
                    <a:lstStyle/>
                    <a:p>
                      <a:pPr algn="l" fontAlgn="b"/>
                      <a:endParaRPr lang="it-IT" sz="400" b="0" i="0" u="none" strike="noStrike">
                        <a:latin typeface="Arial"/>
                      </a:endParaRPr>
                    </a:p>
                  </a:txBody>
                  <a:tcPr marL="3372" marR="3372" marT="3372" marB="0" anchor="b">
                    <a:lnL w="6350" cap="flat" cmpd="sng" algn="ctr">
                      <a:solidFill>
                        <a:srgbClr val="800000"/>
                      </a:solidFill>
                      <a:prstDash val="dot"/>
                      <a:round/>
                      <a:headEnd type="none" w="med" len="med"/>
                      <a:tailEnd type="none" w="med" len="med"/>
                    </a:lnL>
                    <a:lnR>
                      <a:noFill/>
                    </a:lnR>
                    <a:lnT>
                      <a:noFill/>
                    </a:lnT>
                    <a:lnB>
                      <a:noFill/>
                    </a:lnB>
                  </a:tcPr>
                </a:tc>
              </a:tr>
              <a:tr h="154260">
                <a:tc>
                  <a:txBody>
                    <a:bodyPr/>
                    <a:lstStyle/>
                    <a:p>
                      <a:pPr algn="l" fontAlgn="b"/>
                      <a:r>
                        <a:rPr lang="it-IT" sz="500" b="0" i="0" u="none" strike="noStrike">
                          <a:latin typeface="Arial"/>
                        </a:rPr>
                        <a:t>STIPENDI</a:t>
                      </a:r>
                    </a:p>
                  </a:txBody>
                  <a:tcPr marL="3372" marR="3372" marT="3372"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r>
                        <a:rPr lang="it-IT" sz="500" b="0" i="0" u="none" strike="noStrike">
                          <a:latin typeface="Arial"/>
                        </a:rPr>
                        <a:t> €       74.880,00 </a:t>
                      </a:r>
                    </a:p>
                  </a:txBody>
                  <a:tcPr marL="3372" marR="3372" marT="3372"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r>
                        <a:rPr lang="it-IT" sz="500" b="0" i="0" u="none" strike="noStrike">
                          <a:latin typeface="Arial"/>
                        </a:rPr>
                        <a:t> €       74.880,00 </a:t>
                      </a:r>
                    </a:p>
                  </a:txBody>
                  <a:tcPr marL="3372" marR="3372" marT="3372"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r>
                        <a:rPr lang="it-IT" sz="500" b="0" i="0" u="none" strike="noStrike">
                          <a:latin typeface="Arial"/>
                        </a:rPr>
                        <a:t>           74.880,00 </a:t>
                      </a:r>
                    </a:p>
                  </a:txBody>
                  <a:tcPr marL="3372" marR="3372" marT="3372"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endParaRPr lang="it-IT" sz="400" b="0" i="0" u="none" strike="noStrike">
                        <a:latin typeface="Arial"/>
                      </a:endParaRPr>
                    </a:p>
                  </a:txBody>
                  <a:tcPr marL="3372" marR="3372" marT="3372" marB="0" anchor="b">
                    <a:lnL w="6350" cap="flat" cmpd="sng" algn="ctr">
                      <a:solidFill>
                        <a:srgbClr val="800000"/>
                      </a:solidFill>
                      <a:prstDash val="dot"/>
                      <a:round/>
                      <a:headEnd type="none" w="med" len="med"/>
                      <a:tailEnd type="none" w="med" len="med"/>
                    </a:lnL>
                    <a:lnR>
                      <a:noFill/>
                    </a:lnR>
                    <a:lnT>
                      <a:noFill/>
                    </a:lnT>
                    <a:lnB>
                      <a:noFill/>
                    </a:lnB>
                  </a:tcPr>
                </a:tc>
              </a:tr>
              <a:tr h="154260">
                <a:tc>
                  <a:txBody>
                    <a:bodyPr/>
                    <a:lstStyle/>
                    <a:p>
                      <a:pPr algn="l" fontAlgn="b"/>
                      <a:r>
                        <a:rPr lang="it-IT" sz="500" b="0" i="0" u="none" strike="noStrike">
                          <a:latin typeface="Arial"/>
                        </a:rPr>
                        <a:t>AFFITTI</a:t>
                      </a:r>
                    </a:p>
                  </a:txBody>
                  <a:tcPr marL="3372" marR="3372" marT="3372"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r>
                        <a:rPr lang="it-IT" sz="500" b="0" i="0" u="none" strike="noStrike">
                          <a:latin typeface="Arial"/>
                        </a:rPr>
                        <a:t> €       12.000,00 </a:t>
                      </a:r>
                    </a:p>
                  </a:txBody>
                  <a:tcPr marL="3372" marR="3372" marT="3372"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r>
                        <a:rPr lang="it-IT" sz="500" b="0" i="0" u="none" strike="noStrike">
                          <a:latin typeface="Arial"/>
                        </a:rPr>
                        <a:t> €       12.000,00 </a:t>
                      </a:r>
                    </a:p>
                  </a:txBody>
                  <a:tcPr marL="3372" marR="3372" marT="3372"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r>
                        <a:rPr lang="it-IT" sz="500" b="0" i="0" u="none" strike="noStrike">
                          <a:latin typeface="Arial"/>
                        </a:rPr>
                        <a:t> €       12.000,00 </a:t>
                      </a:r>
                    </a:p>
                  </a:txBody>
                  <a:tcPr marL="3372" marR="3372" marT="3372"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endParaRPr lang="it-IT" sz="400" b="0" i="0" u="none" strike="noStrike">
                        <a:latin typeface="Arial"/>
                      </a:endParaRPr>
                    </a:p>
                  </a:txBody>
                  <a:tcPr marL="3372" marR="3372" marT="3372" marB="0" anchor="b">
                    <a:lnL w="6350" cap="flat" cmpd="sng" algn="ctr">
                      <a:solidFill>
                        <a:srgbClr val="800000"/>
                      </a:solidFill>
                      <a:prstDash val="dot"/>
                      <a:round/>
                      <a:headEnd type="none" w="med" len="med"/>
                      <a:tailEnd type="none" w="med" len="med"/>
                    </a:lnL>
                    <a:lnR>
                      <a:noFill/>
                    </a:lnR>
                    <a:lnT>
                      <a:noFill/>
                    </a:lnT>
                    <a:lnB>
                      <a:noFill/>
                    </a:lnB>
                  </a:tcPr>
                </a:tc>
              </a:tr>
              <a:tr h="154260">
                <a:tc>
                  <a:txBody>
                    <a:bodyPr/>
                    <a:lstStyle/>
                    <a:p>
                      <a:pPr algn="l" fontAlgn="b"/>
                      <a:r>
                        <a:rPr lang="it-IT" sz="500" b="0" i="0" u="none" strike="noStrike">
                          <a:latin typeface="Arial"/>
                        </a:rPr>
                        <a:t>PUBBLICITA'</a:t>
                      </a:r>
                    </a:p>
                  </a:txBody>
                  <a:tcPr marL="3372" marR="3372" marT="3372"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r>
                        <a:rPr lang="it-IT" sz="500" b="0" i="0" u="none" strike="noStrike">
                          <a:latin typeface="Arial"/>
                        </a:rPr>
                        <a:t> €          2.100,00 </a:t>
                      </a:r>
                    </a:p>
                  </a:txBody>
                  <a:tcPr marL="3372" marR="3372" marT="3372"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r>
                        <a:rPr lang="it-IT" sz="500" b="0" i="0" u="none" strike="noStrike">
                          <a:latin typeface="Arial"/>
                        </a:rPr>
                        <a:t> €          2.400,00 </a:t>
                      </a:r>
                    </a:p>
                  </a:txBody>
                  <a:tcPr marL="3372" marR="3372" marT="3372"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r>
                        <a:rPr lang="it-IT" sz="500" b="0" i="0" u="none" strike="noStrike">
                          <a:latin typeface="Arial"/>
                        </a:rPr>
                        <a:t> €          1.800,00 </a:t>
                      </a:r>
                    </a:p>
                  </a:txBody>
                  <a:tcPr marL="3372" marR="3372" marT="3372"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endParaRPr lang="it-IT" sz="400" b="0" i="0" u="none" strike="noStrike">
                        <a:latin typeface="Arial"/>
                      </a:endParaRPr>
                    </a:p>
                  </a:txBody>
                  <a:tcPr marL="3372" marR="3372" marT="3372" marB="0" anchor="b">
                    <a:lnL w="6350" cap="flat" cmpd="sng" algn="ctr">
                      <a:solidFill>
                        <a:srgbClr val="800000"/>
                      </a:solidFill>
                      <a:prstDash val="dot"/>
                      <a:round/>
                      <a:headEnd type="none" w="med" len="med"/>
                      <a:tailEnd type="none" w="med" len="med"/>
                    </a:lnL>
                    <a:lnR>
                      <a:noFill/>
                    </a:lnR>
                    <a:lnT>
                      <a:noFill/>
                    </a:lnT>
                    <a:lnB>
                      <a:noFill/>
                    </a:lnB>
                  </a:tcPr>
                </a:tc>
              </a:tr>
              <a:tr h="154260">
                <a:tc>
                  <a:txBody>
                    <a:bodyPr/>
                    <a:lstStyle/>
                    <a:p>
                      <a:pPr algn="l" fontAlgn="b"/>
                      <a:r>
                        <a:rPr lang="it-IT" sz="500" b="0" i="0" u="none" strike="noStrike">
                          <a:latin typeface="Arial"/>
                        </a:rPr>
                        <a:t>UTENZE(GAS, LUCE, TELEFONO, INTERNET)</a:t>
                      </a:r>
                    </a:p>
                  </a:txBody>
                  <a:tcPr marL="3372" marR="3372" marT="3372"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r>
                        <a:rPr lang="it-IT" sz="500" b="0" i="0" u="none" strike="noStrike">
                          <a:latin typeface="Arial"/>
                        </a:rPr>
                        <a:t> €          4.560,00 </a:t>
                      </a:r>
                    </a:p>
                  </a:txBody>
                  <a:tcPr marL="3372" marR="3372" marT="3372"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r>
                        <a:rPr lang="it-IT" sz="500" b="0" i="0" u="none" strike="noStrike">
                          <a:latin typeface="Arial"/>
                        </a:rPr>
                        <a:t> €          4.788,00 </a:t>
                      </a:r>
                    </a:p>
                  </a:txBody>
                  <a:tcPr marL="3372" marR="3372" marT="3372"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r>
                        <a:rPr lang="it-IT" sz="500" b="0" i="0" u="none" strike="noStrike">
                          <a:latin typeface="Arial"/>
                        </a:rPr>
                        <a:t> €          5.027,40 </a:t>
                      </a:r>
                    </a:p>
                  </a:txBody>
                  <a:tcPr marL="3372" marR="3372" marT="3372"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endParaRPr lang="it-IT" sz="400" b="0" i="0" u="none" strike="noStrike">
                        <a:latin typeface="Arial"/>
                      </a:endParaRPr>
                    </a:p>
                  </a:txBody>
                  <a:tcPr marL="3372" marR="3372" marT="3372" marB="0" anchor="b">
                    <a:lnL w="6350" cap="flat" cmpd="sng" algn="ctr">
                      <a:solidFill>
                        <a:srgbClr val="800000"/>
                      </a:solidFill>
                      <a:prstDash val="dot"/>
                      <a:round/>
                      <a:headEnd type="none" w="med" len="med"/>
                      <a:tailEnd type="none" w="med" len="med"/>
                    </a:lnL>
                    <a:lnR>
                      <a:noFill/>
                    </a:lnR>
                    <a:lnT>
                      <a:noFill/>
                    </a:lnT>
                    <a:lnB>
                      <a:noFill/>
                    </a:lnB>
                  </a:tcPr>
                </a:tc>
              </a:tr>
              <a:tr h="154260">
                <a:tc>
                  <a:txBody>
                    <a:bodyPr/>
                    <a:lstStyle/>
                    <a:p>
                      <a:pPr algn="l" fontAlgn="b"/>
                      <a:r>
                        <a:rPr lang="it-IT" sz="500" b="0" i="0" u="none" strike="noStrike">
                          <a:latin typeface="Arial"/>
                        </a:rPr>
                        <a:t>BANCA C/C (COSTI GESTIONE)</a:t>
                      </a:r>
                    </a:p>
                  </a:txBody>
                  <a:tcPr marL="3372" marR="3372" marT="3372"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r>
                        <a:rPr lang="it-IT" sz="500" b="0" i="0" u="none" strike="noStrike">
                          <a:latin typeface="Arial"/>
                        </a:rPr>
                        <a:t> €             130,00 </a:t>
                      </a:r>
                    </a:p>
                  </a:txBody>
                  <a:tcPr marL="3372" marR="3372" marT="3372"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r>
                        <a:rPr lang="it-IT" sz="500" b="0" i="0" u="none" strike="noStrike">
                          <a:latin typeface="Arial"/>
                        </a:rPr>
                        <a:t> €             115,00 </a:t>
                      </a:r>
                    </a:p>
                  </a:txBody>
                  <a:tcPr marL="3372" marR="3372" marT="3372"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r>
                        <a:rPr lang="it-IT" sz="500" b="0" i="0" u="none" strike="noStrike">
                          <a:latin typeface="Arial"/>
                        </a:rPr>
                        <a:t> €             135,00 </a:t>
                      </a:r>
                    </a:p>
                  </a:txBody>
                  <a:tcPr marL="3372" marR="3372" marT="3372"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endParaRPr lang="it-IT" sz="400" b="0" i="0" u="none" strike="noStrike">
                        <a:latin typeface="Arial"/>
                      </a:endParaRPr>
                    </a:p>
                  </a:txBody>
                  <a:tcPr marL="3372" marR="3372" marT="3372" marB="0" anchor="b">
                    <a:lnL w="6350" cap="flat" cmpd="sng" algn="ctr">
                      <a:solidFill>
                        <a:srgbClr val="800000"/>
                      </a:solidFill>
                      <a:prstDash val="dot"/>
                      <a:round/>
                      <a:headEnd type="none" w="med" len="med"/>
                      <a:tailEnd type="none" w="med" len="med"/>
                    </a:lnL>
                    <a:lnR>
                      <a:noFill/>
                    </a:lnR>
                    <a:lnT>
                      <a:noFill/>
                    </a:lnT>
                    <a:lnB>
                      <a:noFill/>
                    </a:lnB>
                  </a:tcPr>
                </a:tc>
              </a:tr>
              <a:tr h="154260">
                <a:tc>
                  <a:txBody>
                    <a:bodyPr/>
                    <a:lstStyle/>
                    <a:p>
                      <a:pPr algn="l" fontAlgn="b"/>
                      <a:r>
                        <a:rPr lang="it-IT" sz="500" b="0" i="0" u="none" strike="noStrike">
                          <a:latin typeface="Arial"/>
                        </a:rPr>
                        <a:t>CARBURANTE E MANUTENZIONE AUTOMEZZI</a:t>
                      </a:r>
                    </a:p>
                  </a:txBody>
                  <a:tcPr marL="3372" marR="3372" marT="3372"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r>
                        <a:rPr lang="it-IT" sz="500" b="0" i="0" u="none" strike="noStrike">
                          <a:latin typeface="Arial"/>
                        </a:rPr>
                        <a:t> €          2.400,00 </a:t>
                      </a:r>
                    </a:p>
                  </a:txBody>
                  <a:tcPr marL="3372" marR="3372" marT="3372"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r>
                        <a:rPr lang="it-IT" sz="500" b="0" i="0" u="none" strike="noStrike">
                          <a:latin typeface="Arial"/>
                        </a:rPr>
                        <a:t> €          2.640,00 </a:t>
                      </a:r>
                    </a:p>
                  </a:txBody>
                  <a:tcPr marL="3372" marR="3372" marT="3372"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r>
                        <a:rPr lang="it-IT" sz="500" b="0" i="0" u="none" strike="noStrike">
                          <a:latin typeface="Arial"/>
                        </a:rPr>
                        <a:t> €          2.904,00 </a:t>
                      </a:r>
                    </a:p>
                  </a:txBody>
                  <a:tcPr marL="3372" marR="3372" marT="3372"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endParaRPr lang="it-IT" sz="400" b="0" i="0" u="none" strike="noStrike">
                        <a:latin typeface="Arial"/>
                      </a:endParaRPr>
                    </a:p>
                  </a:txBody>
                  <a:tcPr marL="3372" marR="3372" marT="3372" marB="0" anchor="b">
                    <a:lnL w="6350" cap="flat" cmpd="sng" algn="ctr">
                      <a:solidFill>
                        <a:srgbClr val="800000"/>
                      </a:solidFill>
                      <a:prstDash val="dot"/>
                      <a:round/>
                      <a:headEnd type="none" w="med" len="med"/>
                      <a:tailEnd type="none" w="med" len="med"/>
                    </a:lnL>
                    <a:lnR>
                      <a:noFill/>
                    </a:lnR>
                    <a:lnT>
                      <a:noFill/>
                    </a:lnT>
                    <a:lnB>
                      <a:noFill/>
                    </a:lnB>
                  </a:tcPr>
                </a:tc>
              </a:tr>
              <a:tr h="154260">
                <a:tc>
                  <a:txBody>
                    <a:bodyPr/>
                    <a:lstStyle/>
                    <a:p>
                      <a:pPr algn="l" fontAlgn="b"/>
                      <a:r>
                        <a:rPr lang="it-IT" sz="500" b="0" i="0" u="none" strike="noStrike">
                          <a:latin typeface="Arial"/>
                        </a:rPr>
                        <a:t>COMMERCIALISTA</a:t>
                      </a:r>
                    </a:p>
                  </a:txBody>
                  <a:tcPr marL="3372" marR="3372" marT="3372"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r>
                        <a:rPr lang="it-IT" sz="500" b="0" i="0" u="none" strike="noStrike">
                          <a:latin typeface="Arial"/>
                        </a:rPr>
                        <a:t> €          1.800,00 </a:t>
                      </a:r>
                    </a:p>
                  </a:txBody>
                  <a:tcPr marL="3372" marR="3372" marT="3372"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r>
                        <a:rPr lang="it-IT" sz="500" b="0" i="0" u="none" strike="noStrike">
                          <a:latin typeface="Arial"/>
                        </a:rPr>
                        <a:t> €          1.800,00 </a:t>
                      </a:r>
                    </a:p>
                  </a:txBody>
                  <a:tcPr marL="3372" marR="3372" marT="3372"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r>
                        <a:rPr lang="it-IT" sz="500" b="0" i="0" u="none" strike="noStrike">
                          <a:latin typeface="Arial"/>
                        </a:rPr>
                        <a:t> €          1.950,00 </a:t>
                      </a:r>
                    </a:p>
                  </a:txBody>
                  <a:tcPr marL="3372" marR="3372" marT="3372"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endParaRPr lang="it-IT" sz="400" b="0" i="0" u="none" strike="noStrike">
                        <a:latin typeface="Arial"/>
                      </a:endParaRPr>
                    </a:p>
                  </a:txBody>
                  <a:tcPr marL="3372" marR="3372" marT="3372" marB="0" anchor="b">
                    <a:lnL w="6350" cap="flat" cmpd="sng" algn="ctr">
                      <a:solidFill>
                        <a:srgbClr val="800000"/>
                      </a:solidFill>
                      <a:prstDash val="dot"/>
                      <a:round/>
                      <a:headEnd type="none" w="med" len="med"/>
                      <a:tailEnd type="none" w="med" len="med"/>
                    </a:lnL>
                    <a:lnR>
                      <a:noFill/>
                    </a:lnR>
                    <a:lnT>
                      <a:noFill/>
                    </a:lnT>
                    <a:lnB>
                      <a:noFill/>
                    </a:lnB>
                  </a:tcPr>
                </a:tc>
              </a:tr>
              <a:tr h="154260">
                <a:tc>
                  <a:txBody>
                    <a:bodyPr/>
                    <a:lstStyle/>
                    <a:p>
                      <a:pPr algn="l" fontAlgn="b"/>
                      <a:r>
                        <a:rPr lang="it-IT" sz="500" b="0" i="0" u="none" strike="noStrike">
                          <a:latin typeface="Arial"/>
                        </a:rPr>
                        <a:t>ASSICURAZIONI</a:t>
                      </a:r>
                    </a:p>
                  </a:txBody>
                  <a:tcPr marL="3372" marR="3372" marT="3372"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r>
                        <a:rPr lang="it-IT" sz="500" b="0" i="0" u="none" strike="noStrike">
                          <a:latin typeface="Arial"/>
                        </a:rPr>
                        <a:t> €          2.450,00 </a:t>
                      </a:r>
                    </a:p>
                  </a:txBody>
                  <a:tcPr marL="3372" marR="3372" marT="3372"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r>
                        <a:rPr lang="it-IT" sz="500" b="0" i="0" u="none" strike="noStrike">
                          <a:latin typeface="Arial"/>
                        </a:rPr>
                        <a:t> €          2.572,50 </a:t>
                      </a:r>
                    </a:p>
                  </a:txBody>
                  <a:tcPr marL="3372" marR="3372" marT="3372"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r>
                        <a:rPr lang="it-IT" sz="500" b="0" i="0" u="none" strike="noStrike">
                          <a:latin typeface="Arial"/>
                        </a:rPr>
                        <a:t> €          2.701,13 </a:t>
                      </a:r>
                    </a:p>
                  </a:txBody>
                  <a:tcPr marL="3372" marR="3372" marT="3372"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endParaRPr lang="it-IT" sz="400" b="0" i="0" u="none" strike="noStrike">
                        <a:latin typeface="Arial"/>
                      </a:endParaRPr>
                    </a:p>
                  </a:txBody>
                  <a:tcPr marL="3372" marR="3372" marT="3372" marB="0" anchor="b">
                    <a:lnL w="6350" cap="flat" cmpd="sng" algn="ctr">
                      <a:solidFill>
                        <a:srgbClr val="800000"/>
                      </a:solidFill>
                      <a:prstDash val="dot"/>
                      <a:round/>
                      <a:headEnd type="none" w="med" len="med"/>
                      <a:tailEnd type="none" w="med" len="med"/>
                    </a:lnL>
                    <a:lnR>
                      <a:noFill/>
                    </a:lnR>
                    <a:lnT>
                      <a:noFill/>
                    </a:lnT>
                    <a:lnB>
                      <a:noFill/>
                    </a:lnB>
                  </a:tcPr>
                </a:tc>
              </a:tr>
              <a:tr h="154260">
                <a:tc>
                  <a:txBody>
                    <a:bodyPr/>
                    <a:lstStyle/>
                    <a:p>
                      <a:pPr algn="l" fontAlgn="b"/>
                      <a:r>
                        <a:rPr lang="it-IT" sz="500" b="0" i="0" u="none" strike="noStrike">
                          <a:latin typeface="Arial"/>
                        </a:rPr>
                        <a:t>AMMORTAMENTI</a:t>
                      </a:r>
                    </a:p>
                  </a:txBody>
                  <a:tcPr marL="3372" marR="3372" marT="3372"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r>
                        <a:rPr lang="it-IT" sz="500" b="0" i="0" u="none" strike="noStrike">
                          <a:latin typeface="Arial"/>
                        </a:rPr>
                        <a:t> €       14.573,33 </a:t>
                      </a:r>
                    </a:p>
                  </a:txBody>
                  <a:tcPr marL="3372" marR="3372" marT="3372"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r>
                        <a:rPr lang="it-IT" sz="500" b="0" i="0" u="none" strike="noStrike">
                          <a:latin typeface="Arial"/>
                        </a:rPr>
                        <a:t> €       14.573,33 </a:t>
                      </a:r>
                    </a:p>
                  </a:txBody>
                  <a:tcPr marL="3372" marR="3372" marT="3372"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r>
                        <a:rPr lang="it-IT" sz="500" b="0" i="0" u="none" strike="noStrike">
                          <a:latin typeface="Arial"/>
                        </a:rPr>
                        <a:t> €       14.573,33 </a:t>
                      </a:r>
                    </a:p>
                  </a:txBody>
                  <a:tcPr marL="3372" marR="3372" marT="3372"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endParaRPr lang="it-IT" sz="400" b="0" i="0" u="none" strike="noStrike">
                        <a:latin typeface="Arial"/>
                      </a:endParaRPr>
                    </a:p>
                  </a:txBody>
                  <a:tcPr marL="3372" marR="3372" marT="3372" marB="0" anchor="b">
                    <a:lnL w="6350" cap="flat" cmpd="sng" algn="ctr">
                      <a:solidFill>
                        <a:srgbClr val="800000"/>
                      </a:solidFill>
                      <a:prstDash val="dot"/>
                      <a:round/>
                      <a:headEnd type="none" w="med" len="med"/>
                      <a:tailEnd type="none" w="med" len="med"/>
                    </a:lnL>
                    <a:lnR>
                      <a:noFill/>
                    </a:lnR>
                    <a:lnT>
                      <a:noFill/>
                    </a:lnT>
                    <a:lnB>
                      <a:noFill/>
                    </a:lnB>
                  </a:tcPr>
                </a:tc>
              </a:tr>
              <a:tr h="154260">
                <a:tc>
                  <a:txBody>
                    <a:bodyPr/>
                    <a:lstStyle/>
                    <a:p>
                      <a:pPr algn="l" fontAlgn="b"/>
                      <a:r>
                        <a:rPr lang="it-IT" sz="500" b="0" i="0" u="none" strike="noStrike">
                          <a:latin typeface="Arial"/>
                        </a:rPr>
                        <a:t>IMPOSTE RIFIUTI E ALTRO</a:t>
                      </a:r>
                    </a:p>
                  </a:txBody>
                  <a:tcPr marL="3372" marR="3372" marT="3372"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25400" cap="flat" cmpd="dbl" algn="ctr">
                      <a:solidFill>
                        <a:srgbClr val="800000"/>
                      </a:solidFill>
                      <a:prstDash val="solid"/>
                      <a:round/>
                      <a:headEnd type="none" w="med" len="med"/>
                      <a:tailEnd type="none" w="med" len="med"/>
                    </a:lnB>
                  </a:tcPr>
                </a:tc>
                <a:tc>
                  <a:txBody>
                    <a:bodyPr/>
                    <a:lstStyle/>
                    <a:p>
                      <a:pPr algn="l" fontAlgn="b"/>
                      <a:r>
                        <a:rPr lang="it-IT" sz="500" b="0" i="0" u="none" strike="noStrike">
                          <a:latin typeface="Arial"/>
                        </a:rPr>
                        <a:t> €             650,00 </a:t>
                      </a:r>
                    </a:p>
                  </a:txBody>
                  <a:tcPr marL="3372" marR="3372" marT="3372"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25400" cap="flat" cmpd="dbl" algn="ctr">
                      <a:solidFill>
                        <a:srgbClr val="800000"/>
                      </a:solidFill>
                      <a:prstDash val="solid"/>
                      <a:round/>
                      <a:headEnd type="none" w="med" len="med"/>
                      <a:tailEnd type="none" w="med" len="med"/>
                    </a:lnB>
                  </a:tcPr>
                </a:tc>
                <a:tc>
                  <a:txBody>
                    <a:bodyPr/>
                    <a:lstStyle/>
                    <a:p>
                      <a:pPr algn="l" fontAlgn="b"/>
                      <a:r>
                        <a:rPr lang="it-IT" sz="500" b="0" i="0" u="none" strike="noStrike">
                          <a:latin typeface="Arial"/>
                        </a:rPr>
                        <a:t> €             680,00 </a:t>
                      </a:r>
                    </a:p>
                  </a:txBody>
                  <a:tcPr marL="3372" marR="3372" marT="3372"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25400" cap="flat" cmpd="dbl" algn="ctr">
                      <a:solidFill>
                        <a:srgbClr val="800000"/>
                      </a:solidFill>
                      <a:prstDash val="solid"/>
                      <a:round/>
                      <a:headEnd type="none" w="med" len="med"/>
                      <a:tailEnd type="none" w="med" len="med"/>
                    </a:lnB>
                  </a:tcPr>
                </a:tc>
                <a:tc>
                  <a:txBody>
                    <a:bodyPr/>
                    <a:lstStyle/>
                    <a:p>
                      <a:pPr algn="l" fontAlgn="b"/>
                      <a:r>
                        <a:rPr lang="it-IT" sz="500" b="0" i="0" u="none" strike="noStrike">
                          <a:latin typeface="Arial"/>
                        </a:rPr>
                        <a:t> €             720,00 </a:t>
                      </a:r>
                    </a:p>
                  </a:txBody>
                  <a:tcPr marL="3372" marR="3372" marT="3372"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25400" cap="flat" cmpd="dbl" algn="ctr">
                      <a:solidFill>
                        <a:srgbClr val="800000"/>
                      </a:solidFill>
                      <a:prstDash val="solid"/>
                      <a:round/>
                      <a:headEnd type="none" w="med" len="med"/>
                      <a:tailEnd type="none" w="med" len="med"/>
                    </a:lnB>
                  </a:tcPr>
                </a:tc>
                <a:tc>
                  <a:txBody>
                    <a:bodyPr/>
                    <a:lstStyle/>
                    <a:p>
                      <a:pPr algn="l" fontAlgn="b"/>
                      <a:endParaRPr lang="it-IT" sz="400" b="0" i="0" u="none" strike="noStrike">
                        <a:latin typeface="Arial"/>
                      </a:endParaRPr>
                    </a:p>
                  </a:txBody>
                  <a:tcPr marL="3372" marR="3372" marT="3372" marB="0" anchor="b">
                    <a:lnL w="6350" cap="flat" cmpd="sng" algn="ctr">
                      <a:solidFill>
                        <a:srgbClr val="800000"/>
                      </a:solidFill>
                      <a:prstDash val="dot"/>
                      <a:round/>
                      <a:headEnd type="none" w="med" len="med"/>
                      <a:tailEnd type="none" w="med" len="med"/>
                    </a:lnL>
                    <a:lnR>
                      <a:noFill/>
                    </a:lnR>
                    <a:lnT>
                      <a:noFill/>
                    </a:lnT>
                    <a:lnB>
                      <a:noFill/>
                    </a:lnB>
                  </a:tcPr>
                </a:tc>
              </a:tr>
              <a:tr h="154260">
                <a:tc>
                  <a:txBody>
                    <a:bodyPr/>
                    <a:lstStyle/>
                    <a:p>
                      <a:pPr algn="l" fontAlgn="b"/>
                      <a:r>
                        <a:rPr lang="it-IT" sz="500" b="1" i="0" u="none" strike="noStrike">
                          <a:latin typeface="Arial"/>
                        </a:rPr>
                        <a:t>TOTALE COSTI</a:t>
                      </a:r>
                    </a:p>
                  </a:txBody>
                  <a:tcPr marL="3372" marR="3372" marT="3372"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25400" cap="flat" cmpd="dbl" algn="ctr">
                      <a:solidFill>
                        <a:srgbClr val="800000"/>
                      </a:solidFill>
                      <a:prstDash val="solid"/>
                      <a:round/>
                      <a:headEnd type="none" w="med" len="med"/>
                      <a:tailEnd type="none" w="med" len="med"/>
                    </a:lnT>
                    <a:lnB w="6350" cap="flat" cmpd="sng" algn="ctr">
                      <a:solidFill>
                        <a:srgbClr val="800000"/>
                      </a:solidFill>
                      <a:prstDash val="dot"/>
                      <a:round/>
                      <a:headEnd type="none" w="med" len="med"/>
                      <a:tailEnd type="none" w="med" len="med"/>
                    </a:lnB>
                    <a:solidFill>
                      <a:srgbClr val="0000FF"/>
                    </a:solidFill>
                  </a:tcPr>
                </a:tc>
                <a:tc>
                  <a:txBody>
                    <a:bodyPr/>
                    <a:lstStyle/>
                    <a:p>
                      <a:pPr algn="l" fontAlgn="b"/>
                      <a:r>
                        <a:rPr lang="it-IT" sz="500" b="0" i="0" u="none" strike="noStrike">
                          <a:latin typeface="Arial"/>
                        </a:rPr>
                        <a:t> €     115.543,33 </a:t>
                      </a:r>
                    </a:p>
                  </a:txBody>
                  <a:tcPr marL="3372" marR="3372" marT="3372"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25400" cap="flat" cmpd="dbl" algn="ctr">
                      <a:solidFill>
                        <a:srgbClr val="800000"/>
                      </a:solidFill>
                      <a:prstDash val="solid"/>
                      <a:round/>
                      <a:headEnd type="none" w="med" len="med"/>
                      <a:tailEnd type="none" w="med" len="med"/>
                    </a:lnT>
                    <a:lnB w="6350" cap="flat" cmpd="sng" algn="ctr">
                      <a:solidFill>
                        <a:srgbClr val="800000"/>
                      </a:solidFill>
                      <a:prstDash val="dot"/>
                      <a:round/>
                      <a:headEnd type="none" w="med" len="med"/>
                      <a:tailEnd type="none" w="med" len="med"/>
                    </a:lnB>
                    <a:solidFill>
                      <a:srgbClr val="0000FF"/>
                    </a:solidFill>
                  </a:tcPr>
                </a:tc>
                <a:tc>
                  <a:txBody>
                    <a:bodyPr/>
                    <a:lstStyle/>
                    <a:p>
                      <a:pPr algn="l" fontAlgn="b"/>
                      <a:r>
                        <a:rPr lang="it-IT" sz="500" b="0" i="0" u="none" strike="noStrike">
                          <a:latin typeface="Arial"/>
                        </a:rPr>
                        <a:t> €     116.448,83 </a:t>
                      </a:r>
                    </a:p>
                  </a:txBody>
                  <a:tcPr marL="3372" marR="3372" marT="3372"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25400" cap="flat" cmpd="dbl" algn="ctr">
                      <a:solidFill>
                        <a:srgbClr val="800000"/>
                      </a:solidFill>
                      <a:prstDash val="solid"/>
                      <a:round/>
                      <a:headEnd type="none" w="med" len="med"/>
                      <a:tailEnd type="none" w="med" len="med"/>
                    </a:lnT>
                    <a:lnB w="6350" cap="flat" cmpd="sng" algn="ctr">
                      <a:solidFill>
                        <a:srgbClr val="800000"/>
                      </a:solidFill>
                      <a:prstDash val="dot"/>
                      <a:round/>
                      <a:headEnd type="none" w="med" len="med"/>
                      <a:tailEnd type="none" w="med" len="med"/>
                    </a:lnB>
                    <a:solidFill>
                      <a:srgbClr val="0000FF"/>
                    </a:solidFill>
                  </a:tcPr>
                </a:tc>
                <a:tc>
                  <a:txBody>
                    <a:bodyPr/>
                    <a:lstStyle/>
                    <a:p>
                      <a:pPr algn="l" fontAlgn="b"/>
                      <a:r>
                        <a:rPr lang="it-IT" sz="500" b="0" i="0" u="none" strike="noStrike">
                          <a:latin typeface="Arial"/>
                        </a:rPr>
                        <a:t> €     116.690,86 </a:t>
                      </a:r>
                    </a:p>
                  </a:txBody>
                  <a:tcPr marL="3372" marR="3372" marT="3372"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25400" cap="flat" cmpd="dbl" algn="ctr">
                      <a:solidFill>
                        <a:srgbClr val="800000"/>
                      </a:solidFill>
                      <a:prstDash val="solid"/>
                      <a:round/>
                      <a:headEnd type="none" w="med" len="med"/>
                      <a:tailEnd type="none" w="med" len="med"/>
                    </a:lnT>
                    <a:lnB w="6350" cap="flat" cmpd="sng" algn="ctr">
                      <a:solidFill>
                        <a:srgbClr val="800000"/>
                      </a:solidFill>
                      <a:prstDash val="dot"/>
                      <a:round/>
                      <a:headEnd type="none" w="med" len="med"/>
                      <a:tailEnd type="none" w="med" len="med"/>
                    </a:lnB>
                    <a:solidFill>
                      <a:srgbClr val="0000FF"/>
                    </a:solidFill>
                  </a:tcPr>
                </a:tc>
                <a:tc>
                  <a:txBody>
                    <a:bodyPr/>
                    <a:lstStyle/>
                    <a:p>
                      <a:pPr algn="l" fontAlgn="b"/>
                      <a:endParaRPr lang="it-IT" sz="400" b="0" i="0" u="none" strike="noStrike">
                        <a:latin typeface="Arial"/>
                      </a:endParaRPr>
                    </a:p>
                  </a:txBody>
                  <a:tcPr marL="3372" marR="3372" marT="3372" marB="0" anchor="b">
                    <a:lnL w="6350" cap="flat" cmpd="sng" algn="ctr">
                      <a:solidFill>
                        <a:srgbClr val="800000"/>
                      </a:solidFill>
                      <a:prstDash val="dot"/>
                      <a:round/>
                      <a:headEnd type="none" w="med" len="med"/>
                      <a:tailEnd type="none" w="med" len="med"/>
                    </a:lnL>
                    <a:lnR>
                      <a:noFill/>
                    </a:lnR>
                    <a:lnT>
                      <a:noFill/>
                    </a:lnT>
                    <a:lnB>
                      <a:noFill/>
                    </a:lnB>
                  </a:tcPr>
                </a:tc>
              </a:tr>
              <a:tr h="114082">
                <a:tc>
                  <a:txBody>
                    <a:bodyPr/>
                    <a:lstStyle/>
                    <a:p>
                      <a:pPr algn="l" fontAlgn="b"/>
                      <a:endParaRPr lang="it-IT" sz="400" b="1" i="0" u="none" strike="noStrike">
                        <a:latin typeface="Arial"/>
                      </a:endParaRPr>
                    </a:p>
                  </a:txBody>
                  <a:tcPr marL="3372" marR="3372" marT="3372" marB="0" anchor="b">
                    <a:lnL>
                      <a:noFill/>
                    </a:lnL>
                    <a:lnR>
                      <a:noFill/>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endParaRPr lang="it-IT" sz="400" b="0" i="0" u="none" strike="noStrike">
                        <a:latin typeface="Arial"/>
                      </a:endParaRPr>
                    </a:p>
                  </a:txBody>
                  <a:tcPr marL="3372" marR="3372" marT="3372" marB="0" anchor="b">
                    <a:lnL>
                      <a:noFill/>
                    </a:lnL>
                    <a:lnR>
                      <a:noFill/>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endParaRPr lang="it-IT" sz="400" b="0" i="0" u="none" strike="noStrike">
                        <a:latin typeface="Arial"/>
                      </a:endParaRPr>
                    </a:p>
                  </a:txBody>
                  <a:tcPr marL="3372" marR="3372" marT="3372" marB="0" anchor="b">
                    <a:lnL>
                      <a:noFill/>
                    </a:lnL>
                    <a:lnR>
                      <a:noFill/>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endParaRPr lang="it-IT" sz="400" b="0" i="0" u="none" strike="noStrike">
                        <a:latin typeface="Arial"/>
                      </a:endParaRPr>
                    </a:p>
                  </a:txBody>
                  <a:tcPr marL="3372" marR="3372" marT="3372" marB="0" anchor="b">
                    <a:lnL>
                      <a:noFill/>
                    </a:lnL>
                    <a:lnR>
                      <a:noFill/>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endParaRPr lang="it-IT" sz="400" b="0" i="0" u="none" strike="noStrike">
                        <a:latin typeface="Arial"/>
                      </a:endParaRPr>
                    </a:p>
                  </a:txBody>
                  <a:tcPr marL="3372" marR="3372" marT="3372" marB="0" anchor="b">
                    <a:lnL>
                      <a:noFill/>
                    </a:lnL>
                    <a:lnR>
                      <a:noFill/>
                    </a:lnR>
                    <a:lnT>
                      <a:noFill/>
                    </a:lnT>
                    <a:lnB>
                      <a:noFill/>
                    </a:lnB>
                  </a:tcPr>
                </a:tc>
              </a:tr>
              <a:tr h="214051">
                <a:tc>
                  <a:txBody>
                    <a:bodyPr/>
                    <a:lstStyle/>
                    <a:p>
                      <a:pPr algn="l" fontAlgn="b"/>
                      <a:r>
                        <a:rPr lang="it-IT" sz="400" b="1" i="0" u="none" strike="noStrike">
                          <a:latin typeface="Arial"/>
                        </a:rPr>
                        <a:t>RISULTATO OPERATIVO</a:t>
                      </a:r>
                      <a:r>
                        <a:rPr lang="it-IT" sz="400" b="0" i="0" u="none" strike="noStrike">
                          <a:latin typeface="Arial"/>
                        </a:rPr>
                        <a:t> (RICAVI-COSTI)</a:t>
                      </a:r>
                      <a:endParaRPr lang="it-IT" sz="400" b="1" i="0" u="none" strike="noStrike">
                        <a:latin typeface="Arial"/>
                      </a:endParaRPr>
                    </a:p>
                  </a:txBody>
                  <a:tcPr marL="3372" marR="3372" marT="3372"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r>
                        <a:rPr lang="it-IT" sz="500" b="1" i="0" u="none" strike="noStrike">
                          <a:latin typeface="Arial"/>
                        </a:rPr>
                        <a:t> €       10.456,67 </a:t>
                      </a:r>
                    </a:p>
                  </a:txBody>
                  <a:tcPr marL="3372" marR="3372" marT="3372"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r>
                        <a:rPr lang="it-IT" sz="500" b="1" i="0" u="none" strike="noStrike">
                          <a:latin typeface="Arial"/>
                        </a:rPr>
                        <a:t> €       19.631,17 </a:t>
                      </a:r>
                    </a:p>
                  </a:txBody>
                  <a:tcPr marL="3372" marR="3372" marT="3372"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r>
                        <a:rPr lang="it-IT" sz="500" b="1" i="0" u="none" strike="noStrike">
                          <a:latin typeface="Arial"/>
                        </a:rPr>
                        <a:t> €       30.275,54 </a:t>
                      </a:r>
                    </a:p>
                  </a:txBody>
                  <a:tcPr marL="3372" marR="3372" marT="3372"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endParaRPr lang="it-IT" sz="400" b="0" i="0" u="none" strike="noStrike">
                        <a:latin typeface="Arial"/>
                      </a:endParaRPr>
                    </a:p>
                  </a:txBody>
                  <a:tcPr marL="3372" marR="3372" marT="3372" marB="0" anchor="b">
                    <a:lnL w="6350" cap="flat" cmpd="sng" algn="ctr">
                      <a:solidFill>
                        <a:srgbClr val="800000"/>
                      </a:solidFill>
                      <a:prstDash val="dot"/>
                      <a:round/>
                      <a:headEnd type="none" w="med" len="med"/>
                      <a:tailEnd type="none" w="med" len="med"/>
                    </a:lnL>
                    <a:lnR>
                      <a:noFill/>
                    </a:lnR>
                    <a:lnT>
                      <a:noFill/>
                    </a:lnT>
                    <a:lnB>
                      <a:noFill/>
                    </a:lnB>
                  </a:tcPr>
                </a:tc>
              </a:tr>
              <a:tr h="214051">
                <a:tc>
                  <a:txBody>
                    <a:bodyPr/>
                    <a:lstStyle/>
                    <a:p>
                      <a:pPr algn="l" fontAlgn="b"/>
                      <a:r>
                        <a:rPr lang="it-IT" sz="400" b="1" i="0" u="none" strike="noStrike">
                          <a:latin typeface="Arial"/>
                        </a:rPr>
                        <a:t>+ proventi finanziari</a:t>
                      </a:r>
                    </a:p>
                  </a:txBody>
                  <a:tcPr marL="3372" marR="3372" marT="3372"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r>
                        <a:rPr lang="it-IT" sz="400" b="0" i="0" u="none" strike="noStrike">
                          <a:latin typeface="Arial"/>
                        </a:rPr>
                        <a:t> €                              18 </a:t>
                      </a:r>
                    </a:p>
                  </a:txBody>
                  <a:tcPr marL="3372" marR="3372" marT="3372"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r>
                        <a:rPr lang="it-IT" sz="400" b="0" i="0" u="none" strike="noStrike">
                          <a:latin typeface="Arial"/>
                        </a:rPr>
                        <a:t> €                              11 </a:t>
                      </a:r>
                    </a:p>
                  </a:txBody>
                  <a:tcPr marL="3372" marR="3372" marT="3372"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r>
                        <a:rPr lang="it-IT" sz="400" b="0" i="0" u="none" strike="noStrike">
                          <a:latin typeface="Arial"/>
                        </a:rPr>
                        <a:t> €                              45 </a:t>
                      </a:r>
                    </a:p>
                  </a:txBody>
                  <a:tcPr marL="3372" marR="3372" marT="3372"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endParaRPr lang="it-IT" sz="400" b="0" i="0" u="none" strike="noStrike">
                        <a:latin typeface="Arial"/>
                      </a:endParaRPr>
                    </a:p>
                  </a:txBody>
                  <a:tcPr marL="3372" marR="3372" marT="3372" marB="0" anchor="b">
                    <a:lnL w="6350" cap="flat" cmpd="sng" algn="ctr">
                      <a:solidFill>
                        <a:srgbClr val="800000"/>
                      </a:solidFill>
                      <a:prstDash val="dot"/>
                      <a:round/>
                      <a:headEnd type="none" w="med" len="med"/>
                      <a:tailEnd type="none" w="med" len="med"/>
                    </a:lnL>
                    <a:lnR>
                      <a:noFill/>
                    </a:lnR>
                    <a:lnT>
                      <a:noFill/>
                    </a:lnT>
                    <a:lnB>
                      <a:noFill/>
                    </a:lnB>
                  </a:tcPr>
                </a:tc>
              </a:tr>
              <a:tr h="214051">
                <a:tc>
                  <a:txBody>
                    <a:bodyPr/>
                    <a:lstStyle/>
                    <a:p>
                      <a:pPr algn="l" fontAlgn="b"/>
                      <a:r>
                        <a:rPr lang="it-IT" sz="400" b="0" i="0" u="none" strike="noStrike">
                          <a:latin typeface="Arial"/>
                        </a:rPr>
                        <a:t>- oneri finanziari</a:t>
                      </a:r>
                    </a:p>
                  </a:txBody>
                  <a:tcPr marL="3372" marR="3372" marT="3372"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r>
                        <a:rPr lang="it-IT" sz="400" b="0" i="0" u="none" strike="noStrike">
                          <a:latin typeface="Arial"/>
                        </a:rPr>
                        <a:t> €                         2.665 </a:t>
                      </a:r>
                    </a:p>
                  </a:txBody>
                  <a:tcPr marL="3372" marR="3372" marT="3372"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r>
                        <a:rPr lang="it-IT" sz="400" b="0" i="0" u="none" strike="noStrike">
                          <a:latin typeface="Arial"/>
                        </a:rPr>
                        <a:t> €                         2.154 </a:t>
                      </a:r>
                    </a:p>
                  </a:txBody>
                  <a:tcPr marL="3372" marR="3372" marT="3372"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r>
                        <a:rPr lang="it-IT" sz="400" b="0" i="0" u="none" strike="noStrike">
                          <a:latin typeface="Arial"/>
                        </a:rPr>
                        <a:t> €                         1.602 </a:t>
                      </a:r>
                    </a:p>
                  </a:txBody>
                  <a:tcPr marL="3372" marR="3372" marT="3372"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endParaRPr lang="it-IT" sz="400" b="0" i="0" u="none" strike="noStrike">
                        <a:latin typeface="Arial"/>
                      </a:endParaRPr>
                    </a:p>
                  </a:txBody>
                  <a:tcPr marL="3372" marR="3372" marT="3372" marB="0" anchor="b">
                    <a:lnL w="6350" cap="flat" cmpd="sng" algn="ctr">
                      <a:solidFill>
                        <a:srgbClr val="800000"/>
                      </a:solidFill>
                      <a:prstDash val="dot"/>
                      <a:round/>
                      <a:headEnd type="none" w="med" len="med"/>
                      <a:tailEnd type="none" w="med" len="med"/>
                    </a:lnL>
                    <a:lnR>
                      <a:noFill/>
                    </a:lnR>
                    <a:lnT>
                      <a:noFill/>
                    </a:lnT>
                    <a:lnB>
                      <a:noFill/>
                    </a:lnB>
                  </a:tcPr>
                </a:tc>
              </a:tr>
              <a:tr h="214051">
                <a:tc>
                  <a:txBody>
                    <a:bodyPr/>
                    <a:lstStyle/>
                    <a:p>
                      <a:pPr algn="l" fontAlgn="b"/>
                      <a:r>
                        <a:rPr lang="it-IT" sz="400" b="1" i="0" u="none" strike="noStrike">
                          <a:latin typeface="Arial"/>
                        </a:rPr>
                        <a:t>RISULTATO PRIMA DELLE IMPOSTE</a:t>
                      </a:r>
                    </a:p>
                  </a:txBody>
                  <a:tcPr marL="3372" marR="3372" marT="3372"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r>
                        <a:rPr lang="it-IT" sz="400" b="1" i="0" u="none" strike="noStrike">
                          <a:latin typeface="Arial"/>
                        </a:rPr>
                        <a:t> €                 7.809,67 </a:t>
                      </a:r>
                    </a:p>
                  </a:txBody>
                  <a:tcPr marL="3372" marR="3372" marT="3372"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r>
                        <a:rPr lang="it-IT" sz="400" b="1" i="0" u="none" strike="noStrike">
                          <a:latin typeface="Arial"/>
                        </a:rPr>
                        <a:t> €              17.488,17 </a:t>
                      </a:r>
                    </a:p>
                  </a:txBody>
                  <a:tcPr marL="3372" marR="3372" marT="3372"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r>
                        <a:rPr lang="it-IT" sz="400" b="1" i="0" u="none" strike="noStrike">
                          <a:latin typeface="Arial"/>
                        </a:rPr>
                        <a:t> €              28.718,54 </a:t>
                      </a:r>
                    </a:p>
                  </a:txBody>
                  <a:tcPr marL="3372" marR="3372" marT="3372"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endParaRPr lang="it-IT" sz="400" b="0" i="0" u="none" strike="noStrike">
                        <a:latin typeface="Arial"/>
                      </a:endParaRPr>
                    </a:p>
                  </a:txBody>
                  <a:tcPr marL="3372" marR="3372" marT="3372" marB="0" anchor="b">
                    <a:lnL w="6350" cap="flat" cmpd="sng" algn="ctr">
                      <a:solidFill>
                        <a:srgbClr val="800000"/>
                      </a:solidFill>
                      <a:prstDash val="dot"/>
                      <a:round/>
                      <a:headEnd type="none" w="med" len="med"/>
                      <a:tailEnd type="none" w="med" len="med"/>
                    </a:lnL>
                    <a:lnR>
                      <a:noFill/>
                    </a:lnR>
                    <a:lnT>
                      <a:noFill/>
                    </a:lnT>
                    <a:lnB>
                      <a:noFill/>
                    </a:lnB>
                  </a:tcPr>
                </a:tc>
              </a:tr>
              <a:tr h="148282">
                <a:tc>
                  <a:txBody>
                    <a:bodyPr/>
                    <a:lstStyle/>
                    <a:p>
                      <a:pPr algn="l" fontAlgn="b"/>
                      <a:r>
                        <a:rPr lang="it-IT" sz="400" b="0" i="0" u="none" strike="noStrike">
                          <a:latin typeface="Arial"/>
                        </a:rPr>
                        <a:t>-  IMPOSTE D'ESERCIZIO</a:t>
                      </a:r>
                    </a:p>
                  </a:txBody>
                  <a:tcPr marL="3372" marR="3372" marT="3372"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solidFill>
                      <a:srgbClr val="FFFF00"/>
                    </a:solidFill>
                  </a:tcPr>
                </a:tc>
                <a:tc>
                  <a:txBody>
                    <a:bodyPr/>
                    <a:lstStyle/>
                    <a:p>
                      <a:pPr algn="l" fontAlgn="b"/>
                      <a:r>
                        <a:rPr lang="it-IT" sz="400" b="1" i="0" u="none" strike="noStrike">
                          <a:latin typeface="Arial"/>
                        </a:rPr>
                        <a:t> €                 3.328,13 </a:t>
                      </a:r>
                    </a:p>
                  </a:txBody>
                  <a:tcPr marL="3372" marR="3372" marT="3372"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solidFill>
                      <a:srgbClr val="FFFF00"/>
                    </a:solidFill>
                  </a:tcPr>
                </a:tc>
                <a:tc>
                  <a:txBody>
                    <a:bodyPr/>
                    <a:lstStyle/>
                    <a:p>
                      <a:pPr algn="l" fontAlgn="b"/>
                      <a:r>
                        <a:rPr lang="it-IT" sz="400" b="1" i="0" u="none" strike="noStrike">
                          <a:latin typeface="Arial"/>
                        </a:rPr>
                        <a:t> €                 3.685,94 </a:t>
                      </a:r>
                    </a:p>
                  </a:txBody>
                  <a:tcPr marL="3372" marR="3372" marT="3372"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solidFill>
                      <a:srgbClr val="FFFF00"/>
                    </a:solidFill>
                  </a:tcPr>
                </a:tc>
                <a:tc>
                  <a:txBody>
                    <a:bodyPr/>
                    <a:lstStyle/>
                    <a:p>
                      <a:pPr algn="l" fontAlgn="b"/>
                      <a:r>
                        <a:rPr lang="it-IT" sz="400" b="1" i="0" u="none" strike="noStrike">
                          <a:latin typeface="Arial"/>
                        </a:rPr>
                        <a:t> €                 4.101,07 </a:t>
                      </a:r>
                    </a:p>
                  </a:txBody>
                  <a:tcPr marL="3372" marR="3372" marT="3372"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solidFill>
                      <a:srgbClr val="FFFF00"/>
                    </a:solidFill>
                  </a:tcPr>
                </a:tc>
                <a:tc>
                  <a:txBody>
                    <a:bodyPr/>
                    <a:lstStyle/>
                    <a:p>
                      <a:pPr algn="l" fontAlgn="b"/>
                      <a:endParaRPr lang="it-IT" sz="400" b="0" i="0" u="none" strike="noStrike">
                        <a:latin typeface="Arial"/>
                      </a:endParaRPr>
                    </a:p>
                  </a:txBody>
                  <a:tcPr marL="3372" marR="3372" marT="3372" marB="0" anchor="b">
                    <a:lnL w="6350" cap="flat" cmpd="sng" algn="ctr">
                      <a:solidFill>
                        <a:srgbClr val="800000"/>
                      </a:solidFill>
                      <a:prstDash val="dot"/>
                      <a:round/>
                      <a:headEnd type="none" w="med" len="med"/>
                      <a:tailEnd type="none" w="med" len="med"/>
                    </a:lnL>
                    <a:lnR>
                      <a:noFill/>
                    </a:lnR>
                    <a:lnT>
                      <a:noFill/>
                    </a:lnT>
                    <a:lnB>
                      <a:noFill/>
                    </a:lnB>
                  </a:tcPr>
                </a:tc>
              </a:tr>
              <a:tr h="148282">
                <a:tc>
                  <a:txBody>
                    <a:bodyPr/>
                    <a:lstStyle/>
                    <a:p>
                      <a:pPr algn="l" fontAlgn="b"/>
                      <a:r>
                        <a:rPr lang="it-IT" sz="400" b="0" i="0" u="none" strike="noStrike">
                          <a:latin typeface="Arial"/>
                        </a:rPr>
                        <a:t>IRAP</a:t>
                      </a:r>
                    </a:p>
                  </a:txBody>
                  <a:tcPr marL="3372" marR="3372" marT="3372"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r>
                        <a:rPr lang="it-IT" sz="400" b="0" i="0" u="none" strike="noStrike">
                          <a:latin typeface="Arial"/>
                        </a:rPr>
                        <a:t> €                 3.328,13 </a:t>
                      </a:r>
                    </a:p>
                  </a:txBody>
                  <a:tcPr marL="3372" marR="3372" marT="3372"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r>
                        <a:rPr lang="it-IT" sz="400" b="0" i="0" u="none" strike="noStrike">
                          <a:latin typeface="Arial"/>
                        </a:rPr>
                        <a:t> €                 3.685,94 </a:t>
                      </a:r>
                    </a:p>
                  </a:txBody>
                  <a:tcPr marL="3372" marR="3372" marT="3372"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r>
                        <a:rPr lang="it-IT" sz="400" b="0" i="0" u="none" strike="noStrike">
                          <a:latin typeface="Arial"/>
                        </a:rPr>
                        <a:t> €                 4.101,07 </a:t>
                      </a:r>
                    </a:p>
                  </a:txBody>
                  <a:tcPr marL="3372" marR="3372" marT="3372"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tcPr>
                </a:tc>
                <a:tc>
                  <a:txBody>
                    <a:bodyPr/>
                    <a:lstStyle/>
                    <a:p>
                      <a:pPr algn="l" fontAlgn="b"/>
                      <a:endParaRPr lang="it-IT" sz="400" b="0" i="0" u="none" strike="noStrike">
                        <a:latin typeface="Arial"/>
                      </a:endParaRPr>
                    </a:p>
                  </a:txBody>
                  <a:tcPr marL="3372" marR="3372" marT="3372" marB="0" anchor="b">
                    <a:lnL w="6350" cap="flat" cmpd="sng" algn="ctr">
                      <a:solidFill>
                        <a:srgbClr val="800000"/>
                      </a:solidFill>
                      <a:prstDash val="dot"/>
                      <a:round/>
                      <a:headEnd type="none" w="med" len="med"/>
                      <a:tailEnd type="none" w="med" len="med"/>
                    </a:lnL>
                    <a:lnR>
                      <a:noFill/>
                    </a:lnR>
                    <a:lnT>
                      <a:noFill/>
                    </a:lnT>
                    <a:lnB>
                      <a:noFill/>
                    </a:lnB>
                  </a:tcPr>
                </a:tc>
              </a:tr>
              <a:tr h="148282">
                <a:tc>
                  <a:txBody>
                    <a:bodyPr/>
                    <a:lstStyle/>
                    <a:p>
                      <a:pPr algn="l" fontAlgn="b"/>
                      <a:r>
                        <a:rPr lang="it-IT" sz="400" b="1" i="0" u="none" strike="noStrike">
                          <a:latin typeface="Arial"/>
                        </a:rPr>
                        <a:t>=UTILE/PERDITA D'ESERCIZIO</a:t>
                      </a:r>
                    </a:p>
                  </a:txBody>
                  <a:tcPr marL="3372" marR="3372" marT="3372"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solidFill>
                      <a:srgbClr val="00B0F0"/>
                    </a:solidFill>
                  </a:tcPr>
                </a:tc>
                <a:tc>
                  <a:txBody>
                    <a:bodyPr/>
                    <a:lstStyle/>
                    <a:p>
                      <a:pPr algn="l" fontAlgn="b"/>
                      <a:r>
                        <a:rPr lang="it-IT" sz="400" b="1" i="0" u="none" strike="noStrike">
                          <a:latin typeface="Arial"/>
                        </a:rPr>
                        <a:t> €                 4.481,54 </a:t>
                      </a:r>
                    </a:p>
                  </a:txBody>
                  <a:tcPr marL="3372" marR="3372" marT="3372"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solidFill>
                      <a:srgbClr val="00B0F0"/>
                    </a:solidFill>
                  </a:tcPr>
                </a:tc>
                <a:tc>
                  <a:txBody>
                    <a:bodyPr/>
                    <a:lstStyle/>
                    <a:p>
                      <a:pPr algn="l" fontAlgn="b"/>
                      <a:r>
                        <a:rPr lang="it-IT" sz="400" b="1" i="0" u="none" strike="noStrike">
                          <a:latin typeface="Arial"/>
                        </a:rPr>
                        <a:t> €              13.802,23 </a:t>
                      </a:r>
                    </a:p>
                  </a:txBody>
                  <a:tcPr marL="3372" marR="3372" marT="3372"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solidFill>
                      <a:srgbClr val="00B0F0"/>
                    </a:solidFill>
                  </a:tcPr>
                </a:tc>
                <a:tc>
                  <a:txBody>
                    <a:bodyPr/>
                    <a:lstStyle/>
                    <a:p>
                      <a:pPr algn="l" fontAlgn="b"/>
                      <a:r>
                        <a:rPr lang="it-IT" sz="400" b="1" i="0" u="none" strike="noStrike">
                          <a:latin typeface="Arial"/>
                        </a:rPr>
                        <a:t> €              24.617,48 </a:t>
                      </a:r>
                    </a:p>
                  </a:txBody>
                  <a:tcPr marL="3372" marR="3372" marT="3372" marB="0" anchor="b">
                    <a:lnL w="6350" cap="flat" cmpd="sng" algn="ctr">
                      <a:solidFill>
                        <a:srgbClr val="800000"/>
                      </a:solidFill>
                      <a:prstDash val="dot"/>
                      <a:round/>
                      <a:headEnd type="none" w="med" len="med"/>
                      <a:tailEnd type="none" w="med" len="med"/>
                    </a:lnL>
                    <a:lnR w="6350" cap="flat" cmpd="sng" algn="ctr">
                      <a:solidFill>
                        <a:srgbClr val="800000"/>
                      </a:solidFill>
                      <a:prstDash val="dot"/>
                      <a:round/>
                      <a:headEnd type="none" w="med" len="med"/>
                      <a:tailEnd type="none" w="med" len="med"/>
                    </a:lnR>
                    <a:lnT w="6350" cap="flat" cmpd="sng" algn="ctr">
                      <a:solidFill>
                        <a:srgbClr val="800000"/>
                      </a:solidFill>
                      <a:prstDash val="dot"/>
                      <a:round/>
                      <a:headEnd type="none" w="med" len="med"/>
                      <a:tailEnd type="none" w="med" len="med"/>
                    </a:lnT>
                    <a:lnB w="6350" cap="flat" cmpd="sng" algn="ctr">
                      <a:solidFill>
                        <a:srgbClr val="800000"/>
                      </a:solidFill>
                      <a:prstDash val="dot"/>
                      <a:round/>
                      <a:headEnd type="none" w="med" len="med"/>
                      <a:tailEnd type="none" w="med" len="med"/>
                    </a:lnB>
                    <a:solidFill>
                      <a:srgbClr val="00B0F0"/>
                    </a:solidFill>
                  </a:tcPr>
                </a:tc>
                <a:tc>
                  <a:txBody>
                    <a:bodyPr/>
                    <a:lstStyle/>
                    <a:p>
                      <a:pPr algn="l" fontAlgn="b"/>
                      <a:endParaRPr lang="it-IT" sz="400" b="0" i="0" u="none" strike="noStrike">
                        <a:latin typeface="Arial"/>
                      </a:endParaRPr>
                    </a:p>
                  </a:txBody>
                  <a:tcPr marL="3372" marR="3372" marT="3372" marB="0" anchor="b">
                    <a:lnL w="6350" cap="flat" cmpd="sng" algn="ctr">
                      <a:solidFill>
                        <a:srgbClr val="800000"/>
                      </a:solidFill>
                      <a:prstDash val="dot"/>
                      <a:round/>
                      <a:headEnd type="none" w="med" len="med"/>
                      <a:tailEnd type="none" w="med" len="med"/>
                    </a:lnL>
                    <a:lnR>
                      <a:noFill/>
                    </a:lnR>
                    <a:lnT>
                      <a:noFill/>
                    </a:lnT>
                    <a:lnB>
                      <a:noFill/>
                    </a:lnB>
                  </a:tcPr>
                </a:tc>
              </a:tr>
              <a:tr h="114082">
                <a:tc>
                  <a:txBody>
                    <a:bodyPr/>
                    <a:lstStyle/>
                    <a:p>
                      <a:pPr algn="l" fontAlgn="b"/>
                      <a:endParaRPr lang="it-IT" sz="400" b="0" i="0" u="none" strike="noStrike">
                        <a:latin typeface="Arial"/>
                      </a:endParaRPr>
                    </a:p>
                  </a:txBody>
                  <a:tcPr marL="3372" marR="3372" marT="3372" marB="0" anchor="b">
                    <a:lnL>
                      <a:noFill/>
                    </a:lnL>
                    <a:lnR>
                      <a:noFill/>
                    </a:lnR>
                    <a:lnT w="6350" cap="flat" cmpd="sng" algn="ctr">
                      <a:solidFill>
                        <a:srgbClr val="800000"/>
                      </a:solidFill>
                      <a:prstDash val="dot"/>
                      <a:round/>
                      <a:headEnd type="none" w="med" len="med"/>
                      <a:tailEnd type="none" w="med" len="med"/>
                    </a:lnT>
                    <a:lnB>
                      <a:noFill/>
                    </a:lnB>
                  </a:tcPr>
                </a:tc>
                <a:tc>
                  <a:txBody>
                    <a:bodyPr/>
                    <a:lstStyle/>
                    <a:p>
                      <a:pPr algn="l" fontAlgn="b"/>
                      <a:endParaRPr lang="it-IT" sz="400" b="0" i="0" u="none" strike="noStrike">
                        <a:latin typeface="Arial"/>
                      </a:endParaRPr>
                    </a:p>
                  </a:txBody>
                  <a:tcPr marL="3372" marR="3372" marT="3372" marB="0" anchor="b">
                    <a:lnL>
                      <a:noFill/>
                    </a:lnL>
                    <a:lnR>
                      <a:noFill/>
                    </a:lnR>
                    <a:lnT w="6350" cap="flat" cmpd="sng" algn="ctr">
                      <a:solidFill>
                        <a:srgbClr val="800000"/>
                      </a:solidFill>
                      <a:prstDash val="dot"/>
                      <a:round/>
                      <a:headEnd type="none" w="med" len="med"/>
                      <a:tailEnd type="none" w="med" len="med"/>
                    </a:lnT>
                    <a:lnB>
                      <a:noFill/>
                    </a:lnB>
                  </a:tcPr>
                </a:tc>
                <a:tc>
                  <a:txBody>
                    <a:bodyPr/>
                    <a:lstStyle/>
                    <a:p>
                      <a:pPr algn="l" fontAlgn="b"/>
                      <a:endParaRPr lang="it-IT" sz="400" b="0" i="0" u="none" strike="noStrike">
                        <a:latin typeface="Arial"/>
                      </a:endParaRPr>
                    </a:p>
                  </a:txBody>
                  <a:tcPr marL="3372" marR="3372" marT="3372" marB="0" anchor="b">
                    <a:lnL>
                      <a:noFill/>
                    </a:lnL>
                    <a:lnR>
                      <a:noFill/>
                    </a:lnR>
                    <a:lnT w="6350" cap="flat" cmpd="sng" algn="ctr">
                      <a:solidFill>
                        <a:srgbClr val="800000"/>
                      </a:solidFill>
                      <a:prstDash val="dot"/>
                      <a:round/>
                      <a:headEnd type="none" w="med" len="med"/>
                      <a:tailEnd type="none" w="med" len="med"/>
                    </a:lnT>
                    <a:lnB>
                      <a:noFill/>
                    </a:lnB>
                  </a:tcPr>
                </a:tc>
                <a:tc>
                  <a:txBody>
                    <a:bodyPr/>
                    <a:lstStyle/>
                    <a:p>
                      <a:pPr algn="l" fontAlgn="b"/>
                      <a:endParaRPr lang="it-IT" sz="400" b="0" i="0" u="none" strike="noStrike">
                        <a:latin typeface="Arial"/>
                      </a:endParaRPr>
                    </a:p>
                  </a:txBody>
                  <a:tcPr marL="3372" marR="3372" marT="3372" marB="0" anchor="b">
                    <a:lnL>
                      <a:noFill/>
                    </a:lnL>
                    <a:lnR>
                      <a:noFill/>
                    </a:lnR>
                    <a:lnT w="6350" cap="flat" cmpd="sng" algn="ctr">
                      <a:solidFill>
                        <a:srgbClr val="800000"/>
                      </a:solidFill>
                      <a:prstDash val="dot"/>
                      <a:round/>
                      <a:headEnd type="none" w="med" len="med"/>
                      <a:tailEnd type="none" w="med" len="med"/>
                    </a:lnT>
                    <a:lnB>
                      <a:noFill/>
                    </a:lnB>
                  </a:tcPr>
                </a:tc>
                <a:tc>
                  <a:txBody>
                    <a:bodyPr/>
                    <a:lstStyle/>
                    <a:p>
                      <a:pPr algn="l" fontAlgn="b"/>
                      <a:endParaRPr lang="it-IT" sz="400" b="0" i="0" u="none" strike="noStrike">
                        <a:latin typeface="Arial"/>
                      </a:endParaRPr>
                    </a:p>
                  </a:txBody>
                  <a:tcPr marL="3372" marR="3372" marT="3372" marB="0" anchor="b">
                    <a:lnL>
                      <a:noFill/>
                    </a:lnL>
                    <a:lnR>
                      <a:noFill/>
                    </a:lnR>
                    <a:lnT>
                      <a:noFill/>
                    </a:lnT>
                    <a:lnB>
                      <a:noFill/>
                    </a:lnB>
                  </a:tcPr>
                </a:tc>
              </a:tr>
              <a:tr h="114082">
                <a:tc>
                  <a:txBody>
                    <a:bodyPr/>
                    <a:lstStyle/>
                    <a:p>
                      <a:pPr algn="l" fontAlgn="b"/>
                      <a:endParaRPr lang="it-IT" sz="400" b="0" i="0" u="none" strike="noStrike">
                        <a:latin typeface="Arial"/>
                      </a:endParaRPr>
                    </a:p>
                  </a:txBody>
                  <a:tcPr marL="3372" marR="3372" marT="3372" marB="0" anchor="b">
                    <a:lnL>
                      <a:noFill/>
                    </a:lnL>
                    <a:lnR>
                      <a:noFill/>
                    </a:lnR>
                    <a:lnT>
                      <a:noFill/>
                    </a:lnT>
                    <a:lnB>
                      <a:noFill/>
                    </a:lnB>
                  </a:tcPr>
                </a:tc>
                <a:tc>
                  <a:txBody>
                    <a:bodyPr/>
                    <a:lstStyle/>
                    <a:p>
                      <a:pPr algn="l" fontAlgn="b"/>
                      <a:endParaRPr lang="it-IT" sz="400" b="0" i="0" u="none" strike="noStrike">
                        <a:latin typeface="Arial"/>
                      </a:endParaRPr>
                    </a:p>
                  </a:txBody>
                  <a:tcPr marL="3372" marR="3372" marT="3372" marB="0" anchor="b">
                    <a:lnL>
                      <a:noFill/>
                    </a:lnL>
                    <a:lnR>
                      <a:noFill/>
                    </a:lnR>
                    <a:lnT>
                      <a:noFill/>
                    </a:lnT>
                    <a:lnB>
                      <a:noFill/>
                    </a:lnB>
                  </a:tcPr>
                </a:tc>
                <a:tc>
                  <a:txBody>
                    <a:bodyPr/>
                    <a:lstStyle/>
                    <a:p>
                      <a:pPr algn="l" fontAlgn="b"/>
                      <a:endParaRPr lang="it-IT" sz="400" b="0" i="0" u="none" strike="noStrike">
                        <a:latin typeface="Arial"/>
                      </a:endParaRPr>
                    </a:p>
                  </a:txBody>
                  <a:tcPr marL="3372" marR="3372" marT="3372" marB="0" anchor="b">
                    <a:lnL>
                      <a:noFill/>
                    </a:lnL>
                    <a:lnR>
                      <a:noFill/>
                    </a:lnR>
                    <a:lnT>
                      <a:noFill/>
                    </a:lnT>
                    <a:lnB>
                      <a:noFill/>
                    </a:lnB>
                  </a:tcPr>
                </a:tc>
                <a:tc>
                  <a:txBody>
                    <a:bodyPr/>
                    <a:lstStyle/>
                    <a:p>
                      <a:pPr algn="l" fontAlgn="b"/>
                      <a:endParaRPr lang="it-IT" sz="400" b="0" i="0" u="none" strike="noStrike">
                        <a:latin typeface="Arial"/>
                      </a:endParaRPr>
                    </a:p>
                  </a:txBody>
                  <a:tcPr marL="3372" marR="3372" marT="3372" marB="0" anchor="b">
                    <a:lnL>
                      <a:noFill/>
                    </a:lnL>
                    <a:lnR>
                      <a:noFill/>
                    </a:lnR>
                    <a:lnT>
                      <a:noFill/>
                    </a:lnT>
                    <a:lnB>
                      <a:noFill/>
                    </a:lnB>
                  </a:tcPr>
                </a:tc>
                <a:tc>
                  <a:txBody>
                    <a:bodyPr/>
                    <a:lstStyle/>
                    <a:p>
                      <a:pPr algn="l" fontAlgn="b"/>
                      <a:endParaRPr lang="it-IT" sz="400" b="0" i="0" u="none" strike="noStrike">
                        <a:latin typeface="Arial"/>
                      </a:endParaRPr>
                    </a:p>
                  </a:txBody>
                  <a:tcPr marL="3372" marR="3372" marT="3372" marB="0" anchor="b">
                    <a:lnL>
                      <a:noFill/>
                    </a:lnL>
                    <a:lnR>
                      <a:noFill/>
                    </a:lnR>
                    <a:lnT>
                      <a:noFill/>
                    </a:lnT>
                    <a:lnB>
                      <a:noFill/>
                    </a:lnB>
                  </a:tcPr>
                </a:tc>
              </a:tr>
              <a:tr h="114082">
                <a:tc>
                  <a:txBody>
                    <a:bodyPr/>
                    <a:lstStyle/>
                    <a:p>
                      <a:pPr algn="ctr" fontAlgn="b"/>
                      <a:endParaRPr lang="it-IT" sz="400" b="0" i="0" u="none" strike="noStrike">
                        <a:latin typeface="Arial"/>
                      </a:endParaRPr>
                    </a:p>
                  </a:txBody>
                  <a:tcPr marL="3372" marR="3372" marT="3372" marB="0" anchor="b">
                    <a:lnL>
                      <a:noFill/>
                    </a:lnL>
                    <a:lnR>
                      <a:noFill/>
                    </a:lnR>
                    <a:lnT>
                      <a:noFill/>
                    </a:lnT>
                    <a:lnB>
                      <a:noFill/>
                    </a:lnB>
                  </a:tcPr>
                </a:tc>
                <a:tc>
                  <a:txBody>
                    <a:bodyPr/>
                    <a:lstStyle/>
                    <a:p>
                      <a:pPr algn="ctr" fontAlgn="b"/>
                      <a:endParaRPr lang="it-IT" sz="400" b="0" i="0" u="none" strike="noStrike">
                        <a:latin typeface="Arial"/>
                      </a:endParaRPr>
                    </a:p>
                  </a:txBody>
                  <a:tcPr marL="3372" marR="3372" marT="3372" marB="0" anchor="b">
                    <a:lnL>
                      <a:noFill/>
                    </a:lnL>
                    <a:lnR>
                      <a:noFill/>
                    </a:lnR>
                    <a:lnT>
                      <a:noFill/>
                    </a:lnT>
                    <a:lnB>
                      <a:noFill/>
                    </a:lnB>
                  </a:tcPr>
                </a:tc>
                <a:tc>
                  <a:txBody>
                    <a:bodyPr/>
                    <a:lstStyle/>
                    <a:p>
                      <a:pPr algn="ctr" fontAlgn="b"/>
                      <a:endParaRPr lang="it-IT" sz="400" b="0" i="0" u="none" strike="noStrike">
                        <a:latin typeface="Arial"/>
                      </a:endParaRPr>
                    </a:p>
                  </a:txBody>
                  <a:tcPr marL="3372" marR="3372" marT="3372" marB="0" anchor="b">
                    <a:lnL>
                      <a:noFill/>
                    </a:lnL>
                    <a:lnR>
                      <a:noFill/>
                    </a:lnR>
                    <a:lnT>
                      <a:noFill/>
                    </a:lnT>
                    <a:lnB>
                      <a:noFill/>
                    </a:lnB>
                  </a:tcPr>
                </a:tc>
                <a:tc>
                  <a:txBody>
                    <a:bodyPr/>
                    <a:lstStyle/>
                    <a:p>
                      <a:pPr algn="l" fontAlgn="b"/>
                      <a:endParaRPr lang="it-IT" sz="400" b="0" i="0" u="none" strike="noStrike">
                        <a:latin typeface="Arial"/>
                      </a:endParaRPr>
                    </a:p>
                  </a:txBody>
                  <a:tcPr marL="3372" marR="3372" marT="3372" marB="0" anchor="b">
                    <a:lnL>
                      <a:noFill/>
                    </a:lnL>
                    <a:lnR>
                      <a:noFill/>
                    </a:lnR>
                    <a:lnT>
                      <a:noFill/>
                    </a:lnT>
                    <a:lnB>
                      <a:noFill/>
                    </a:lnB>
                  </a:tcPr>
                </a:tc>
                <a:tc>
                  <a:txBody>
                    <a:bodyPr/>
                    <a:lstStyle/>
                    <a:p>
                      <a:pPr algn="l" fontAlgn="b"/>
                      <a:endParaRPr lang="it-IT" sz="400" b="0" i="0" u="none" strike="noStrike">
                        <a:latin typeface="Arial"/>
                      </a:endParaRPr>
                    </a:p>
                  </a:txBody>
                  <a:tcPr marL="3372" marR="3372" marT="3372" marB="0" anchor="b">
                    <a:lnL>
                      <a:noFill/>
                    </a:lnL>
                    <a:lnR>
                      <a:noFill/>
                    </a:lnR>
                    <a:lnT>
                      <a:noFill/>
                    </a:lnT>
                    <a:lnB>
                      <a:noFill/>
                    </a:lnB>
                  </a:tcPr>
                </a:tc>
              </a:tr>
              <a:tr h="114082">
                <a:tc>
                  <a:txBody>
                    <a:bodyPr/>
                    <a:lstStyle/>
                    <a:p>
                      <a:pPr algn="l" fontAlgn="b"/>
                      <a:endParaRPr lang="it-IT" sz="400" b="0" i="0" u="none" strike="noStrike">
                        <a:latin typeface="Arial"/>
                      </a:endParaRPr>
                    </a:p>
                  </a:txBody>
                  <a:tcPr marL="3372" marR="3372" marT="3372" marB="0" anchor="b">
                    <a:lnL>
                      <a:noFill/>
                    </a:lnL>
                    <a:lnR>
                      <a:noFill/>
                    </a:lnR>
                    <a:lnT>
                      <a:noFill/>
                    </a:lnT>
                    <a:lnB>
                      <a:noFill/>
                    </a:lnB>
                  </a:tcPr>
                </a:tc>
                <a:tc>
                  <a:txBody>
                    <a:bodyPr/>
                    <a:lstStyle/>
                    <a:p>
                      <a:pPr algn="l" fontAlgn="b"/>
                      <a:endParaRPr lang="it-IT" sz="400" b="0" i="0" u="none" strike="noStrike">
                        <a:latin typeface="Arial"/>
                      </a:endParaRPr>
                    </a:p>
                  </a:txBody>
                  <a:tcPr marL="3372" marR="3372" marT="3372" marB="0" anchor="b">
                    <a:lnL>
                      <a:noFill/>
                    </a:lnL>
                    <a:lnR>
                      <a:noFill/>
                    </a:lnR>
                    <a:lnT>
                      <a:noFill/>
                    </a:lnT>
                    <a:lnB>
                      <a:noFill/>
                    </a:lnB>
                  </a:tcPr>
                </a:tc>
                <a:tc>
                  <a:txBody>
                    <a:bodyPr/>
                    <a:lstStyle/>
                    <a:p>
                      <a:pPr algn="l" fontAlgn="b"/>
                      <a:endParaRPr lang="it-IT" sz="400" b="0" i="0" u="none" strike="noStrike">
                        <a:latin typeface="Arial"/>
                      </a:endParaRPr>
                    </a:p>
                  </a:txBody>
                  <a:tcPr marL="3372" marR="3372" marT="3372" marB="0" anchor="b">
                    <a:lnL>
                      <a:noFill/>
                    </a:lnL>
                    <a:lnR>
                      <a:noFill/>
                    </a:lnR>
                    <a:lnT>
                      <a:noFill/>
                    </a:lnT>
                    <a:lnB>
                      <a:noFill/>
                    </a:lnB>
                  </a:tcPr>
                </a:tc>
                <a:tc>
                  <a:txBody>
                    <a:bodyPr/>
                    <a:lstStyle/>
                    <a:p>
                      <a:pPr algn="l" fontAlgn="b"/>
                      <a:endParaRPr lang="it-IT" sz="400" b="0" i="0" u="none" strike="noStrike">
                        <a:latin typeface="Arial"/>
                      </a:endParaRPr>
                    </a:p>
                  </a:txBody>
                  <a:tcPr marL="3372" marR="3372" marT="3372" marB="0" anchor="b">
                    <a:lnL>
                      <a:noFill/>
                    </a:lnL>
                    <a:lnR>
                      <a:noFill/>
                    </a:lnR>
                    <a:lnT>
                      <a:noFill/>
                    </a:lnT>
                    <a:lnB>
                      <a:noFill/>
                    </a:lnB>
                  </a:tcPr>
                </a:tc>
                <a:tc>
                  <a:txBody>
                    <a:bodyPr/>
                    <a:lstStyle/>
                    <a:p>
                      <a:pPr algn="l" fontAlgn="b"/>
                      <a:endParaRPr lang="it-IT" sz="400" b="0" i="0" u="none" strike="noStrike">
                        <a:latin typeface="Arial"/>
                      </a:endParaRPr>
                    </a:p>
                  </a:txBody>
                  <a:tcPr marL="3372" marR="3372" marT="3372" marB="0" anchor="b">
                    <a:lnL>
                      <a:noFill/>
                    </a:lnL>
                    <a:lnR>
                      <a:noFill/>
                    </a:lnR>
                    <a:lnT>
                      <a:noFill/>
                    </a:lnT>
                    <a:lnB>
                      <a:noFill/>
                    </a:lnB>
                  </a:tcPr>
                </a:tc>
              </a:tr>
              <a:tr h="114082">
                <a:tc>
                  <a:txBody>
                    <a:bodyPr/>
                    <a:lstStyle/>
                    <a:p>
                      <a:pPr algn="l" fontAlgn="b"/>
                      <a:endParaRPr lang="it-IT" sz="400" b="0" i="0" u="none" strike="noStrike">
                        <a:latin typeface="Arial"/>
                      </a:endParaRPr>
                    </a:p>
                  </a:txBody>
                  <a:tcPr marL="3372" marR="3372" marT="3372" marB="0" anchor="b">
                    <a:lnL>
                      <a:noFill/>
                    </a:lnL>
                    <a:lnR>
                      <a:noFill/>
                    </a:lnR>
                    <a:lnT>
                      <a:noFill/>
                    </a:lnT>
                    <a:lnB>
                      <a:noFill/>
                    </a:lnB>
                  </a:tcPr>
                </a:tc>
                <a:tc>
                  <a:txBody>
                    <a:bodyPr/>
                    <a:lstStyle/>
                    <a:p>
                      <a:pPr algn="l" fontAlgn="b"/>
                      <a:endParaRPr lang="it-IT" sz="400" b="0" i="0" u="none" strike="noStrike">
                        <a:latin typeface="Arial"/>
                      </a:endParaRPr>
                    </a:p>
                  </a:txBody>
                  <a:tcPr marL="3372" marR="3372" marT="3372" marB="0" anchor="b">
                    <a:lnL>
                      <a:noFill/>
                    </a:lnL>
                    <a:lnR>
                      <a:noFill/>
                    </a:lnR>
                    <a:lnT>
                      <a:noFill/>
                    </a:lnT>
                    <a:lnB>
                      <a:noFill/>
                    </a:lnB>
                  </a:tcPr>
                </a:tc>
                <a:tc>
                  <a:txBody>
                    <a:bodyPr/>
                    <a:lstStyle/>
                    <a:p>
                      <a:pPr algn="l" fontAlgn="b"/>
                      <a:endParaRPr lang="it-IT" sz="400" b="0" i="0" u="none" strike="noStrike">
                        <a:latin typeface="Arial"/>
                      </a:endParaRPr>
                    </a:p>
                  </a:txBody>
                  <a:tcPr marL="3372" marR="3372" marT="3372" marB="0" anchor="b">
                    <a:lnL>
                      <a:noFill/>
                    </a:lnL>
                    <a:lnR>
                      <a:noFill/>
                    </a:lnR>
                    <a:lnT>
                      <a:noFill/>
                    </a:lnT>
                    <a:lnB>
                      <a:noFill/>
                    </a:lnB>
                  </a:tcPr>
                </a:tc>
                <a:tc>
                  <a:txBody>
                    <a:bodyPr/>
                    <a:lstStyle/>
                    <a:p>
                      <a:pPr algn="l" fontAlgn="b"/>
                      <a:endParaRPr lang="it-IT" sz="400" b="0" i="0" u="none" strike="noStrike">
                        <a:latin typeface="Arial"/>
                      </a:endParaRPr>
                    </a:p>
                  </a:txBody>
                  <a:tcPr marL="3372" marR="3372" marT="3372" marB="0" anchor="b">
                    <a:lnL>
                      <a:noFill/>
                    </a:lnL>
                    <a:lnR>
                      <a:noFill/>
                    </a:lnR>
                    <a:lnT>
                      <a:noFill/>
                    </a:lnT>
                    <a:lnB>
                      <a:noFill/>
                    </a:lnB>
                  </a:tcPr>
                </a:tc>
                <a:tc>
                  <a:txBody>
                    <a:bodyPr/>
                    <a:lstStyle/>
                    <a:p>
                      <a:pPr algn="l" fontAlgn="b"/>
                      <a:endParaRPr lang="it-IT" sz="400" b="0" i="0" u="none" strike="noStrike">
                        <a:latin typeface="Arial"/>
                      </a:endParaRPr>
                    </a:p>
                  </a:txBody>
                  <a:tcPr marL="3372" marR="3372" marT="3372" marB="0" anchor="b">
                    <a:lnL>
                      <a:noFill/>
                    </a:lnL>
                    <a:lnR>
                      <a:noFill/>
                    </a:lnR>
                    <a:lnT>
                      <a:noFill/>
                    </a:lnT>
                    <a:lnB>
                      <a:noFill/>
                    </a:lnB>
                  </a:tcPr>
                </a:tc>
              </a:tr>
              <a:tr h="114082">
                <a:tc>
                  <a:txBody>
                    <a:bodyPr/>
                    <a:lstStyle/>
                    <a:p>
                      <a:pPr algn="l" fontAlgn="b"/>
                      <a:endParaRPr lang="it-IT" sz="400" b="0" i="0" u="none" strike="noStrike">
                        <a:latin typeface="Arial"/>
                      </a:endParaRPr>
                    </a:p>
                  </a:txBody>
                  <a:tcPr marL="3372" marR="3372" marT="3372" marB="0" anchor="b">
                    <a:lnL>
                      <a:noFill/>
                    </a:lnL>
                    <a:lnR>
                      <a:noFill/>
                    </a:lnR>
                    <a:lnT>
                      <a:noFill/>
                    </a:lnT>
                    <a:lnB>
                      <a:noFill/>
                    </a:lnB>
                  </a:tcPr>
                </a:tc>
                <a:tc>
                  <a:txBody>
                    <a:bodyPr/>
                    <a:lstStyle/>
                    <a:p>
                      <a:pPr algn="l" fontAlgn="b"/>
                      <a:endParaRPr lang="it-IT" sz="400" b="0" i="0" u="none" strike="noStrike">
                        <a:latin typeface="Arial"/>
                      </a:endParaRPr>
                    </a:p>
                  </a:txBody>
                  <a:tcPr marL="3372" marR="3372" marT="3372" marB="0" anchor="b">
                    <a:lnL>
                      <a:noFill/>
                    </a:lnL>
                    <a:lnR>
                      <a:noFill/>
                    </a:lnR>
                    <a:lnT>
                      <a:noFill/>
                    </a:lnT>
                    <a:lnB>
                      <a:noFill/>
                    </a:lnB>
                  </a:tcPr>
                </a:tc>
                <a:tc>
                  <a:txBody>
                    <a:bodyPr/>
                    <a:lstStyle/>
                    <a:p>
                      <a:pPr algn="l" fontAlgn="b"/>
                      <a:endParaRPr lang="it-IT" sz="400" b="0" i="0" u="none" strike="noStrike">
                        <a:latin typeface="Arial"/>
                      </a:endParaRPr>
                    </a:p>
                  </a:txBody>
                  <a:tcPr marL="3372" marR="3372" marT="3372" marB="0" anchor="b">
                    <a:lnL>
                      <a:noFill/>
                    </a:lnL>
                    <a:lnR>
                      <a:noFill/>
                    </a:lnR>
                    <a:lnT>
                      <a:noFill/>
                    </a:lnT>
                    <a:lnB>
                      <a:noFill/>
                    </a:lnB>
                  </a:tcPr>
                </a:tc>
                <a:tc>
                  <a:txBody>
                    <a:bodyPr/>
                    <a:lstStyle/>
                    <a:p>
                      <a:pPr algn="l" fontAlgn="b"/>
                      <a:endParaRPr lang="it-IT" sz="400" b="0" i="0" u="none" strike="noStrike">
                        <a:latin typeface="Arial"/>
                      </a:endParaRPr>
                    </a:p>
                  </a:txBody>
                  <a:tcPr marL="3372" marR="3372" marT="3372" marB="0" anchor="b">
                    <a:lnL>
                      <a:noFill/>
                    </a:lnL>
                    <a:lnR>
                      <a:noFill/>
                    </a:lnR>
                    <a:lnT>
                      <a:noFill/>
                    </a:lnT>
                    <a:lnB>
                      <a:noFill/>
                    </a:lnB>
                  </a:tcPr>
                </a:tc>
                <a:tc>
                  <a:txBody>
                    <a:bodyPr/>
                    <a:lstStyle/>
                    <a:p>
                      <a:pPr algn="l" fontAlgn="b"/>
                      <a:endParaRPr lang="it-IT" sz="400" b="0" i="0" u="none" strike="noStrike">
                        <a:latin typeface="Arial"/>
                      </a:endParaRPr>
                    </a:p>
                  </a:txBody>
                  <a:tcPr marL="3372" marR="3372" marT="3372" marB="0" anchor="b">
                    <a:lnL>
                      <a:noFill/>
                    </a:lnL>
                    <a:lnR>
                      <a:noFill/>
                    </a:lnR>
                    <a:lnT>
                      <a:noFill/>
                    </a:lnT>
                    <a:lnB>
                      <a:noFill/>
                    </a:lnB>
                  </a:tcPr>
                </a:tc>
              </a:tr>
              <a:tr h="114082">
                <a:tc>
                  <a:txBody>
                    <a:bodyPr/>
                    <a:lstStyle/>
                    <a:p>
                      <a:pPr algn="l" fontAlgn="b"/>
                      <a:endParaRPr lang="it-IT" sz="400" b="0" i="0" u="none" strike="noStrike">
                        <a:latin typeface="Arial"/>
                      </a:endParaRPr>
                    </a:p>
                  </a:txBody>
                  <a:tcPr marL="3372" marR="3372" marT="3372" marB="0" anchor="b">
                    <a:lnL>
                      <a:noFill/>
                    </a:lnL>
                    <a:lnR>
                      <a:noFill/>
                    </a:lnR>
                    <a:lnT>
                      <a:noFill/>
                    </a:lnT>
                    <a:lnB>
                      <a:noFill/>
                    </a:lnB>
                  </a:tcPr>
                </a:tc>
                <a:tc>
                  <a:txBody>
                    <a:bodyPr/>
                    <a:lstStyle/>
                    <a:p>
                      <a:pPr algn="l" fontAlgn="b"/>
                      <a:endParaRPr lang="it-IT" sz="400" b="0" i="0" u="none" strike="noStrike">
                        <a:latin typeface="Arial"/>
                      </a:endParaRPr>
                    </a:p>
                  </a:txBody>
                  <a:tcPr marL="3372" marR="3372" marT="3372" marB="0" anchor="b">
                    <a:lnL>
                      <a:noFill/>
                    </a:lnL>
                    <a:lnR>
                      <a:noFill/>
                    </a:lnR>
                    <a:lnT>
                      <a:noFill/>
                    </a:lnT>
                    <a:lnB>
                      <a:noFill/>
                    </a:lnB>
                  </a:tcPr>
                </a:tc>
                <a:tc>
                  <a:txBody>
                    <a:bodyPr/>
                    <a:lstStyle/>
                    <a:p>
                      <a:pPr algn="l" fontAlgn="b"/>
                      <a:endParaRPr lang="it-IT" sz="400" b="0" i="0" u="none" strike="noStrike">
                        <a:latin typeface="Arial"/>
                      </a:endParaRPr>
                    </a:p>
                  </a:txBody>
                  <a:tcPr marL="3372" marR="3372" marT="3372" marB="0" anchor="b">
                    <a:lnL>
                      <a:noFill/>
                    </a:lnL>
                    <a:lnR>
                      <a:noFill/>
                    </a:lnR>
                    <a:lnT>
                      <a:noFill/>
                    </a:lnT>
                    <a:lnB>
                      <a:noFill/>
                    </a:lnB>
                  </a:tcPr>
                </a:tc>
                <a:tc>
                  <a:txBody>
                    <a:bodyPr/>
                    <a:lstStyle/>
                    <a:p>
                      <a:pPr algn="l" fontAlgn="b"/>
                      <a:endParaRPr lang="it-IT" sz="400" b="0" i="0" u="none" strike="noStrike">
                        <a:latin typeface="Arial"/>
                      </a:endParaRPr>
                    </a:p>
                  </a:txBody>
                  <a:tcPr marL="3372" marR="3372" marT="3372" marB="0" anchor="b">
                    <a:lnL>
                      <a:noFill/>
                    </a:lnL>
                    <a:lnR>
                      <a:noFill/>
                    </a:lnR>
                    <a:lnT>
                      <a:noFill/>
                    </a:lnT>
                    <a:lnB>
                      <a:noFill/>
                    </a:lnB>
                  </a:tcPr>
                </a:tc>
                <a:tc>
                  <a:txBody>
                    <a:bodyPr/>
                    <a:lstStyle/>
                    <a:p>
                      <a:pPr algn="l" fontAlgn="b"/>
                      <a:endParaRPr lang="it-IT" sz="400" b="0" i="0" u="none" strike="noStrike">
                        <a:latin typeface="Arial"/>
                      </a:endParaRPr>
                    </a:p>
                  </a:txBody>
                  <a:tcPr marL="3372" marR="3372" marT="3372" marB="0" anchor="b">
                    <a:lnL>
                      <a:noFill/>
                    </a:lnL>
                    <a:lnR>
                      <a:noFill/>
                    </a:lnR>
                    <a:lnT>
                      <a:noFill/>
                    </a:lnT>
                    <a:lnB>
                      <a:noFill/>
                    </a:lnB>
                  </a:tcPr>
                </a:tc>
              </a:tr>
              <a:tr h="114082">
                <a:tc>
                  <a:txBody>
                    <a:bodyPr/>
                    <a:lstStyle/>
                    <a:p>
                      <a:pPr algn="l" fontAlgn="b"/>
                      <a:endParaRPr lang="it-IT" sz="400" b="0" i="0" u="none" strike="noStrike">
                        <a:latin typeface="Arial"/>
                      </a:endParaRPr>
                    </a:p>
                  </a:txBody>
                  <a:tcPr marL="3372" marR="3372" marT="3372" marB="0" anchor="b">
                    <a:lnL>
                      <a:noFill/>
                    </a:lnL>
                    <a:lnR>
                      <a:noFill/>
                    </a:lnR>
                    <a:lnT>
                      <a:noFill/>
                    </a:lnT>
                    <a:lnB>
                      <a:noFill/>
                    </a:lnB>
                  </a:tcPr>
                </a:tc>
                <a:tc>
                  <a:txBody>
                    <a:bodyPr/>
                    <a:lstStyle/>
                    <a:p>
                      <a:pPr algn="l" fontAlgn="b"/>
                      <a:endParaRPr lang="it-IT" sz="400" b="0" i="0" u="none" strike="noStrike">
                        <a:latin typeface="Arial"/>
                      </a:endParaRPr>
                    </a:p>
                  </a:txBody>
                  <a:tcPr marL="3372" marR="3372" marT="3372" marB="0" anchor="b">
                    <a:lnL>
                      <a:noFill/>
                    </a:lnL>
                    <a:lnR>
                      <a:noFill/>
                    </a:lnR>
                    <a:lnT>
                      <a:noFill/>
                    </a:lnT>
                    <a:lnB>
                      <a:noFill/>
                    </a:lnB>
                  </a:tcPr>
                </a:tc>
                <a:tc>
                  <a:txBody>
                    <a:bodyPr/>
                    <a:lstStyle/>
                    <a:p>
                      <a:pPr algn="l" fontAlgn="b"/>
                      <a:endParaRPr lang="it-IT" sz="400" b="0" i="0" u="none" strike="noStrike">
                        <a:latin typeface="Arial"/>
                      </a:endParaRPr>
                    </a:p>
                  </a:txBody>
                  <a:tcPr marL="3372" marR="3372" marT="3372" marB="0" anchor="b">
                    <a:lnL>
                      <a:noFill/>
                    </a:lnL>
                    <a:lnR>
                      <a:noFill/>
                    </a:lnR>
                    <a:lnT>
                      <a:noFill/>
                    </a:lnT>
                    <a:lnB>
                      <a:noFill/>
                    </a:lnB>
                  </a:tcPr>
                </a:tc>
                <a:tc>
                  <a:txBody>
                    <a:bodyPr/>
                    <a:lstStyle/>
                    <a:p>
                      <a:pPr algn="l" fontAlgn="b"/>
                      <a:endParaRPr lang="it-IT" sz="400" b="0" i="0" u="none" strike="noStrike">
                        <a:latin typeface="Arial"/>
                      </a:endParaRPr>
                    </a:p>
                  </a:txBody>
                  <a:tcPr marL="3372" marR="3372" marT="3372" marB="0" anchor="b">
                    <a:lnL>
                      <a:noFill/>
                    </a:lnL>
                    <a:lnR>
                      <a:noFill/>
                    </a:lnR>
                    <a:lnT>
                      <a:noFill/>
                    </a:lnT>
                    <a:lnB>
                      <a:noFill/>
                    </a:lnB>
                  </a:tcPr>
                </a:tc>
                <a:tc>
                  <a:txBody>
                    <a:bodyPr/>
                    <a:lstStyle/>
                    <a:p>
                      <a:pPr algn="l" fontAlgn="b"/>
                      <a:endParaRPr lang="it-IT" sz="400" b="0" i="0" u="none" strike="noStrike">
                        <a:latin typeface="Arial"/>
                      </a:endParaRPr>
                    </a:p>
                  </a:txBody>
                  <a:tcPr marL="3372" marR="3372" marT="3372" marB="0" anchor="b">
                    <a:lnL>
                      <a:noFill/>
                    </a:lnL>
                    <a:lnR>
                      <a:noFill/>
                    </a:lnR>
                    <a:lnT>
                      <a:noFill/>
                    </a:lnT>
                    <a:lnB>
                      <a:noFill/>
                    </a:lnB>
                  </a:tcPr>
                </a:tc>
              </a:tr>
              <a:tr h="114082">
                <a:tc>
                  <a:txBody>
                    <a:bodyPr/>
                    <a:lstStyle/>
                    <a:p>
                      <a:pPr algn="l" fontAlgn="b"/>
                      <a:endParaRPr lang="it-IT" sz="400" b="0" i="0" u="none" strike="noStrike">
                        <a:latin typeface="Arial"/>
                      </a:endParaRPr>
                    </a:p>
                  </a:txBody>
                  <a:tcPr marL="3372" marR="3372" marT="3372" marB="0" anchor="b">
                    <a:lnL>
                      <a:noFill/>
                    </a:lnL>
                    <a:lnR>
                      <a:noFill/>
                    </a:lnR>
                    <a:lnT>
                      <a:noFill/>
                    </a:lnT>
                    <a:lnB>
                      <a:noFill/>
                    </a:lnB>
                  </a:tcPr>
                </a:tc>
                <a:tc>
                  <a:txBody>
                    <a:bodyPr/>
                    <a:lstStyle/>
                    <a:p>
                      <a:pPr algn="l" fontAlgn="b"/>
                      <a:endParaRPr lang="it-IT" sz="400" b="0" i="0" u="none" strike="noStrike">
                        <a:latin typeface="Arial"/>
                      </a:endParaRPr>
                    </a:p>
                  </a:txBody>
                  <a:tcPr marL="3372" marR="3372" marT="3372" marB="0" anchor="b">
                    <a:lnL>
                      <a:noFill/>
                    </a:lnL>
                    <a:lnR>
                      <a:noFill/>
                    </a:lnR>
                    <a:lnT>
                      <a:noFill/>
                    </a:lnT>
                    <a:lnB>
                      <a:noFill/>
                    </a:lnB>
                  </a:tcPr>
                </a:tc>
                <a:tc>
                  <a:txBody>
                    <a:bodyPr/>
                    <a:lstStyle/>
                    <a:p>
                      <a:pPr algn="l" fontAlgn="b"/>
                      <a:endParaRPr lang="it-IT" sz="400" b="0" i="0" u="none" strike="noStrike">
                        <a:latin typeface="Arial"/>
                      </a:endParaRPr>
                    </a:p>
                  </a:txBody>
                  <a:tcPr marL="3372" marR="3372" marT="3372" marB="0" anchor="b">
                    <a:lnL>
                      <a:noFill/>
                    </a:lnL>
                    <a:lnR>
                      <a:noFill/>
                    </a:lnR>
                    <a:lnT>
                      <a:noFill/>
                    </a:lnT>
                    <a:lnB>
                      <a:noFill/>
                    </a:lnB>
                  </a:tcPr>
                </a:tc>
                <a:tc>
                  <a:txBody>
                    <a:bodyPr/>
                    <a:lstStyle/>
                    <a:p>
                      <a:pPr algn="l" fontAlgn="b"/>
                      <a:endParaRPr lang="it-IT" sz="400" b="0" i="0" u="none" strike="noStrike">
                        <a:latin typeface="Arial"/>
                      </a:endParaRPr>
                    </a:p>
                  </a:txBody>
                  <a:tcPr marL="3372" marR="3372" marT="3372" marB="0" anchor="b">
                    <a:lnL>
                      <a:noFill/>
                    </a:lnL>
                    <a:lnR>
                      <a:noFill/>
                    </a:lnR>
                    <a:lnT>
                      <a:noFill/>
                    </a:lnT>
                    <a:lnB>
                      <a:noFill/>
                    </a:lnB>
                  </a:tcPr>
                </a:tc>
                <a:tc>
                  <a:txBody>
                    <a:bodyPr/>
                    <a:lstStyle/>
                    <a:p>
                      <a:pPr algn="l" fontAlgn="b"/>
                      <a:endParaRPr lang="it-IT" sz="400" b="0" i="0" u="none" strike="noStrike">
                        <a:latin typeface="Arial"/>
                      </a:endParaRPr>
                    </a:p>
                  </a:txBody>
                  <a:tcPr marL="3372" marR="3372" marT="3372" marB="0" anchor="b">
                    <a:lnL>
                      <a:noFill/>
                    </a:lnL>
                    <a:lnR>
                      <a:noFill/>
                    </a:lnR>
                    <a:lnT>
                      <a:noFill/>
                    </a:lnT>
                    <a:lnB>
                      <a:noFill/>
                    </a:lnB>
                  </a:tcPr>
                </a:tc>
              </a:tr>
              <a:tr h="114082">
                <a:tc>
                  <a:txBody>
                    <a:bodyPr/>
                    <a:lstStyle/>
                    <a:p>
                      <a:pPr algn="l" fontAlgn="b"/>
                      <a:endParaRPr lang="it-IT" sz="400" b="0" i="0" u="none" strike="noStrike">
                        <a:latin typeface="Arial"/>
                      </a:endParaRPr>
                    </a:p>
                  </a:txBody>
                  <a:tcPr marL="3372" marR="3372" marT="3372" marB="0" anchor="b">
                    <a:lnL>
                      <a:noFill/>
                    </a:lnL>
                    <a:lnR>
                      <a:noFill/>
                    </a:lnR>
                    <a:lnT>
                      <a:noFill/>
                    </a:lnT>
                    <a:lnB>
                      <a:noFill/>
                    </a:lnB>
                  </a:tcPr>
                </a:tc>
                <a:tc>
                  <a:txBody>
                    <a:bodyPr/>
                    <a:lstStyle/>
                    <a:p>
                      <a:pPr algn="l" fontAlgn="b"/>
                      <a:endParaRPr lang="it-IT" sz="400" b="0" i="0" u="none" strike="noStrike">
                        <a:latin typeface="Arial"/>
                      </a:endParaRPr>
                    </a:p>
                  </a:txBody>
                  <a:tcPr marL="3372" marR="3372" marT="3372" marB="0" anchor="b">
                    <a:lnL>
                      <a:noFill/>
                    </a:lnL>
                    <a:lnR>
                      <a:noFill/>
                    </a:lnR>
                    <a:lnT>
                      <a:noFill/>
                    </a:lnT>
                    <a:lnB>
                      <a:noFill/>
                    </a:lnB>
                  </a:tcPr>
                </a:tc>
                <a:tc>
                  <a:txBody>
                    <a:bodyPr/>
                    <a:lstStyle/>
                    <a:p>
                      <a:pPr algn="l" fontAlgn="b"/>
                      <a:endParaRPr lang="it-IT" sz="400" b="0" i="0" u="none" strike="noStrike">
                        <a:latin typeface="Arial"/>
                      </a:endParaRPr>
                    </a:p>
                  </a:txBody>
                  <a:tcPr marL="3372" marR="3372" marT="3372" marB="0" anchor="b">
                    <a:lnL>
                      <a:noFill/>
                    </a:lnL>
                    <a:lnR>
                      <a:noFill/>
                    </a:lnR>
                    <a:lnT>
                      <a:noFill/>
                    </a:lnT>
                    <a:lnB>
                      <a:noFill/>
                    </a:lnB>
                  </a:tcPr>
                </a:tc>
                <a:tc>
                  <a:txBody>
                    <a:bodyPr/>
                    <a:lstStyle/>
                    <a:p>
                      <a:pPr algn="l" fontAlgn="b"/>
                      <a:endParaRPr lang="it-IT" sz="400" b="0" i="0" u="none" strike="noStrike">
                        <a:latin typeface="Arial"/>
                      </a:endParaRPr>
                    </a:p>
                  </a:txBody>
                  <a:tcPr marL="3372" marR="3372" marT="3372" marB="0" anchor="b">
                    <a:lnL>
                      <a:noFill/>
                    </a:lnL>
                    <a:lnR>
                      <a:noFill/>
                    </a:lnR>
                    <a:lnT>
                      <a:noFill/>
                    </a:lnT>
                    <a:lnB>
                      <a:noFill/>
                    </a:lnB>
                  </a:tcPr>
                </a:tc>
                <a:tc>
                  <a:txBody>
                    <a:bodyPr/>
                    <a:lstStyle/>
                    <a:p>
                      <a:pPr algn="l" fontAlgn="b"/>
                      <a:endParaRPr lang="it-IT" sz="400" b="0" i="0" u="none" strike="noStrike">
                        <a:latin typeface="Arial"/>
                      </a:endParaRPr>
                    </a:p>
                  </a:txBody>
                  <a:tcPr marL="3372" marR="3372" marT="3372" marB="0" anchor="b">
                    <a:lnL>
                      <a:noFill/>
                    </a:lnL>
                    <a:lnR>
                      <a:noFill/>
                    </a:lnR>
                    <a:lnT>
                      <a:noFill/>
                    </a:lnT>
                    <a:lnB>
                      <a:noFill/>
                    </a:lnB>
                  </a:tcPr>
                </a:tc>
              </a:tr>
              <a:tr h="114082">
                <a:tc>
                  <a:txBody>
                    <a:bodyPr/>
                    <a:lstStyle/>
                    <a:p>
                      <a:pPr algn="l" fontAlgn="b"/>
                      <a:endParaRPr lang="it-IT" sz="400" b="0" i="0" u="none" strike="noStrike">
                        <a:latin typeface="Arial"/>
                      </a:endParaRPr>
                    </a:p>
                  </a:txBody>
                  <a:tcPr marL="3372" marR="3372" marT="3372" marB="0" anchor="b">
                    <a:lnL>
                      <a:noFill/>
                    </a:lnL>
                    <a:lnR>
                      <a:noFill/>
                    </a:lnR>
                    <a:lnT>
                      <a:noFill/>
                    </a:lnT>
                    <a:lnB>
                      <a:noFill/>
                    </a:lnB>
                  </a:tcPr>
                </a:tc>
                <a:tc>
                  <a:txBody>
                    <a:bodyPr/>
                    <a:lstStyle/>
                    <a:p>
                      <a:pPr algn="l" fontAlgn="b"/>
                      <a:endParaRPr lang="it-IT" sz="400" b="0" i="0" u="none" strike="noStrike">
                        <a:latin typeface="Arial"/>
                      </a:endParaRPr>
                    </a:p>
                  </a:txBody>
                  <a:tcPr marL="3372" marR="3372" marT="3372" marB="0" anchor="b">
                    <a:lnL>
                      <a:noFill/>
                    </a:lnL>
                    <a:lnR>
                      <a:noFill/>
                    </a:lnR>
                    <a:lnT>
                      <a:noFill/>
                    </a:lnT>
                    <a:lnB>
                      <a:noFill/>
                    </a:lnB>
                  </a:tcPr>
                </a:tc>
                <a:tc>
                  <a:txBody>
                    <a:bodyPr/>
                    <a:lstStyle/>
                    <a:p>
                      <a:pPr algn="l" fontAlgn="b"/>
                      <a:endParaRPr lang="it-IT" sz="400" b="0" i="0" u="none" strike="noStrike">
                        <a:latin typeface="Arial"/>
                      </a:endParaRPr>
                    </a:p>
                  </a:txBody>
                  <a:tcPr marL="3372" marR="3372" marT="3372" marB="0" anchor="b">
                    <a:lnL>
                      <a:noFill/>
                    </a:lnL>
                    <a:lnR>
                      <a:noFill/>
                    </a:lnR>
                    <a:lnT>
                      <a:noFill/>
                    </a:lnT>
                    <a:lnB>
                      <a:noFill/>
                    </a:lnB>
                  </a:tcPr>
                </a:tc>
                <a:tc>
                  <a:txBody>
                    <a:bodyPr/>
                    <a:lstStyle/>
                    <a:p>
                      <a:pPr algn="l" fontAlgn="b"/>
                      <a:endParaRPr lang="it-IT" sz="400" b="0" i="0" u="none" strike="noStrike">
                        <a:latin typeface="Arial"/>
                      </a:endParaRPr>
                    </a:p>
                  </a:txBody>
                  <a:tcPr marL="3372" marR="3372" marT="3372" marB="0" anchor="b">
                    <a:lnL>
                      <a:noFill/>
                    </a:lnL>
                    <a:lnR>
                      <a:noFill/>
                    </a:lnR>
                    <a:lnT>
                      <a:noFill/>
                    </a:lnT>
                    <a:lnB>
                      <a:noFill/>
                    </a:lnB>
                  </a:tcPr>
                </a:tc>
                <a:tc>
                  <a:txBody>
                    <a:bodyPr/>
                    <a:lstStyle/>
                    <a:p>
                      <a:pPr algn="l" fontAlgn="b"/>
                      <a:endParaRPr lang="it-IT" sz="400" b="0" i="0" u="none" strike="noStrike">
                        <a:latin typeface="Arial"/>
                      </a:endParaRPr>
                    </a:p>
                  </a:txBody>
                  <a:tcPr marL="3372" marR="3372" marT="3372" marB="0" anchor="b">
                    <a:lnL>
                      <a:noFill/>
                    </a:lnL>
                    <a:lnR>
                      <a:noFill/>
                    </a:lnR>
                    <a:lnT>
                      <a:noFill/>
                    </a:lnT>
                    <a:lnB>
                      <a:noFill/>
                    </a:lnB>
                  </a:tcPr>
                </a:tc>
              </a:tr>
              <a:tr h="114082">
                <a:tc>
                  <a:txBody>
                    <a:bodyPr/>
                    <a:lstStyle/>
                    <a:p>
                      <a:pPr algn="l" fontAlgn="b"/>
                      <a:endParaRPr lang="it-IT" sz="400" b="0" i="0" u="none" strike="noStrike">
                        <a:latin typeface="Arial"/>
                      </a:endParaRPr>
                    </a:p>
                  </a:txBody>
                  <a:tcPr marL="3372" marR="3372" marT="3372" marB="0" anchor="b">
                    <a:lnL>
                      <a:noFill/>
                    </a:lnL>
                    <a:lnR>
                      <a:noFill/>
                    </a:lnR>
                    <a:lnT>
                      <a:noFill/>
                    </a:lnT>
                    <a:lnB>
                      <a:noFill/>
                    </a:lnB>
                  </a:tcPr>
                </a:tc>
                <a:tc>
                  <a:txBody>
                    <a:bodyPr/>
                    <a:lstStyle/>
                    <a:p>
                      <a:pPr algn="l" fontAlgn="b"/>
                      <a:endParaRPr lang="it-IT" sz="400" b="0" i="0" u="none" strike="noStrike">
                        <a:latin typeface="Arial"/>
                      </a:endParaRPr>
                    </a:p>
                  </a:txBody>
                  <a:tcPr marL="3372" marR="3372" marT="3372" marB="0" anchor="b">
                    <a:lnL>
                      <a:noFill/>
                    </a:lnL>
                    <a:lnR>
                      <a:noFill/>
                    </a:lnR>
                    <a:lnT>
                      <a:noFill/>
                    </a:lnT>
                    <a:lnB>
                      <a:noFill/>
                    </a:lnB>
                  </a:tcPr>
                </a:tc>
                <a:tc>
                  <a:txBody>
                    <a:bodyPr/>
                    <a:lstStyle/>
                    <a:p>
                      <a:pPr algn="l" fontAlgn="b"/>
                      <a:endParaRPr lang="it-IT" sz="400" b="0" i="0" u="none" strike="noStrike">
                        <a:latin typeface="Arial"/>
                      </a:endParaRPr>
                    </a:p>
                  </a:txBody>
                  <a:tcPr marL="3372" marR="3372" marT="3372" marB="0" anchor="b">
                    <a:lnL>
                      <a:noFill/>
                    </a:lnL>
                    <a:lnR>
                      <a:noFill/>
                    </a:lnR>
                    <a:lnT>
                      <a:noFill/>
                    </a:lnT>
                    <a:lnB>
                      <a:noFill/>
                    </a:lnB>
                  </a:tcPr>
                </a:tc>
                <a:tc>
                  <a:txBody>
                    <a:bodyPr/>
                    <a:lstStyle/>
                    <a:p>
                      <a:pPr algn="l" fontAlgn="b"/>
                      <a:endParaRPr lang="it-IT" sz="400" b="0" i="0" u="none" strike="noStrike">
                        <a:latin typeface="Arial"/>
                      </a:endParaRPr>
                    </a:p>
                  </a:txBody>
                  <a:tcPr marL="3372" marR="3372" marT="3372" marB="0" anchor="b">
                    <a:lnL>
                      <a:noFill/>
                    </a:lnL>
                    <a:lnR>
                      <a:noFill/>
                    </a:lnR>
                    <a:lnT>
                      <a:noFill/>
                    </a:lnT>
                    <a:lnB>
                      <a:noFill/>
                    </a:lnB>
                  </a:tcPr>
                </a:tc>
                <a:tc>
                  <a:txBody>
                    <a:bodyPr/>
                    <a:lstStyle/>
                    <a:p>
                      <a:pPr algn="l" fontAlgn="b"/>
                      <a:endParaRPr lang="it-IT" sz="400" b="0" i="0" u="none" strike="noStrike">
                        <a:latin typeface="Arial"/>
                      </a:endParaRPr>
                    </a:p>
                  </a:txBody>
                  <a:tcPr marL="3372" marR="3372" marT="3372" marB="0" anchor="b">
                    <a:lnL>
                      <a:noFill/>
                    </a:lnL>
                    <a:lnR>
                      <a:noFill/>
                    </a:lnR>
                    <a:lnT>
                      <a:noFill/>
                    </a:lnT>
                    <a:lnB>
                      <a:noFill/>
                    </a:lnB>
                  </a:tcPr>
                </a:tc>
              </a:tr>
              <a:tr h="114082">
                <a:tc>
                  <a:txBody>
                    <a:bodyPr/>
                    <a:lstStyle/>
                    <a:p>
                      <a:pPr algn="l" fontAlgn="b"/>
                      <a:endParaRPr lang="it-IT" sz="400" b="0" i="0" u="none" strike="noStrike">
                        <a:latin typeface="Arial"/>
                      </a:endParaRPr>
                    </a:p>
                  </a:txBody>
                  <a:tcPr marL="3372" marR="3372" marT="3372" marB="0" anchor="b">
                    <a:lnL>
                      <a:noFill/>
                    </a:lnL>
                    <a:lnR>
                      <a:noFill/>
                    </a:lnR>
                    <a:lnT>
                      <a:noFill/>
                    </a:lnT>
                    <a:lnB>
                      <a:noFill/>
                    </a:lnB>
                  </a:tcPr>
                </a:tc>
                <a:tc>
                  <a:txBody>
                    <a:bodyPr/>
                    <a:lstStyle/>
                    <a:p>
                      <a:pPr algn="l" fontAlgn="b"/>
                      <a:endParaRPr lang="it-IT" sz="400" b="0" i="0" u="none" strike="noStrike">
                        <a:latin typeface="Arial"/>
                      </a:endParaRPr>
                    </a:p>
                  </a:txBody>
                  <a:tcPr marL="3372" marR="3372" marT="3372" marB="0" anchor="b">
                    <a:lnL>
                      <a:noFill/>
                    </a:lnL>
                    <a:lnR>
                      <a:noFill/>
                    </a:lnR>
                    <a:lnT>
                      <a:noFill/>
                    </a:lnT>
                    <a:lnB>
                      <a:noFill/>
                    </a:lnB>
                  </a:tcPr>
                </a:tc>
                <a:tc>
                  <a:txBody>
                    <a:bodyPr/>
                    <a:lstStyle/>
                    <a:p>
                      <a:pPr algn="l" fontAlgn="b"/>
                      <a:endParaRPr lang="it-IT" sz="400" b="0" i="0" u="none" strike="noStrike">
                        <a:latin typeface="Arial"/>
                      </a:endParaRPr>
                    </a:p>
                  </a:txBody>
                  <a:tcPr marL="3372" marR="3372" marT="3372" marB="0" anchor="b">
                    <a:lnL>
                      <a:noFill/>
                    </a:lnL>
                    <a:lnR>
                      <a:noFill/>
                    </a:lnR>
                    <a:lnT>
                      <a:noFill/>
                    </a:lnT>
                    <a:lnB>
                      <a:noFill/>
                    </a:lnB>
                  </a:tcPr>
                </a:tc>
                <a:tc>
                  <a:txBody>
                    <a:bodyPr/>
                    <a:lstStyle/>
                    <a:p>
                      <a:pPr algn="l" fontAlgn="b"/>
                      <a:endParaRPr lang="it-IT" sz="400" b="0" i="0" u="none" strike="noStrike">
                        <a:latin typeface="Arial"/>
                      </a:endParaRPr>
                    </a:p>
                  </a:txBody>
                  <a:tcPr marL="3372" marR="3372" marT="3372" marB="0" anchor="b">
                    <a:lnL>
                      <a:noFill/>
                    </a:lnL>
                    <a:lnR>
                      <a:noFill/>
                    </a:lnR>
                    <a:lnT>
                      <a:noFill/>
                    </a:lnT>
                    <a:lnB>
                      <a:noFill/>
                    </a:lnB>
                  </a:tcPr>
                </a:tc>
                <a:tc>
                  <a:txBody>
                    <a:bodyPr/>
                    <a:lstStyle/>
                    <a:p>
                      <a:pPr algn="l" fontAlgn="b"/>
                      <a:endParaRPr lang="it-IT" sz="400" b="0" i="0" u="none" strike="noStrike">
                        <a:latin typeface="Arial"/>
                      </a:endParaRPr>
                    </a:p>
                  </a:txBody>
                  <a:tcPr marL="3372" marR="3372" marT="3372" marB="0" anchor="b">
                    <a:lnL>
                      <a:noFill/>
                    </a:lnL>
                    <a:lnR>
                      <a:noFill/>
                    </a:lnR>
                    <a:lnT>
                      <a:noFill/>
                    </a:lnT>
                    <a:lnB>
                      <a:noFill/>
                    </a:lnB>
                  </a:tcPr>
                </a:tc>
              </a:tr>
              <a:tr h="114082">
                <a:tc>
                  <a:txBody>
                    <a:bodyPr/>
                    <a:lstStyle/>
                    <a:p>
                      <a:pPr algn="l" fontAlgn="b"/>
                      <a:endParaRPr lang="it-IT" sz="400" b="0" i="0" u="none" strike="noStrike">
                        <a:latin typeface="Arial"/>
                      </a:endParaRPr>
                    </a:p>
                  </a:txBody>
                  <a:tcPr marL="3372" marR="3372" marT="3372" marB="0" anchor="b">
                    <a:lnL>
                      <a:noFill/>
                    </a:lnL>
                    <a:lnR>
                      <a:noFill/>
                    </a:lnR>
                    <a:lnT>
                      <a:noFill/>
                    </a:lnT>
                    <a:lnB>
                      <a:noFill/>
                    </a:lnB>
                  </a:tcPr>
                </a:tc>
                <a:tc>
                  <a:txBody>
                    <a:bodyPr/>
                    <a:lstStyle/>
                    <a:p>
                      <a:pPr algn="l" fontAlgn="b"/>
                      <a:endParaRPr lang="it-IT" sz="400" b="0" i="0" u="none" strike="noStrike">
                        <a:latin typeface="Arial"/>
                      </a:endParaRPr>
                    </a:p>
                  </a:txBody>
                  <a:tcPr marL="3372" marR="3372" marT="3372" marB="0" anchor="b">
                    <a:lnL>
                      <a:noFill/>
                    </a:lnL>
                    <a:lnR>
                      <a:noFill/>
                    </a:lnR>
                    <a:lnT>
                      <a:noFill/>
                    </a:lnT>
                    <a:lnB>
                      <a:noFill/>
                    </a:lnB>
                  </a:tcPr>
                </a:tc>
                <a:tc>
                  <a:txBody>
                    <a:bodyPr/>
                    <a:lstStyle/>
                    <a:p>
                      <a:pPr algn="l" fontAlgn="b"/>
                      <a:endParaRPr lang="it-IT" sz="400" b="0" i="0" u="none" strike="noStrike">
                        <a:latin typeface="Arial"/>
                      </a:endParaRPr>
                    </a:p>
                  </a:txBody>
                  <a:tcPr marL="3372" marR="3372" marT="3372" marB="0" anchor="b">
                    <a:lnL>
                      <a:noFill/>
                    </a:lnL>
                    <a:lnR>
                      <a:noFill/>
                    </a:lnR>
                    <a:lnT>
                      <a:noFill/>
                    </a:lnT>
                    <a:lnB>
                      <a:noFill/>
                    </a:lnB>
                  </a:tcPr>
                </a:tc>
                <a:tc>
                  <a:txBody>
                    <a:bodyPr/>
                    <a:lstStyle/>
                    <a:p>
                      <a:pPr algn="l" fontAlgn="b"/>
                      <a:endParaRPr lang="it-IT" sz="400" b="0" i="0" u="none" strike="noStrike">
                        <a:latin typeface="Arial"/>
                      </a:endParaRPr>
                    </a:p>
                  </a:txBody>
                  <a:tcPr marL="3372" marR="3372" marT="3372" marB="0" anchor="b">
                    <a:lnL>
                      <a:noFill/>
                    </a:lnL>
                    <a:lnR>
                      <a:noFill/>
                    </a:lnR>
                    <a:lnT>
                      <a:noFill/>
                    </a:lnT>
                    <a:lnB>
                      <a:noFill/>
                    </a:lnB>
                  </a:tcPr>
                </a:tc>
                <a:tc>
                  <a:txBody>
                    <a:bodyPr/>
                    <a:lstStyle/>
                    <a:p>
                      <a:pPr algn="l" fontAlgn="b"/>
                      <a:endParaRPr lang="it-IT" sz="400" b="0" i="0" u="none" strike="noStrike">
                        <a:latin typeface="Arial"/>
                      </a:endParaRPr>
                    </a:p>
                  </a:txBody>
                  <a:tcPr marL="3372" marR="3372" marT="3372" marB="0" anchor="b">
                    <a:lnL>
                      <a:noFill/>
                    </a:lnL>
                    <a:lnR>
                      <a:noFill/>
                    </a:lnR>
                    <a:lnT>
                      <a:noFill/>
                    </a:lnT>
                    <a:lnB>
                      <a:noFill/>
                    </a:lnB>
                  </a:tcPr>
                </a:tc>
              </a:tr>
              <a:tr h="114082">
                <a:tc>
                  <a:txBody>
                    <a:bodyPr/>
                    <a:lstStyle/>
                    <a:p>
                      <a:pPr algn="l" fontAlgn="b"/>
                      <a:endParaRPr lang="it-IT" sz="400" b="0" i="0" u="none" strike="noStrike">
                        <a:latin typeface="Arial"/>
                      </a:endParaRPr>
                    </a:p>
                  </a:txBody>
                  <a:tcPr marL="3372" marR="3372" marT="3372" marB="0" anchor="b">
                    <a:lnL>
                      <a:noFill/>
                    </a:lnL>
                    <a:lnR>
                      <a:noFill/>
                    </a:lnR>
                    <a:lnT>
                      <a:noFill/>
                    </a:lnT>
                    <a:lnB>
                      <a:noFill/>
                    </a:lnB>
                  </a:tcPr>
                </a:tc>
                <a:tc>
                  <a:txBody>
                    <a:bodyPr/>
                    <a:lstStyle/>
                    <a:p>
                      <a:pPr algn="l" fontAlgn="b"/>
                      <a:endParaRPr lang="it-IT" sz="400" b="0" i="0" u="none" strike="noStrike">
                        <a:latin typeface="Arial"/>
                      </a:endParaRPr>
                    </a:p>
                  </a:txBody>
                  <a:tcPr marL="3372" marR="3372" marT="3372" marB="0" anchor="b">
                    <a:lnL>
                      <a:noFill/>
                    </a:lnL>
                    <a:lnR>
                      <a:noFill/>
                    </a:lnR>
                    <a:lnT>
                      <a:noFill/>
                    </a:lnT>
                    <a:lnB>
                      <a:noFill/>
                    </a:lnB>
                  </a:tcPr>
                </a:tc>
                <a:tc>
                  <a:txBody>
                    <a:bodyPr/>
                    <a:lstStyle/>
                    <a:p>
                      <a:pPr algn="l" fontAlgn="b"/>
                      <a:endParaRPr lang="it-IT" sz="400" b="0" i="0" u="none" strike="noStrike">
                        <a:latin typeface="Arial"/>
                      </a:endParaRPr>
                    </a:p>
                  </a:txBody>
                  <a:tcPr marL="3372" marR="3372" marT="3372" marB="0" anchor="b">
                    <a:lnL>
                      <a:noFill/>
                    </a:lnL>
                    <a:lnR>
                      <a:noFill/>
                    </a:lnR>
                    <a:lnT>
                      <a:noFill/>
                    </a:lnT>
                    <a:lnB>
                      <a:noFill/>
                    </a:lnB>
                  </a:tcPr>
                </a:tc>
                <a:tc>
                  <a:txBody>
                    <a:bodyPr/>
                    <a:lstStyle/>
                    <a:p>
                      <a:pPr algn="l" fontAlgn="b"/>
                      <a:endParaRPr lang="it-IT" sz="400" b="0" i="0" u="none" strike="noStrike">
                        <a:latin typeface="Arial"/>
                      </a:endParaRPr>
                    </a:p>
                  </a:txBody>
                  <a:tcPr marL="3372" marR="3372" marT="3372" marB="0" anchor="b">
                    <a:lnL>
                      <a:noFill/>
                    </a:lnL>
                    <a:lnR>
                      <a:noFill/>
                    </a:lnR>
                    <a:lnT>
                      <a:noFill/>
                    </a:lnT>
                    <a:lnB>
                      <a:noFill/>
                    </a:lnB>
                  </a:tcPr>
                </a:tc>
                <a:tc>
                  <a:txBody>
                    <a:bodyPr/>
                    <a:lstStyle/>
                    <a:p>
                      <a:pPr algn="l" fontAlgn="b"/>
                      <a:endParaRPr lang="it-IT" sz="400" b="0" i="0" u="none" strike="noStrike" dirty="0">
                        <a:latin typeface="Arial"/>
                      </a:endParaRPr>
                    </a:p>
                  </a:txBody>
                  <a:tcPr marL="3372" marR="3372" marT="3372" marB="0" anchor="b">
                    <a:lnL>
                      <a:noFill/>
                    </a:lnL>
                    <a:lnR>
                      <a:noFill/>
                    </a:lnR>
                    <a:lnT>
                      <a:noFill/>
                    </a:lnT>
                    <a:lnB>
                      <a:noFill/>
                    </a:lnB>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76672" y="395536"/>
            <a:ext cx="5429250" cy="1524000"/>
          </a:xfrm>
        </p:spPr>
        <p:txBody>
          <a:bodyPr/>
          <a:lstStyle/>
          <a:p>
            <a:r>
              <a:rPr lang="it-IT" dirty="0" smtClean="0"/>
              <a:t>indice</a:t>
            </a:r>
            <a:endParaRPr lang="it-IT" dirty="0"/>
          </a:p>
        </p:txBody>
      </p:sp>
      <p:sp>
        <p:nvSpPr>
          <p:cNvPr id="3" name="Segnaposto contenuto 2"/>
          <p:cNvSpPr>
            <a:spLocks noGrp="1"/>
          </p:cNvSpPr>
          <p:nvPr>
            <p:ph idx="1"/>
          </p:nvPr>
        </p:nvSpPr>
        <p:spPr/>
        <p:txBody>
          <a:bodyPr>
            <a:normAutofit fontScale="92500" lnSpcReduction="10000"/>
          </a:bodyPr>
          <a:lstStyle/>
          <a:p>
            <a:r>
              <a:rPr lang="it-IT" dirty="0" smtClean="0"/>
              <a:t>1 </a:t>
            </a:r>
            <a:r>
              <a:rPr lang="it-IT" b="1" dirty="0" smtClean="0"/>
              <a:t>SPIEGAZIONE DELL'IDEA</a:t>
            </a:r>
          </a:p>
          <a:p>
            <a:r>
              <a:rPr lang="it-IT" dirty="0" smtClean="0"/>
              <a:t>2 </a:t>
            </a:r>
            <a:r>
              <a:rPr lang="it-IT" b="1" dirty="0" smtClean="0"/>
              <a:t>SPIEGAZIONE DEL NOME E  DEL LOGO </a:t>
            </a:r>
          </a:p>
          <a:p>
            <a:r>
              <a:rPr lang="it-IT" dirty="0" smtClean="0"/>
              <a:t>3 </a:t>
            </a:r>
            <a:r>
              <a:rPr lang="it-IT" b="1" dirty="0" smtClean="0"/>
              <a:t>ORGANIGRAMMA</a:t>
            </a:r>
            <a:r>
              <a:rPr lang="it-IT" dirty="0" smtClean="0"/>
              <a:t>-RUOLI</a:t>
            </a:r>
          </a:p>
          <a:p>
            <a:r>
              <a:rPr lang="it-IT" dirty="0" smtClean="0"/>
              <a:t>4 RICERCA </a:t>
            </a:r>
            <a:r>
              <a:rPr lang="it-IT" dirty="0" err="1" smtClean="0"/>
              <a:t>DI</a:t>
            </a:r>
            <a:r>
              <a:rPr lang="it-IT" dirty="0" smtClean="0"/>
              <a:t> MERCATO – QUESTIONARIO - </a:t>
            </a:r>
            <a:r>
              <a:rPr lang="it-IT" b="1" dirty="0" smtClean="0"/>
              <a:t>GRAFICI</a:t>
            </a:r>
          </a:p>
          <a:p>
            <a:r>
              <a:rPr lang="it-IT" dirty="0" smtClean="0"/>
              <a:t>5</a:t>
            </a:r>
            <a:r>
              <a:rPr lang="it-IT" b="1" dirty="0" smtClean="0"/>
              <a:t> ANALISI DELLA CONCORRENZA</a:t>
            </a:r>
          </a:p>
          <a:p>
            <a:r>
              <a:rPr lang="it-IT" dirty="0" smtClean="0"/>
              <a:t>6 TIPO </a:t>
            </a:r>
            <a:r>
              <a:rPr lang="it-IT" dirty="0" err="1" smtClean="0"/>
              <a:t>DI</a:t>
            </a:r>
            <a:r>
              <a:rPr lang="it-IT" dirty="0" smtClean="0"/>
              <a:t> </a:t>
            </a:r>
            <a:r>
              <a:rPr lang="it-IT" dirty="0" err="1" smtClean="0"/>
              <a:t>SOCIETà</a:t>
            </a:r>
            <a:r>
              <a:rPr lang="it-IT" dirty="0" smtClean="0"/>
              <a:t> SCELTA</a:t>
            </a:r>
          </a:p>
          <a:p>
            <a:r>
              <a:rPr lang="it-IT" dirty="0" smtClean="0"/>
              <a:t>7 </a:t>
            </a:r>
            <a:r>
              <a:rPr lang="it-IT" b="1" dirty="0" smtClean="0"/>
              <a:t>SEDE DELL'AZIENDA</a:t>
            </a:r>
          </a:p>
          <a:p>
            <a:r>
              <a:rPr lang="it-IT" dirty="0" smtClean="0"/>
              <a:t>8 </a:t>
            </a:r>
            <a:r>
              <a:rPr lang="it-IT" b="1" dirty="0" err="1" smtClean="0"/>
              <a:t>PUBBLICITà</a:t>
            </a:r>
            <a:endParaRPr lang="it-IT" b="1" dirty="0" smtClean="0"/>
          </a:p>
          <a:p>
            <a:r>
              <a:rPr lang="it-IT" dirty="0" smtClean="0"/>
              <a:t>9 </a:t>
            </a:r>
            <a:r>
              <a:rPr lang="it-IT" b="1" dirty="0" smtClean="0"/>
              <a:t>ACCORDI COMMERCIALI</a:t>
            </a:r>
          </a:p>
          <a:p>
            <a:r>
              <a:rPr lang="it-IT" dirty="0" smtClean="0"/>
              <a:t>10 ITER BUROCRATICO</a:t>
            </a:r>
          </a:p>
          <a:p>
            <a:r>
              <a:rPr lang="it-IT" dirty="0" smtClean="0"/>
              <a:t>11 </a:t>
            </a:r>
            <a:r>
              <a:rPr lang="it-IT" b="1" dirty="0" smtClean="0"/>
              <a:t>STRATEGIE </a:t>
            </a:r>
            <a:r>
              <a:rPr lang="it-IT" b="1" dirty="0" err="1" smtClean="0"/>
              <a:t>DI</a:t>
            </a:r>
            <a:r>
              <a:rPr lang="it-IT" b="1" dirty="0" smtClean="0"/>
              <a:t> MERCATO</a:t>
            </a:r>
          </a:p>
          <a:p>
            <a:r>
              <a:rPr lang="it-IT" dirty="0" smtClean="0"/>
              <a:t>12 </a:t>
            </a:r>
            <a:r>
              <a:rPr lang="it-IT" b="1" dirty="0" smtClean="0"/>
              <a:t>FABBISOGNO FINANZIARIO</a:t>
            </a:r>
          </a:p>
          <a:p>
            <a:r>
              <a:rPr lang="it-IT" b="1" dirty="0" smtClean="0"/>
              <a:t>13 BILANCIO </a:t>
            </a:r>
            <a:r>
              <a:rPr lang="it-IT" b="1" dirty="0" err="1" smtClean="0"/>
              <a:t>DI</a:t>
            </a:r>
            <a:r>
              <a:rPr lang="it-IT" b="1" dirty="0" smtClean="0"/>
              <a:t> PREVISIONE TRIENNALE</a:t>
            </a:r>
          </a:p>
          <a:p>
            <a:pPr>
              <a:buNone/>
            </a:pPr>
            <a:endParaRPr lang="it-IT"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1. SPIEGAZIONE DELL'IDEA</a:t>
            </a:r>
            <a:br>
              <a:rPr lang="it-IT" dirty="0" smtClean="0"/>
            </a:br>
            <a:endParaRPr lang="it-IT" dirty="0"/>
          </a:p>
        </p:txBody>
      </p:sp>
      <p:sp>
        <p:nvSpPr>
          <p:cNvPr id="3" name="Segnaposto contenuto 2"/>
          <p:cNvSpPr>
            <a:spLocks noGrp="1"/>
          </p:cNvSpPr>
          <p:nvPr>
            <p:ph idx="1"/>
          </p:nvPr>
        </p:nvSpPr>
        <p:spPr>
          <a:xfrm>
            <a:off x="332656" y="2051720"/>
            <a:ext cx="5429250" cy="6461760"/>
          </a:xfrm>
        </p:spPr>
        <p:txBody>
          <a:bodyPr>
            <a:normAutofit fontScale="85000" lnSpcReduction="20000"/>
          </a:bodyPr>
          <a:lstStyle/>
          <a:p>
            <a:pPr marL="0" indent="0" algn="just">
              <a:buNone/>
            </a:pPr>
            <a:r>
              <a:rPr lang="it-IT" dirty="0" smtClean="0"/>
              <a:t>la nostra idea consiste nel realizzare uno studio di registrazione, che dia ai giovani con talento, ma che non hanno la </a:t>
            </a:r>
            <a:r>
              <a:rPr lang="it-IT" dirty="0" err="1" smtClean="0"/>
              <a:t>possibilita'</a:t>
            </a:r>
            <a:r>
              <a:rPr lang="it-IT" dirty="0" smtClean="0"/>
              <a:t> di farsi conoscere e non sanno dove trovare la strumentazione adatta per fare un lavoro di </a:t>
            </a:r>
            <a:r>
              <a:rPr lang="it-IT" dirty="0" err="1" smtClean="0"/>
              <a:t>qualita'</a:t>
            </a:r>
            <a:r>
              <a:rPr lang="it-IT" dirty="0" smtClean="0"/>
              <a:t>, di sviluppare le proprie idee e di entrare nel mondo della musica attraverso il nostro studio. </a:t>
            </a:r>
          </a:p>
          <a:p>
            <a:pPr marL="0" indent="0" algn="just">
              <a:buNone/>
            </a:pPr>
            <a:r>
              <a:rPr lang="it-IT" dirty="0" smtClean="0"/>
              <a:t>in poche parole il nostro scopo e' quello di essere una sorta di trampolino di lancio per giovani emergenti.</a:t>
            </a:r>
          </a:p>
          <a:p>
            <a:pPr marL="0" indent="0" algn="just">
              <a:buNone/>
            </a:pPr>
            <a:r>
              <a:rPr lang="it-IT" dirty="0" smtClean="0"/>
              <a:t>e' per questo che "studio rap" </a:t>
            </a:r>
            <a:r>
              <a:rPr lang="it-IT" dirty="0" err="1" smtClean="0"/>
              <a:t>offrira'</a:t>
            </a:r>
            <a:r>
              <a:rPr lang="it-IT" dirty="0" smtClean="0"/>
              <a:t> una serie di servizi: </a:t>
            </a:r>
          </a:p>
          <a:p>
            <a:pPr marL="0" indent="0" algn="just">
              <a:buNone/>
            </a:pPr>
            <a:r>
              <a:rPr lang="it-IT" dirty="0" smtClean="0"/>
              <a:t> - la </a:t>
            </a:r>
            <a:r>
              <a:rPr lang="it-IT" dirty="0" err="1" smtClean="0"/>
              <a:t>possibilita'</a:t>
            </a:r>
            <a:r>
              <a:rPr lang="it-IT" dirty="0" smtClean="0"/>
              <a:t> di usufruire di sale di prova per le band, che vogliono semplicemente suonare, ma che non hanno un posto per farlo.</a:t>
            </a:r>
          </a:p>
          <a:p>
            <a:pPr marL="0" indent="0" algn="just">
              <a:buNone/>
            </a:pPr>
            <a:r>
              <a:rPr lang="it-IT" dirty="0" smtClean="0"/>
              <a:t>- incisione di cd a basso costo,                       </a:t>
            </a:r>
          </a:p>
          <a:p>
            <a:pPr marL="0" indent="0" algn="just">
              <a:buNone/>
            </a:pPr>
            <a:r>
              <a:rPr lang="it-IT" dirty="0" smtClean="0"/>
              <a:t>- la </a:t>
            </a:r>
            <a:r>
              <a:rPr lang="it-IT" dirty="0" err="1" smtClean="0"/>
              <a:t>sponzorizzazione</a:t>
            </a:r>
            <a:r>
              <a:rPr lang="it-IT" dirty="0" smtClean="0"/>
              <a:t> di coloro che incidono un disco.</a:t>
            </a:r>
          </a:p>
          <a:p>
            <a:pPr>
              <a:buNone/>
            </a:pPr>
            <a:r>
              <a:rPr lang="it-IT" dirty="0" smtClean="0"/>
              <a:t>- </a:t>
            </a:r>
          </a:p>
          <a:p>
            <a:pPr>
              <a:buNone/>
            </a:pPr>
            <a:endParaRPr lang="it-IT"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2. Spiegazione del nome e del logo</a:t>
            </a:r>
            <a:br>
              <a:rPr lang="it-IT" dirty="0" smtClean="0"/>
            </a:br>
            <a:endParaRPr lang="it-IT" dirty="0"/>
          </a:p>
        </p:txBody>
      </p:sp>
      <p:sp>
        <p:nvSpPr>
          <p:cNvPr id="3" name="Segnaposto contenuto 2"/>
          <p:cNvSpPr>
            <a:spLocks noGrp="1"/>
          </p:cNvSpPr>
          <p:nvPr>
            <p:ph idx="1"/>
          </p:nvPr>
        </p:nvSpPr>
        <p:spPr/>
        <p:txBody>
          <a:bodyPr/>
          <a:lstStyle/>
          <a:p>
            <a:pPr marL="0" indent="0" algn="just">
              <a:buNone/>
            </a:pPr>
            <a:r>
              <a:rPr lang="it-IT" dirty="0" smtClean="0"/>
              <a:t>Il nome della nostra azienda è ''free rap'' per dare fin dall'inizio un'immagine della libertà dei ragazzi nel muoversi all'interno di questo mondo, dove senza una guida si rischia di non trovare mai la giusta inclinazione</a:t>
            </a:r>
            <a:r>
              <a:rPr lang="it-IT" dirty="0" smtClean="0"/>
              <a:t>.</a:t>
            </a:r>
          </a:p>
          <a:p>
            <a:pPr marL="0" indent="0" algn="just">
              <a:buNone/>
            </a:pPr>
            <a:endParaRPr lang="it-IT" dirty="0" smtClean="0"/>
          </a:p>
          <a:p>
            <a:pPr>
              <a:buNone/>
            </a:pPr>
            <a:endParaRPr lang="it-IT"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3. ORGANIGRAMMA E RUOLI</a:t>
            </a:r>
            <a:br>
              <a:rPr lang="it-IT" dirty="0" smtClean="0"/>
            </a:br>
            <a:endParaRPr lang="it-IT" dirty="0"/>
          </a:p>
        </p:txBody>
      </p:sp>
      <p:pic>
        <p:nvPicPr>
          <p:cNvPr id="14" name="Immagine 13"/>
          <p:cNvPicPr/>
          <p:nvPr/>
        </p:nvPicPr>
        <p:blipFill>
          <a:blip r:embed="rId2" cstate="print"/>
          <a:srcRect/>
          <a:stretch>
            <a:fillRect/>
          </a:stretch>
        </p:blipFill>
        <p:spPr bwMode="auto">
          <a:xfrm>
            <a:off x="0" y="1763688"/>
            <a:ext cx="6120680" cy="3528391"/>
          </a:xfrm>
          <a:prstGeom prst="rect">
            <a:avLst/>
          </a:prstGeom>
          <a:noFill/>
          <a:ln w="9525">
            <a:noFill/>
            <a:miter lim="800000"/>
            <a:headEnd/>
            <a:tailEnd/>
          </a:ln>
        </p:spPr>
      </p:pic>
      <p:sp>
        <p:nvSpPr>
          <p:cNvPr id="15" name="Segnaposto contenuto 14"/>
          <p:cNvSpPr>
            <a:spLocks noGrp="1"/>
          </p:cNvSpPr>
          <p:nvPr>
            <p:ph idx="1"/>
          </p:nvPr>
        </p:nvSpPr>
        <p:spPr>
          <a:xfrm>
            <a:off x="0" y="5004048"/>
            <a:ext cx="6093296" cy="4139952"/>
          </a:xfrm>
        </p:spPr>
        <p:txBody>
          <a:bodyPr>
            <a:normAutofit fontScale="92500" lnSpcReduction="20000"/>
          </a:bodyPr>
          <a:lstStyle/>
          <a:p>
            <a:pPr lvl="0" algn="just"/>
            <a:r>
              <a:rPr lang="it-IT" dirty="0" smtClean="0"/>
              <a:t>AMMINISTRATORE: svolge attività di coordinamento.</a:t>
            </a:r>
          </a:p>
          <a:p>
            <a:pPr lvl="0" algn="just"/>
            <a:r>
              <a:rPr lang="it-IT" dirty="0" smtClean="0"/>
              <a:t>RESPONSABILE MARKETING: svolge attività di pianificazione con funzioni di ricerca e promozione e pubblicizzazione del prodotto.</a:t>
            </a:r>
          </a:p>
          <a:p>
            <a:pPr lvl="0" algn="just"/>
            <a:r>
              <a:rPr lang="it-IT" dirty="0" smtClean="0"/>
              <a:t>RESPONSABIILE FINANZIARIO: si occupa della contabilità dell'azienda gestendone la liquidità e verificandone entrate ed uscite</a:t>
            </a:r>
          </a:p>
          <a:p>
            <a:pPr algn="just"/>
            <a:r>
              <a:rPr lang="it-IT" dirty="0" smtClean="0"/>
              <a:t>RESPONSABILE RISORSE UMANE: si occupa della ricerca e della selezione del personale.</a:t>
            </a:r>
            <a:endParaRPr lang="it-IT"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4. RICERCA </a:t>
            </a:r>
            <a:r>
              <a:rPr lang="it-IT" dirty="0" err="1" smtClean="0"/>
              <a:t>DI</a:t>
            </a:r>
            <a:r>
              <a:rPr lang="it-IT" dirty="0" smtClean="0"/>
              <a:t> MERCATO </a:t>
            </a:r>
            <a:br>
              <a:rPr lang="it-IT" dirty="0" smtClean="0"/>
            </a:br>
            <a:endParaRPr lang="it-IT" dirty="0"/>
          </a:p>
        </p:txBody>
      </p:sp>
      <p:sp>
        <p:nvSpPr>
          <p:cNvPr id="3" name="Segnaposto contenuto 2"/>
          <p:cNvSpPr>
            <a:spLocks noGrp="1"/>
          </p:cNvSpPr>
          <p:nvPr>
            <p:ph idx="1"/>
          </p:nvPr>
        </p:nvSpPr>
        <p:spPr/>
        <p:txBody>
          <a:bodyPr/>
          <a:lstStyle/>
          <a:p>
            <a:r>
              <a:rPr lang="it-IT" dirty="0" smtClean="0"/>
              <a:t>Per verificare se la nostra idea avrà successo e sarà fattibile abbiamo pensato di costruire un questionario da somministrare ad un campione di 20 persone dai 15 anni in su, con alcune domande da somministrare al nostro ipotetico target di riferimento.</a:t>
            </a:r>
          </a:p>
          <a:p>
            <a:endParaRPr lang="it-IT"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32656" y="323528"/>
            <a:ext cx="5439494" cy="1627192"/>
          </a:xfrm>
        </p:spPr>
        <p:txBody>
          <a:bodyPr>
            <a:normAutofit fontScale="90000"/>
          </a:bodyPr>
          <a:lstStyle/>
          <a:p>
            <a:r>
              <a:rPr lang="it-IT" dirty="0" smtClean="0"/>
              <a:t>QUESTIONARIO</a:t>
            </a:r>
            <a:br>
              <a:rPr lang="it-IT" dirty="0" smtClean="0"/>
            </a:br>
            <a:r>
              <a:rPr lang="it-IT" dirty="0" smtClean="0"/>
              <a:t/>
            </a:r>
            <a:br>
              <a:rPr lang="it-IT" dirty="0" smtClean="0"/>
            </a:br>
            <a:endParaRPr lang="it-IT" dirty="0"/>
          </a:p>
        </p:txBody>
      </p:sp>
      <p:sp>
        <p:nvSpPr>
          <p:cNvPr id="3" name="Segnaposto contenuto 2"/>
          <p:cNvSpPr>
            <a:spLocks noGrp="1"/>
          </p:cNvSpPr>
          <p:nvPr>
            <p:ph idx="1"/>
          </p:nvPr>
        </p:nvSpPr>
        <p:spPr>
          <a:xfrm>
            <a:off x="342900" y="1187624"/>
            <a:ext cx="5429250" cy="7420024"/>
          </a:xfrm>
        </p:spPr>
        <p:txBody>
          <a:bodyPr>
            <a:noAutofit/>
          </a:bodyPr>
          <a:lstStyle/>
          <a:p>
            <a:r>
              <a:rPr lang="it-IT" sz="1800" dirty="0" smtClean="0"/>
              <a:t>QUESTIONARIO</a:t>
            </a:r>
          </a:p>
          <a:p>
            <a:r>
              <a:rPr lang="it-IT" sz="1800" dirty="0" smtClean="0"/>
              <a:t>1. SESSO</a:t>
            </a:r>
          </a:p>
          <a:p>
            <a:r>
              <a:rPr lang="it-IT" sz="1800" dirty="0" smtClean="0"/>
              <a:t>M	F</a:t>
            </a:r>
          </a:p>
          <a:p>
            <a:r>
              <a:rPr lang="it-IT" sz="1800" dirty="0" smtClean="0"/>
              <a:t> </a:t>
            </a:r>
          </a:p>
          <a:p>
            <a:r>
              <a:rPr lang="it-IT" sz="1800" dirty="0" smtClean="0"/>
              <a:t>2. FASCIA </a:t>
            </a:r>
            <a:r>
              <a:rPr lang="it-IT" sz="1800" dirty="0" err="1" smtClean="0"/>
              <a:t>D'ETA</a:t>
            </a:r>
            <a:r>
              <a:rPr lang="it-IT" sz="1800" dirty="0" smtClean="0"/>
              <a:t>'</a:t>
            </a:r>
          </a:p>
          <a:p>
            <a:r>
              <a:rPr lang="it-IT" sz="1800" dirty="0" smtClean="0"/>
              <a:t>15-25 ANNI</a:t>
            </a:r>
          </a:p>
          <a:p>
            <a:r>
              <a:rPr lang="it-IT" sz="1800" dirty="0" smtClean="0"/>
              <a:t>26-35 ANNI</a:t>
            </a:r>
          </a:p>
          <a:p>
            <a:r>
              <a:rPr lang="it-IT" sz="1800" dirty="0" smtClean="0"/>
              <a:t>36-45 ANNI</a:t>
            </a:r>
          </a:p>
          <a:p>
            <a:r>
              <a:rPr lang="it-IT" sz="1800" dirty="0" smtClean="0"/>
              <a:t>45 ANNI E OLTRE</a:t>
            </a:r>
          </a:p>
          <a:p>
            <a:r>
              <a:rPr lang="it-IT" sz="1800" dirty="0" smtClean="0"/>
              <a:t> </a:t>
            </a:r>
          </a:p>
          <a:p>
            <a:r>
              <a:rPr lang="it-IT" sz="1800" dirty="0" smtClean="0"/>
              <a:t>3. Ti piacerebbe che nella tua città ci fosse un luogo in cui poter registrare e far ascoltare i tuoi "prodotti" musicali? </a:t>
            </a:r>
          </a:p>
          <a:p>
            <a:r>
              <a:rPr lang="it-IT" sz="1800" dirty="0" smtClean="0"/>
              <a:t>SI			NO</a:t>
            </a:r>
          </a:p>
          <a:p>
            <a:r>
              <a:rPr lang="it-IT" sz="1800" dirty="0" smtClean="0"/>
              <a:t> </a:t>
            </a:r>
          </a:p>
          <a:p>
            <a:r>
              <a:rPr lang="it-IT" sz="1800" dirty="0" smtClean="0"/>
              <a:t>4.  Ritieni utile uno studio di registrazione che usi strumenti moderni e di </a:t>
            </a:r>
            <a:r>
              <a:rPr lang="it-IT" sz="1800" dirty="0" err="1" smtClean="0"/>
              <a:t>avangurdia</a:t>
            </a:r>
            <a:r>
              <a:rPr lang="it-IT" sz="1800" dirty="0" smtClean="0"/>
              <a:t> </a:t>
            </a:r>
          </a:p>
          <a:p>
            <a:r>
              <a:rPr lang="it-IT" sz="1800" dirty="0" smtClean="0"/>
              <a:t>SI			NO</a:t>
            </a:r>
          </a:p>
          <a:p>
            <a:r>
              <a:rPr lang="it-IT" sz="1800" dirty="0" smtClean="0"/>
              <a:t> </a:t>
            </a:r>
          </a:p>
          <a:p>
            <a:r>
              <a:rPr lang="it-IT" sz="1800" dirty="0" smtClean="0"/>
              <a:t>5. Consiglieresti a chi vuole affacciarsi nel mondo della musica, di recarsi nel nostro studio?</a:t>
            </a:r>
          </a:p>
          <a:p>
            <a:r>
              <a:rPr lang="it-IT" sz="1800" dirty="0" smtClean="0"/>
              <a:t>SI			NO</a:t>
            </a:r>
          </a:p>
          <a:p>
            <a:endParaRPr lang="it-IT" sz="1600" dirty="0" smtClean="0"/>
          </a:p>
          <a:p>
            <a:pPr>
              <a:buNone/>
            </a:pPr>
            <a:r>
              <a:rPr lang="it-IT" sz="1600" dirty="0" smtClean="0"/>
              <a:t> </a:t>
            </a:r>
          </a:p>
          <a:p>
            <a:pPr>
              <a:buNone/>
            </a:pPr>
            <a:r>
              <a:rPr lang="it-IT" sz="1600" dirty="0" smtClean="0"/>
              <a:t> </a:t>
            </a:r>
            <a:endParaRPr lang="it-IT" sz="1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GRAFICI</a:t>
            </a:r>
            <a:br>
              <a:rPr lang="it-IT" dirty="0" smtClean="0"/>
            </a:br>
            <a:r>
              <a:rPr lang="it-IT" dirty="0" smtClean="0"/>
              <a:t/>
            </a:r>
            <a:br>
              <a:rPr lang="it-IT" dirty="0" smtClean="0"/>
            </a:br>
            <a:endParaRPr lang="it-IT" dirty="0"/>
          </a:p>
        </p:txBody>
      </p:sp>
      <p:pic>
        <p:nvPicPr>
          <p:cNvPr id="18435" name="Picture 3" descr="F:\gruppo 9\Immagine.png"/>
          <p:cNvPicPr>
            <a:picLocks noGrp="1" noChangeAspect="1" noChangeArrowheads="1"/>
          </p:cNvPicPr>
          <p:nvPr>
            <p:ph idx="1"/>
          </p:nvPr>
        </p:nvPicPr>
        <p:blipFill>
          <a:blip r:embed="rId2" cstate="print"/>
          <a:srcRect/>
          <a:stretch>
            <a:fillRect/>
          </a:stretch>
        </p:blipFill>
        <p:spPr bwMode="auto">
          <a:xfrm>
            <a:off x="0" y="1331640"/>
            <a:ext cx="6093296" cy="3888432"/>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5. ANALISI DELLA CONCORRENZA</a:t>
            </a:r>
            <a:br>
              <a:rPr lang="it-IT" dirty="0" smtClean="0"/>
            </a:br>
            <a:endParaRPr lang="it-IT" dirty="0"/>
          </a:p>
        </p:txBody>
      </p:sp>
      <p:sp>
        <p:nvSpPr>
          <p:cNvPr id="3" name="Segnaposto contenuto 2"/>
          <p:cNvSpPr>
            <a:spLocks noGrp="1"/>
          </p:cNvSpPr>
          <p:nvPr>
            <p:ph idx="1"/>
          </p:nvPr>
        </p:nvSpPr>
        <p:spPr>
          <a:xfrm>
            <a:off x="342900" y="1475656"/>
            <a:ext cx="5429250" cy="7131992"/>
          </a:xfrm>
        </p:spPr>
        <p:txBody>
          <a:bodyPr>
            <a:normAutofit fontScale="92500" lnSpcReduction="20000"/>
          </a:bodyPr>
          <a:lstStyle/>
          <a:p>
            <a:r>
              <a:rPr lang="it-IT" dirty="0" smtClean="0"/>
              <a:t>Dopo avere effettuato un’analisi  del mercato e della concorrenza diretta e potenziale, è emerso che possiamo posizionarci in una nicchia di mercato esclusiva, con servizi differenti e un mercato ancora non del tutto saturo. </a:t>
            </a:r>
          </a:p>
          <a:p>
            <a:r>
              <a:rPr lang="it-IT" dirty="0" smtClean="0"/>
              <a:t>Nonostante ci siano sia concorrenti diretti (La Dj </a:t>
            </a:r>
            <a:r>
              <a:rPr lang="it-IT" dirty="0" err="1" smtClean="0"/>
              <a:t>Academy</a:t>
            </a:r>
            <a:r>
              <a:rPr lang="it-IT" dirty="0" smtClean="0"/>
              <a:t> di Foligno e ......) che potenziali, ci siamo resi conto che “STUDIO RAP” potrà entrare a far parte del mercato perché si differenzia dai concorrenti offrendo un servizio nuovo per il nostro territorio e ad un prezzo concorrenziale. </a:t>
            </a:r>
          </a:p>
          <a:p>
            <a:r>
              <a:rPr lang="it-IT" dirty="0" smtClean="0"/>
              <a:t>Infatti i costi di incisione saranno bassi e contribuiremo alla sponsorizzazione dei nostri   clienti; daremo la possibilità di </a:t>
            </a:r>
            <a:r>
              <a:rPr lang="it-IT" dirty="0" err="1" smtClean="0"/>
              <a:t>utilizzre</a:t>
            </a:r>
            <a:r>
              <a:rPr lang="it-IT" dirty="0" smtClean="0"/>
              <a:t> i nostri strumenti a chi non ne possiede e a chi non ha le possibilità di acquistarne.</a:t>
            </a:r>
          </a:p>
          <a:p>
            <a:endParaRPr lang="it-IT" dirty="0" smtClean="0"/>
          </a:p>
          <a:p>
            <a:endParaRPr lang="it-IT" dirty="0" smtClean="0"/>
          </a:p>
          <a:p>
            <a:endParaRPr lang="it-IT" dirty="0" smtClean="0"/>
          </a:p>
          <a:p>
            <a:endParaRPr lang="it-IT" dirty="0" smtClean="0"/>
          </a:p>
          <a:p>
            <a:endParaRPr lang="it-IT"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it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ito">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ito">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218</TotalTime>
  <Words>1422</Words>
  <Application>Microsoft Office PowerPoint</Application>
  <PresentationFormat>Presentazione su schermo (4:3)</PresentationFormat>
  <Paragraphs>399</Paragraphs>
  <Slides>17</Slides>
  <Notes>0</Notes>
  <HiddenSlides>0</HiddenSlides>
  <MMClips>0</MMClips>
  <ScaleCrop>false</ScaleCrop>
  <HeadingPairs>
    <vt:vector size="4" baseType="variant">
      <vt:variant>
        <vt:lpstr>Tema</vt:lpstr>
      </vt:variant>
      <vt:variant>
        <vt:i4>1</vt:i4>
      </vt:variant>
      <vt:variant>
        <vt:lpstr>Titoli diapositive</vt:lpstr>
      </vt:variant>
      <vt:variant>
        <vt:i4>17</vt:i4>
      </vt:variant>
    </vt:vector>
  </HeadingPairs>
  <TitlesOfParts>
    <vt:vector size="18" baseType="lpstr">
      <vt:lpstr>Mito</vt:lpstr>
      <vt:lpstr>Free rap     </vt:lpstr>
      <vt:lpstr>indice</vt:lpstr>
      <vt:lpstr>1. SPIEGAZIONE DELL'IDEA </vt:lpstr>
      <vt:lpstr>2. Spiegazione del nome e del logo </vt:lpstr>
      <vt:lpstr>3. ORGANIGRAMMA E RUOLI </vt:lpstr>
      <vt:lpstr>4. RICERCA DI MERCATO  </vt:lpstr>
      <vt:lpstr>QUESTIONARIO  </vt:lpstr>
      <vt:lpstr>GRAFICI  </vt:lpstr>
      <vt:lpstr>5. ANALISI DELLA CONCORRENZA </vt:lpstr>
      <vt:lpstr>6. Scelta del tipo di società </vt:lpstr>
      <vt:lpstr>7. SEDE DELL'AZIENDA </vt:lpstr>
      <vt:lpstr>8. PUBBLICITà  </vt:lpstr>
      <vt:lpstr>9. ACCORDI COMMERCIALI </vt:lpstr>
      <vt:lpstr>10. ITER BUROCRATICO </vt:lpstr>
      <vt:lpstr>11 STRATEGIE DI MERCATO </vt:lpstr>
      <vt:lpstr>12 fabbisogno finanziario</vt:lpstr>
      <vt:lpstr>13 bilaNCIO TRIENNALE </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LIM</dc:creator>
  <cp:lastModifiedBy>Aula51_pc10</cp:lastModifiedBy>
  <cp:revision>13</cp:revision>
  <dcterms:created xsi:type="dcterms:W3CDTF">2015-04-27T06:59:45Z</dcterms:created>
  <dcterms:modified xsi:type="dcterms:W3CDTF">2015-04-30T09:16:05Z</dcterms:modified>
</cp:coreProperties>
</file>