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79" r:id="rId21"/>
    <p:sldId id="278" r:id="rId22"/>
    <p:sldId id="270" r:id="rId23"/>
  </p:sldIdLst>
  <p:sldSz cx="7561263" cy="106934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50" d="100"/>
          <a:sy n="50" d="100"/>
        </p:scale>
        <p:origin x="-2214" y="-78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la51_pc9\Desktop\SCUOLA%20IMPRESA%202015\grafic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la51_pc9\Desktop\SCUOLA%20IMPRESA%202015\grafici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ula51_pc9\Desktop\SCUOLA%20IMPRESA%202015\grafici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ula51_pc9\Desktop\SCUOLA%20IMPRESA%202015\grafici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ula51_pc9\Desktop\SCUOLA%20IMPRESA%202015\grafici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aula51_pc9\Desktop\SCUOLA%20IMPRESA%202015\grafici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aula51_pc9\Desktop\SCUOLA%20IMPRESA%202015\grafic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1050"/>
              <a:t>SESSO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9"/>
          <c:dPt>
            <c:idx val="0"/>
            <c:explosion val="0"/>
          </c:dPt>
          <c:dPt>
            <c:idx val="1"/>
            <c:explosion val="0"/>
          </c:dPt>
          <c:dLbls>
            <c:showPercent val="1"/>
            <c:showLeaderLines val="1"/>
          </c:dLbls>
          <c:cat>
            <c:strRef>
              <c:f>Foglio1!$A$6:$A$7</c:f>
              <c:strCache>
                <c:ptCount val="2"/>
                <c:pt idx="0">
                  <c:v>MASCHIO</c:v>
                </c:pt>
                <c:pt idx="1">
                  <c:v>FEMMINA</c:v>
                </c:pt>
              </c:strCache>
            </c:strRef>
          </c:cat>
          <c:val>
            <c:numRef>
              <c:f>Foglio1!$B$6:$B$7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050"/>
              <a:t>FASCIA</a:t>
            </a:r>
            <a:r>
              <a:rPr lang="en-US" sz="1050" baseline="0"/>
              <a:t> D'ETA'</a:t>
            </a:r>
            <a:endParaRPr lang="en-US" sz="1050"/>
          </a:p>
        </c:rich>
      </c:tx>
      <c:layout>
        <c:manualLayout>
          <c:xMode val="edge"/>
          <c:yMode val="edge"/>
          <c:x val="0.32360411198600264"/>
          <c:y val="2.7777777777777901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Foglio2!$A$8:$A$12</c:f>
              <c:strCache>
                <c:ptCount val="5"/>
                <c:pt idx="0">
                  <c:v>ANNI</c:v>
                </c:pt>
                <c:pt idx="1">
                  <c:v>15/20</c:v>
                </c:pt>
                <c:pt idx="2">
                  <c:v>21/35</c:v>
                </c:pt>
                <c:pt idx="3">
                  <c:v>36/50</c:v>
                </c:pt>
                <c:pt idx="4">
                  <c:v>50+</c:v>
                </c:pt>
              </c:strCache>
            </c:strRef>
          </c:cat>
          <c:val>
            <c:numRef>
              <c:f>Foglio2!$B$8:$B$12</c:f>
              <c:numCache>
                <c:formatCode>General</c:formatCode>
                <c:ptCount val="5"/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10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4329199061282089E-2"/>
          <c:y val="8.0987361873883459E-2"/>
          <c:w val="0.63753304747728334"/>
          <c:h val="0.83802527625223344"/>
        </c:manualLayout>
      </c:layout>
      <c:pie3D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Foglio3!$B$11:$B$15</c:f>
              <c:numCache>
                <c:formatCode>General</c:formatCode>
                <c:ptCount val="5"/>
                <c:pt idx="1">
                  <c:v>20</c:v>
                </c:pt>
                <c:pt idx="2">
                  <c:v>30</c:v>
                </c:pt>
                <c:pt idx="3">
                  <c:v>45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4"/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5"/>
          <c:order val="5"/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6"/>
          <c:order val="6"/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7"/>
          <c:order val="7"/>
          <c:cat>
            <c:strRef>
              <c:f>Foglio3!$A$11:$A$15</c:f>
              <c:strCache>
                <c:ptCount val="5"/>
                <c:pt idx="0">
                  <c:v>QUANTO PUO' ESSERE UTILE IL SERVIZIO CHE OFFRIAMO?</c:v>
                </c:pt>
                <c:pt idx="1">
                  <c:v>PER NIENTE UTILE</c:v>
                </c:pt>
                <c:pt idx="2">
                  <c:v>POCO UTILE</c:v>
                </c:pt>
                <c:pt idx="3">
                  <c:v>UTILE</c:v>
                </c:pt>
                <c:pt idx="4">
                  <c:v>MOLTO UTILE</c:v>
                </c:pt>
              </c:strCache>
            </c:strRef>
          </c:cat>
          <c:val>
            <c:numRef>
              <c:f>Foglio3!$A$1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</c:pie3DChart>
    </c:plotArea>
    <c:legend>
      <c:legendPos val="r"/>
      <c:legendEntry>
        <c:idx val="0"/>
        <c:delete val="1"/>
      </c:legendEntry>
    </c:legend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Foglio4!$A$14:$A$18</c:f>
              <c:strCache>
                <c:ptCount val="5"/>
                <c:pt idx="0">
                  <c:v>QUANTA GENTE CONOSCE CHE POTREBBE USUFRUIRE DEL NOSTRO SERVIZIO</c:v>
                </c:pt>
                <c:pt idx="1">
                  <c:v>NESSUNA</c:v>
                </c:pt>
                <c:pt idx="2">
                  <c:v>POCA</c:v>
                </c:pt>
                <c:pt idx="3">
                  <c:v>ABBASTANZA</c:v>
                </c:pt>
                <c:pt idx="4">
                  <c:v>MOLTA</c:v>
                </c:pt>
              </c:strCache>
            </c:strRef>
          </c:cat>
          <c:val>
            <c:numRef>
              <c:f>Foglio4!$B$14:$B$18</c:f>
              <c:numCache>
                <c:formatCode>General</c:formatCode>
                <c:ptCount val="5"/>
                <c:pt idx="1">
                  <c:v>25</c:v>
                </c:pt>
                <c:pt idx="2">
                  <c:v>20</c:v>
                </c:pt>
                <c:pt idx="3">
                  <c:v>30</c:v>
                </c:pt>
                <c:pt idx="4">
                  <c:v>25</c:v>
                </c:pt>
              </c:numCache>
            </c:numRef>
          </c:val>
        </c:ser>
      </c:pie3DChart>
    </c:plotArea>
    <c:legend>
      <c:legendPos val="r"/>
      <c:legendEntry>
        <c:idx val="0"/>
        <c:delete val="1"/>
      </c:legendEntry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5000000000000001E-2"/>
          <c:y val="0.18055555555555555"/>
          <c:w val="0.71650131233595793"/>
          <c:h val="0.76851851851851904"/>
        </c:manualLayout>
      </c:layout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Foglio5!$A$2:$A$3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Foglio5!$C$2:$C$3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Foglio6!$A$2:$A$3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Foglio6!$C$2:$C$3</c:f>
              <c:numCache>
                <c:formatCode>0.0%</c:formatCode>
                <c:ptCount val="2"/>
                <c:pt idx="0">
                  <c:v>0.70000000000000018</c:v>
                </c:pt>
                <c:pt idx="1">
                  <c:v>0.3000000000000001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Foglio7!$A$2:$A$3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Foglio7!$C$2:$C$3</c:f>
              <c:numCache>
                <c:formatCode>0.0%</c:formatCode>
                <c:ptCount val="2"/>
                <c:pt idx="0">
                  <c:v>0.65000000000000024</c:v>
                </c:pt>
                <c:pt idx="1">
                  <c:v>0.35000000000000009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34AFBD-D21F-4BAD-AEB9-BAF800967FB9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3594E47-A984-4C7D-9B2E-7B87102BCD87}">
      <dgm:prSet phldrT="[Testo]" custT="1"/>
      <dgm:spPr/>
      <dgm:t>
        <a:bodyPr/>
        <a:lstStyle/>
        <a:p>
          <a:r>
            <a:rPr lang="it-IT" sz="3200" dirty="0" smtClean="0"/>
            <a:t>Alessio </a:t>
          </a:r>
          <a:r>
            <a:rPr lang="it-IT" sz="3200" dirty="0" err="1" smtClean="0"/>
            <a:t>Franquillo</a:t>
          </a:r>
          <a:endParaRPr lang="it-IT" sz="3200" dirty="0" smtClean="0"/>
        </a:p>
        <a:p>
          <a:r>
            <a:rPr lang="it-IT" sz="3200" dirty="0" smtClean="0"/>
            <a:t>RESPONSABILE MARKETING</a:t>
          </a:r>
          <a:endParaRPr lang="it-IT" sz="3200" dirty="0"/>
        </a:p>
      </dgm:t>
    </dgm:pt>
    <dgm:pt modelId="{2BAC0038-4525-4E3C-88AB-C640E5B5D50F}" type="parTrans" cxnId="{3F8708E0-77BB-4D0E-BF2F-2BF78A45D6AD}">
      <dgm:prSet/>
      <dgm:spPr/>
      <dgm:t>
        <a:bodyPr/>
        <a:lstStyle/>
        <a:p>
          <a:endParaRPr lang="it-IT"/>
        </a:p>
      </dgm:t>
    </dgm:pt>
    <dgm:pt modelId="{FED3789B-8A6E-4A63-9F89-ABC7D45C310A}" type="sibTrans" cxnId="{3F8708E0-77BB-4D0E-BF2F-2BF78A45D6AD}">
      <dgm:prSet/>
      <dgm:spPr/>
      <dgm:t>
        <a:bodyPr/>
        <a:lstStyle/>
        <a:p>
          <a:endParaRPr lang="it-IT"/>
        </a:p>
      </dgm:t>
    </dgm:pt>
    <dgm:pt modelId="{6FFB937E-E978-421C-B1F5-F8A70D61F542}">
      <dgm:prSet phldrT="[Testo]" custT="1"/>
      <dgm:spPr/>
      <dgm:t>
        <a:bodyPr/>
        <a:lstStyle/>
        <a:p>
          <a:r>
            <a:rPr lang="it-IT" sz="2800" dirty="0" smtClean="0"/>
            <a:t>Massimiliano Fantini</a:t>
          </a:r>
        </a:p>
        <a:p>
          <a:r>
            <a:rPr lang="it-IT" sz="2800" dirty="0" smtClean="0"/>
            <a:t>RESPONSABILE QUALITA’ E SICUREZZA</a:t>
          </a:r>
        </a:p>
      </dgm:t>
    </dgm:pt>
    <dgm:pt modelId="{E748BC88-A120-4233-B404-D36FC3B58EC9}" type="parTrans" cxnId="{63219280-BE79-4CF5-B240-19ECA0BCD0D3}">
      <dgm:prSet/>
      <dgm:spPr/>
      <dgm:t>
        <a:bodyPr/>
        <a:lstStyle/>
        <a:p>
          <a:endParaRPr lang="it-IT"/>
        </a:p>
      </dgm:t>
    </dgm:pt>
    <dgm:pt modelId="{E242AD20-7DCC-4C1A-B8C8-09B26906DBCC}" type="sibTrans" cxnId="{63219280-BE79-4CF5-B240-19ECA0BCD0D3}">
      <dgm:prSet/>
      <dgm:spPr/>
      <dgm:t>
        <a:bodyPr/>
        <a:lstStyle/>
        <a:p>
          <a:endParaRPr lang="it-IT"/>
        </a:p>
      </dgm:t>
    </dgm:pt>
    <dgm:pt modelId="{48C919E1-8D29-4ED9-9991-60FDB2EE6424}">
      <dgm:prSet phldrT="[Testo]" custT="1"/>
      <dgm:spPr/>
      <dgm:t>
        <a:bodyPr/>
        <a:lstStyle/>
        <a:p>
          <a:r>
            <a:rPr lang="it-IT" sz="2800" dirty="0" smtClean="0"/>
            <a:t>Eleonora Ricci</a:t>
          </a:r>
        </a:p>
        <a:p>
          <a:r>
            <a:rPr lang="it-IT" sz="2800" dirty="0" smtClean="0"/>
            <a:t>RESPONSABILE VENDITE</a:t>
          </a:r>
          <a:endParaRPr lang="it-IT" sz="2800" dirty="0"/>
        </a:p>
      </dgm:t>
    </dgm:pt>
    <dgm:pt modelId="{37A1C5DB-B560-420D-9CDD-6A98F8C15AA0}" type="parTrans" cxnId="{9830BA4C-4CE7-496A-85ED-B69944835C0E}">
      <dgm:prSet/>
      <dgm:spPr/>
      <dgm:t>
        <a:bodyPr/>
        <a:lstStyle/>
        <a:p>
          <a:endParaRPr lang="it-IT"/>
        </a:p>
      </dgm:t>
    </dgm:pt>
    <dgm:pt modelId="{66C29DBC-50D3-4C7B-8981-CAA212561970}" type="sibTrans" cxnId="{9830BA4C-4CE7-496A-85ED-B69944835C0E}">
      <dgm:prSet/>
      <dgm:spPr/>
      <dgm:t>
        <a:bodyPr/>
        <a:lstStyle/>
        <a:p>
          <a:endParaRPr lang="it-IT"/>
        </a:p>
      </dgm:t>
    </dgm:pt>
    <dgm:pt modelId="{A63CB440-F035-4863-BB99-BAE7552A9FA8}">
      <dgm:prSet custT="1"/>
      <dgm:spPr/>
      <dgm:t>
        <a:bodyPr/>
        <a:lstStyle/>
        <a:p>
          <a:r>
            <a:rPr lang="it-IT" sz="3200" dirty="0" smtClean="0"/>
            <a:t>Thomas </a:t>
          </a:r>
          <a:r>
            <a:rPr lang="it-IT" sz="3200" dirty="0" err="1" smtClean="0"/>
            <a:t>Federici</a:t>
          </a:r>
          <a:r>
            <a:rPr lang="it-IT" sz="3200" dirty="0" smtClean="0"/>
            <a:t>  AMMINISTRATORE</a:t>
          </a:r>
          <a:endParaRPr lang="it-IT" sz="3200" dirty="0"/>
        </a:p>
      </dgm:t>
    </dgm:pt>
    <dgm:pt modelId="{EAC1B2F8-F077-4663-958A-C8DAB8F5EC16}" type="parTrans" cxnId="{9224D093-70D6-4676-98BE-92564D58F17D}">
      <dgm:prSet/>
      <dgm:spPr/>
      <dgm:t>
        <a:bodyPr/>
        <a:lstStyle/>
        <a:p>
          <a:endParaRPr lang="it-IT"/>
        </a:p>
      </dgm:t>
    </dgm:pt>
    <dgm:pt modelId="{6C3FA081-4421-4C86-A283-203F43EADBB6}" type="sibTrans" cxnId="{9224D093-70D6-4676-98BE-92564D58F17D}">
      <dgm:prSet/>
      <dgm:spPr/>
      <dgm:t>
        <a:bodyPr/>
        <a:lstStyle/>
        <a:p>
          <a:endParaRPr lang="it-IT"/>
        </a:p>
      </dgm:t>
    </dgm:pt>
    <dgm:pt modelId="{652F6134-2982-4FA4-8CAF-803C5E473220}" type="pres">
      <dgm:prSet presAssocID="{8A34AFBD-D21F-4BAD-AEB9-BAF800967FB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03B0931-4CAE-411A-ADE6-0E8BEE43AEA1}" type="pres">
      <dgm:prSet presAssocID="{A63CB440-F035-4863-BB99-BAE7552A9FA8}" presName="comp" presStyleCnt="0"/>
      <dgm:spPr/>
    </dgm:pt>
    <dgm:pt modelId="{6676C902-C352-420C-95B6-6973CC00798A}" type="pres">
      <dgm:prSet presAssocID="{A63CB440-F035-4863-BB99-BAE7552A9FA8}" presName="box" presStyleLbl="node1" presStyleIdx="0" presStyleCnt="4" custLinFactNeighborY="-4834"/>
      <dgm:spPr/>
      <dgm:t>
        <a:bodyPr/>
        <a:lstStyle/>
        <a:p>
          <a:endParaRPr lang="it-IT"/>
        </a:p>
      </dgm:t>
    </dgm:pt>
    <dgm:pt modelId="{3F475692-58E8-4C07-A5CE-0BDF385E076C}" type="pres">
      <dgm:prSet presAssocID="{A63CB440-F035-4863-BB99-BAE7552A9FA8}" presName="img" presStyleLbl="fgImgPlace1" presStyleIdx="0" presStyleCnt="4"/>
      <dgm:spPr/>
    </dgm:pt>
    <dgm:pt modelId="{EAC3641D-5DE6-4980-9B92-CC0D5664579F}" type="pres">
      <dgm:prSet presAssocID="{A63CB440-F035-4863-BB99-BAE7552A9FA8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E43F416-848F-4A61-894F-E59BCB6CE949}" type="pres">
      <dgm:prSet presAssocID="{6C3FA081-4421-4C86-A283-203F43EADBB6}" presName="spacer" presStyleCnt="0"/>
      <dgm:spPr/>
    </dgm:pt>
    <dgm:pt modelId="{8420DCE1-7C52-432C-9897-74E85E89D95B}" type="pres">
      <dgm:prSet presAssocID="{33594E47-A984-4C7D-9B2E-7B87102BCD87}" presName="comp" presStyleCnt="0"/>
      <dgm:spPr/>
    </dgm:pt>
    <dgm:pt modelId="{63ED0947-4F2E-4B00-BD12-12AB8E998B7D}" type="pres">
      <dgm:prSet presAssocID="{33594E47-A984-4C7D-9B2E-7B87102BCD87}" presName="box" presStyleLbl="node1" presStyleIdx="1" presStyleCnt="4"/>
      <dgm:spPr/>
      <dgm:t>
        <a:bodyPr/>
        <a:lstStyle/>
        <a:p>
          <a:endParaRPr lang="it-IT"/>
        </a:p>
      </dgm:t>
    </dgm:pt>
    <dgm:pt modelId="{C671B035-9D81-4771-A777-6774159485A6}" type="pres">
      <dgm:prSet presAssocID="{33594E47-A984-4C7D-9B2E-7B87102BCD87}" presName="img" presStyleLbl="fgImgPlace1" presStyleIdx="1" presStyleCnt="4"/>
      <dgm:spPr/>
    </dgm:pt>
    <dgm:pt modelId="{4F4ACB24-BBB7-47EE-9A2C-666B2176AB86}" type="pres">
      <dgm:prSet presAssocID="{33594E47-A984-4C7D-9B2E-7B87102BCD87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097A3A-A7F5-4103-B74A-8055D3A43F7D}" type="pres">
      <dgm:prSet presAssocID="{FED3789B-8A6E-4A63-9F89-ABC7D45C310A}" presName="spacer" presStyleCnt="0"/>
      <dgm:spPr/>
    </dgm:pt>
    <dgm:pt modelId="{FBA8BAB9-52B6-4B8A-89E9-AE52418A43F4}" type="pres">
      <dgm:prSet presAssocID="{6FFB937E-E978-421C-B1F5-F8A70D61F542}" presName="comp" presStyleCnt="0"/>
      <dgm:spPr/>
    </dgm:pt>
    <dgm:pt modelId="{23F98E03-51EB-474B-B7CD-94D3B0274E83}" type="pres">
      <dgm:prSet presAssocID="{6FFB937E-E978-421C-B1F5-F8A70D61F542}" presName="box" presStyleLbl="node1" presStyleIdx="2" presStyleCnt="4"/>
      <dgm:spPr/>
      <dgm:t>
        <a:bodyPr/>
        <a:lstStyle/>
        <a:p>
          <a:endParaRPr lang="it-IT"/>
        </a:p>
      </dgm:t>
    </dgm:pt>
    <dgm:pt modelId="{7EBF6FE4-C154-4B28-9CB0-617396C9C7D6}" type="pres">
      <dgm:prSet presAssocID="{6FFB937E-E978-421C-B1F5-F8A70D61F542}" presName="img" presStyleLbl="fgImgPlace1" presStyleIdx="2" presStyleCnt="4"/>
      <dgm:spPr/>
    </dgm:pt>
    <dgm:pt modelId="{A56421C8-D979-44AA-8920-B4F4894A106C}" type="pres">
      <dgm:prSet presAssocID="{6FFB937E-E978-421C-B1F5-F8A70D61F542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A894E13-E65C-40C7-A164-BC10AADCDE39}" type="pres">
      <dgm:prSet presAssocID="{E242AD20-7DCC-4C1A-B8C8-09B26906DBCC}" presName="spacer" presStyleCnt="0"/>
      <dgm:spPr/>
    </dgm:pt>
    <dgm:pt modelId="{1FB3452C-B485-4E0E-AD8E-C78E0D60885E}" type="pres">
      <dgm:prSet presAssocID="{48C919E1-8D29-4ED9-9991-60FDB2EE6424}" presName="comp" presStyleCnt="0"/>
      <dgm:spPr/>
    </dgm:pt>
    <dgm:pt modelId="{AE194E4F-4590-4772-ADD7-79892F9DF873}" type="pres">
      <dgm:prSet presAssocID="{48C919E1-8D29-4ED9-9991-60FDB2EE6424}" presName="box" presStyleLbl="node1" presStyleIdx="3" presStyleCnt="4"/>
      <dgm:spPr/>
      <dgm:t>
        <a:bodyPr/>
        <a:lstStyle/>
        <a:p>
          <a:endParaRPr lang="it-IT"/>
        </a:p>
      </dgm:t>
    </dgm:pt>
    <dgm:pt modelId="{FC2E030B-638A-479C-AE49-451E54057771}" type="pres">
      <dgm:prSet presAssocID="{48C919E1-8D29-4ED9-9991-60FDB2EE6424}" presName="img" presStyleLbl="fgImgPlace1" presStyleIdx="3" presStyleCnt="4"/>
      <dgm:spPr/>
    </dgm:pt>
    <dgm:pt modelId="{DD915AA6-D3E3-4C3C-B2C0-19800B5C4689}" type="pres">
      <dgm:prSet presAssocID="{48C919E1-8D29-4ED9-9991-60FDB2EE6424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9B82FBC-831E-43E6-85CF-39F1A5B8EE1F}" type="presOf" srcId="{A63CB440-F035-4863-BB99-BAE7552A9FA8}" destId="{6676C902-C352-420C-95B6-6973CC00798A}" srcOrd="0" destOrd="0" presId="urn:microsoft.com/office/officeart/2005/8/layout/vList4"/>
    <dgm:cxn modelId="{9224D093-70D6-4676-98BE-92564D58F17D}" srcId="{8A34AFBD-D21F-4BAD-AEB9-BAF800967FB9}" destId="{A63CB440-F035-4863-BB99-BAE7552A9FA8}" srcOrd="0" destOrd="0" parTransId="{EAC1B2F8-F077-4663-958A-C8DAB8F5EC16}" sibTransId="{6C3FA081-4421-4C86-A283-203F43EADBB6}"/>
    <dgm:cxn modelId="{2F5D5BEC-DF22-4ADA-B7CB-AD8BDBEC774F}" type="presOf" srcId="{8A34AFBD-D21F-4BAD-AEB9-BAF800967FB9}" destId="{652F6134-2982-4FA4-8CAF-803C5E473220}" srcOrd="0" destOrd="0" presId="urn:microsoft.com/office/officeart/2005/8/layout/vList4"/>
    <dgm:cxn modelId="{F6D913AE-23B7-46B8-903D-7EDB0149EB57}" type="presOf" srcId="{6FFB937E-E978-421C-B1F5-F8A70D61F542}" destId="{23F98E03-51EB-474B-B7CD-94D3B0274E83}" srcOrd="0" destOrd="0" presId="urn:microsoft.com/office/officeart/2005/8/layout/vList4"/>
    <dgm:cxn modelId="{3F8708E0-77BB-4D0E-BF2F-2BF78A45D6AD}" srcId="{8A34AFBD-D21F-4BAD-AEB9-BAF800967FB9}" destId="{33594E47-A984-4C7D-9B2E-7B87102BCD87}" srcOrd="1" destOrd="0" parTransId="{2BAC0038-4525-4E3C-88AB-C640E5B5D50F}" sibTransId="{FED3789B-8A6E-4A63-9F89-ABC7D45C310A}"/>
    <dgm:cxn modelId="{020B75FE-760F-41DD-9C19-6E1022394488}" type="presOf" srcId="{6FFB937E-E978-421C-B1F5-F8A70D61F542}" destId="{A56421C8-D979-44AA-8920-B4F4894A106C}" srcOrd="1" destOrd="0" presId="urn:microsoft.com/office/officeart/2005/8/layout/vList4"/>
    <dgm:cxn modelId="{2B618689-C530-439D-8F50-491B0CDABDDC}" type="presOf" srcId="{33594E47-A984-4C7D-9B2E-7B87102BCD87}" destId="{4F4ACB24-BBB7-47EE-9A2C-666B2176AB86}" srcOrd="1" destOrd="0" presId="urn:microsoft.com/office/officeart/2005/8/layout/vList4"/>
    <dgm:cxn modelId="{B3296247-52F4-473F-A4DB-1235A61326CC}" type="presOf" srcId="{A63CB440-F035-4863-BB99-BAE7552A9FA8}" destId="{EAC3641D-5DE6-4980-9B92-CC0D5664579F}" srcOrd="1" destOrd="0" presId="urn:microsoft.com/office/officeart/2005/8/layout/vList4"/>
    <dgm:cxn modelId="{42E875DC-B0E7-41B6-AE9E-210C4EFD64F7}" type="presOf" srcId="{48C919E1-8D29-4ED9-9991-60FDB2EE6424}" destId="{AE194E4F-4590-4772-ADD7-79892F9DF873}" srcOrd="0" destOrd="0" presId="urn:microsoft.com/office/officeart/2005/8/layout/vList4"/>
    <dgm:cxn modelId="{63C294BD-3AF5-4651-8DED-0280550815D1}" type="presOf" srcId="{33594E47-A984-4C7D-9B2E-7B87102BCD87}" destId="{63ED0947-4F2E-4B00-BD12-12AB8E998B7D}" srcOrd="0" destOrd="0" presId="urn:microsoft.com/office/officeart/2005/8/layout/vList4"/>
    <dgm:cxn modelId="{9830BA4C-4CE7-496A-85ED-B69944835C0E}" srcId="{8A34AFBD-D21F-4BAD-AEB9-BAF800967FB9}" destId="{48C919E1-8D29-4ED9-9991-60FDB2EE6424}" srcOrd="3" destOrd="0" parTransId="{37A1C5DB-B560-420D-9CDD-6A98F8C15AA0}" sibTransId="{66C29DBC-50D3-4C7B-8981-CAA212561970}"/>
    <dgm:cxn modelId="{B05335C2-B96B-4EC3-AAD4-564C28E290C8}" type="presOf" srcId="{48C919E1-8D29-4ED9-9991-60FDB2EE6424}" destId="{DD915AA6-D3E3-4C3C-B2C0-19800B5C4689}" srcOrd="1" destOrd="0" presId="urn:microsoft.com/office/officeart/2005/8/layout/vList4"/>
    <dgm:cxn modelId="{63219280-BE79-4CF5-B240-19ECA0BCD0D3}" srcId="{8A34AFBD-D21F-4BAD-AEB9-BAF800967FB9}" destId="{6FFB937E-E978-421C-B1F5-F8A70D61F542}" srcOrd="2" destOrd="0" parTransId="{E748BC88-A120-4233-B404-D36FC3B58EC9}" sibTransId="{E242AD20-7DCC-4C1A-B8C8-09B26906DBCC}"/>
    <dgm:cxn modelId="{96DF6BBA-5980-45E5-B91C-E79CC20D4044}" type="presParOf" srcId="{652F6134-2982-4FA4-8CAF-803C5E473220}" destId="{D03B0931-4CAE-411A-ADE6-0E8BEE43AEA1}" srcOrd="0" destOrd="0" presId="urn:microsoft.com/office/officeart/2005/8/layout/vList4"/>
    <dgm:cxn modelId="{E0B373E2-14E1-43CC-A908-271F1FD0F705}" type="presParOf" srcId="{D03B0931-4CAE-411A-ADE6-0E8BEE43AEA1}" destId="{6676C902-C352-420C-95B6-6973CC00798A}" srcOrd="0" destOrd="0" presId="urn:microsoft.com/office/officeart/2005/8/layout/vList4"/>
    <dgm:cxn modelId="{9AAD5EBD-C8EB-4919-B94C-7C8B334D9DC5}" type="presParOf" srcId="{D03B0931-4CAE-411A-ADE6-0E8BEE43AEA1}" destId="{3F475692-58E8-4C07-A5CE-0BDF385E076C}" srcOrd="1" destOrd="0" presId="urn:microsoft.com/office/officeart/2005/8/layout/vList4"/>
    <dgm:cxn modelId="{760564D8-F76D-4260-91F0-1322E2B85B9A}" type="presParOf" srcId="{D03B0931-4CAE-411A-ADE6-0E8BEE43AEA1}" destId="{EAC3641D-5DE6-4980-9B92-CC0D5664579F}" srcOrd="2" destOrd="0" presId="urn:microsoft.com/office/officeart/2005/8/layout/vList4"/>
    <dgm:cxn modelId="{E0B70D00-BAA0-4B04-A3CE-5053F32F2619}" type="presParOf" srcId="{652F6134-2982-4FA4-8CAF-803C5E473220}" destId="{4E43F416-848F-4A61-894F-E59BCB6CE949}" srcOrd="1" destOrd="0" presId="urn:microsoft.com/office/officeart/2005/8/layout/vList4"/>
    <dgm:cxn modelId="{BA0A723C-F00E-43D9-A549-45E1C37B45AC}" type="presParOf" srcId="{652F6134-2982-4FA4-8CAF-803C5E473220}" destId="{8420DCE1-7C52-432C-9897-74E85E89D95B}" srcOrd="2" destOrd="0" presId="urn:microsoft.com/office/officeart/2005/8/layout/vList4"/>
    <dgm:cxn modelId="{3C7A8AE0-C648-47AB-98D9-130846FFC744}" type="presParOf" srcId="{8420DCE1-7C52-432C-9897-74E85E89D95B}" destId="{63ED0947-4F2E-4B00-BD12-12AB8E998B7D}" srcOrd="0" destOrd="0" presId="urn:microsoft.com/office/officeart/2005/8/layout/vList4"/>
    <dgm:cxn modelId="{5AC2014F-E2F1-44FE-9732-F00EFDA1D884}" type="presParOf" srcId="{8420DCE1-7C52-432C-9897-74E85E89D95B}" destId="{C671B035-9D81-4771-A777-6774159485A6}" srcOrd="1" destOrd="0" presId="urn:microsoft.com/office/officeart/2005/8/layout/vList4"/>
    <dgm:cxn modelId="{A873EE47-BC50-401E-A000-34483F8104B1}" type="presParOf" srcId="{8420DCE1-7C52-432C-9897-74E85E89D95B}" destId="{4F4ACB24-BBB7-47EE-9A2C-666B2176AB86}" srcOrd="2" destOrd="0" presId="urn:microsoft.com/office/officeart/2005/8/layout/vList4"/>
    <dgm:cxn modelId="{83B0600A-5E28-43A7-B26C-AD0A776E2F06}" type="presParOf" srcId="{652F6134-2982-4FA4-8CAF-803C5E473220}" destId="{DD097A3A-A7F5-4103-B74A-8055D3A43F7D}" srcOrd="3" destOrd="0" presId="urn:microsoft.com/office/officeart/2005/8/layout/vList4"/>
    <dgm:cxn modelId="{4E9BE399-A0CF-4206-AA95-22DD222C124E}" type="presParOf" srcId="{652F6134-2982-4FA4-8CAF-803C5E473220}" destId="{FBA8BAB9-52B6-4B8A-89E9-AE52418A43F4}" srcOrd="4" destOrd="0" presId="urn:microsoft.com/office/officeart/2005/8/layout/vList4"/>
    <dgm:cxn modelId="{D0954E8C-FEB3-4964-97A5-A8327AD8BE1B}" type="presParOf" srcId="{FBA8BAB9-52B6-4B8A-89E9-AE52418A43F4}" destId="{23F98E03-51EB-474B-B7CD-94D3B0274E83}" srcOrd="0" destOrd="0" presId="urn:microsoft.com/office/officeart/2005/8/layout/vList4"/>
    <dgm:cxn modelId="{ACDA342C-1312-4FBA-B69D-6EDA1163E72C}" type="presParOf" srcId="{FBA8BAB9-52B6-4B8A-89E9-AE52418A43F4}" destId="{7EBF6FE4-C154-4B28-9CB0-617396C9C7D6}" srcOrd="1" destOrd="0" presId="urn:microsoft.com/office/officeart/2005/8/layout/vList4"/>
    <dgm:cxn modelId="{CC169757-7693-41B9-8941-BF29659930F8}" type="presParOf" srcId="{FBA8BAB9-52B6-4B8A-89E9-AE52418A43F4}" destId="{A56421C8-D979-44AA-8920-B4F4894A106C}" srcOrd="2" destOrd="0" presId="urn:microsoft.com/office/officeart/2005/8/layout/vList4"/>
    <dgm:cxn modelId="{28F609DC-299D-4EE9-9480-CBE148AD0696}" type="presParOf" srcId="{652F6134-2982-4FA4-8CAF-803C5E473220}" destId="{6A894E13-E65C-40C7-A164-BC10AADCDE39}" srcOrd="5" destOrd="0" presId="urn:microsoft.com/office/officeart/2005/8/layout/vList4"/>
    <dgm:cxn modelId="{3742266C-9268-4812-8B57-22A04159BE65}" type="presParOf" srcId="{652F6134-2982-4FA4-8CAF-803C5E473220}" destId="{1FB3452C-B485-4E0E-AD8E-C78E0D60885E}" srcOrd="6" destOrd="0" presId="urn:microsoft.com/office/officeart/2005/8/layout/vList4"/>
    <dgm:cxn modelId="{7C544BA1-4882-4FE0-9413-197578744FFE}" type="presParOf" srcId="{1FB3452C-B485-4E0E-AD8E-C78E0D60885E}" destId="{AE194E4F-4590-4772-ADD7-79892F9DF873}" srcOrd="0" destOrd="0" presId="urn:microsoft.com/office/officeart/2005/8/layout/vList4"/>
    <dgm:cxn modelId="{FEBFA03A-FE57-4E25-B90C-C5A0FC094000}" type="presParOf" srcId="{1FB3452C-B485-4E0E-AD8E-C78E0D60885E}" destId="{FC2E030B-638A-479C-AE49-451E54057771}" srcOrd="1" destOrd="0" presId="urn:microsoft.com/office/officeart/2005/8/layout/vList4"/>
    <dgm:cxn modelId="{3A48B817-5B7B-4518-B732-802109EE0A46}" type="presParOf" srcId="{1FB3452C-B485-4E0E-AD8E-C78E0D60885E}" destId="{DD915AA6-D3E3-4C3C-B2C0-19800B5C468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76C902-C352-420C-95B6-6973CC00798A}">
      <dsp:nvSpPr>
        <dsp:cNvPr id="0" name=""/>
        <dsp:cNvSpPr/>
      </dsp:nvSpPr>
      <dsp:spPr>
        <a:xfrm>
          <a:off x="0" y="0"/>
          <a:ext cx="5040842" cy="1489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Thomas </a:t>
          </a:r>
          <a:r>
            <a:rPr lang="it-IT" sz="3200" kern="1200" dirty="0" err="1" smtClean="0"/>
            <a:t>Federici</a:t>
          </a:r>
          <a:r>
            <a:rPr lang="it-IT" sz="3200" kern="1200" dirty="0" smtClean="0"/>
            <a:t>  AMMINISTRATORE</a:t>
          </a:r>
          <a:endParaRPr lang="it-IT" sz="3200" kern="1200" dirty="0"/>
        </a:p>
      </dsp:txBody>
      <dsp:txXfrm>
        <a:off x="1157120" y="0"/>
        <a:ext cx="3883721" cy="1489524"/>
      </dsp:txXfrm>
    </dsp:sp>
    <dsp:sp modelId="{3F475692-58E8-4C07-A5CE-0BDF385E076C}">
      <dsp:nvSpPr>
        <dsp:cNvPr id="0" name=""/>
        <dsp:cNvSpPr/>
      </dsp:nvSpPr>
      <dsp:spPr>
        <a:xfrm>
          <a:off x="148952" y="148952"/>
          <a:ext cx="1008168" cy="11916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D0947-4F2E-4B00-BD12-12AB8E998B7D}">
      <dsp:nvSpPr>
        <dsp:cNvPr id="0" name=""/>
        <dsp:cNvSpPr/>
      </dsp:nvSpPr>
      <dsp:spPr>
        <a:xfrm>
          <a:off x="0" y="1638477"/>
          <a:ext cx="5040842" cy="1489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Alessio </a:t>
          </a:r>
          <a:r>
            <a:rPr lang="it-IT" sz="3200" kern="1200" dirty="0" err="1" smtClean="0"/>
            <a:t>Franquillo</a:t>
          </a:r>
          <a:endParaRPr lang="it-IT" sz="3200" kern="1200" dirty="0" smtClean="0"/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RESPONSABILE MARKETING</a:t>
          </a:r>
          <a:endParaRPr lang="it-IT" sz="3200" kern="1200" dirty="0"/>
        </a:p>
      </dsp:txBody>
      <dsp:txXfrm>
        <a:off x="1157120" y="1638477"/>
        <a:ext cx="3883721" cy="1489524"/>
      </dsp:txXfrm>
    </dsp:sp>
    <dsp:sp modelId="{C671B035-9D81-4771-A777-6774159485A6}">
      <dsp:nvSpPr>
        <dsp:cNvPr id="0" name=""/>
        <dsp:cNvSpPr/>
      </dsp:nvSpPr>
      <dsp:spPr>
        <a:xfrm>
          <a:off x="148952" y="1787429"/>
          <a:ext cx="1008168" cy="11916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F98E03-51EB-474B-B7CD-94D3B0274E83}">
      <dsp:nvSpPr>
        <dsp:cNvPr id="0" name=""/>
        <dsp:cNvSpPr/>
      </dsp:nvSpPr>
      <dsp:spPr>
        <a:xfrm>
          <a:off x="0" y="3276954"/>
          <a:ext cx="5040842" cy="1489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Massimiliano Fantini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RESPONSABILE QUALITA’ E SICUREZZA</a:t>
          </a:r>
        </a:p>
      </dsp:txBody>
      <dsp:txXfrm>
        <a:off x="1157120" y="3276954"/>
        <a:ext cx="3883721" cy="1489524"/>
      </dsp:txXfrm>
    </dsp:sp>
    <dsp:sp modelId="{7EBF6FE4-C154-4B28-9CB0-617396C9C7D6}">
      <dsp:nvSpPr>
        <dsp:cNvPr id="0" name=""/>
        <dsp:cNvSpPr/>
      </dsp:nvSpPr>
      <dsp:spPr>
        <a:xfrm>
          <a:off x="148952" y="3425907"/>
          <a:ext cx="1008168" cy="11916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94E4F-4590-4772-ADD7-79892F9DF873}">
      <dsp:nvSpPr>
        <dsp:cNvPr id="0" name=""/>
        <dsp:cNvSpPr/>
      </dsp:nvSpPr>
      <dsp:spPr>
        <a:xfrm>
          <a:off x="0" y="4915432"/>
          <a:ext cx="5040842" cy="1489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Eleonora Ricci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RESPONSABILE VENDITE</a:t>
          </a:r>
          <a:endParaRPr lang="it-IT" sz="2800" kern="1200" dirty="0"/>
        </a:p>
      </dsp:txBody>
      <dsp:txXfrm>
        <a:off x="1157120" y="4915432"/>
        <a:ext cx="3883721" cy="1489524"/>
      </dsp:txXfrm>
    </dsp:sp>
    <dsp:sp modelId="{FC2E030B-638A-479C-AE49-451E54057771}">
      <dsp:nvSpPr>
        <dsp:cNvPr id="0" name=""/>
        <dsp:cNvSpPr/>
      </dsp:nvSpPr>
      <dsp:spPr>
        <a:xfrm>
          <a:off x="148952" y="5064384"/>
          <a:ext cx="1008168" cy="11916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0.22917</cdr:x>
      <cdr:y>0.07986</cdr:y>
    </cdr:from>
    <cdr:to>
      <cdr:x>0.68542</cdr:x>
      <cdr:y>0.18403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047750" y="219075"/>
          <a:ext cx="208597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it-IT" sz="1050" b="1"/>
        </a:p>
      </cdr:txBody>
    </cdr:sp>
  </cdr:relSizeAnchor>
  <cdr:relSizeAnchor xmlns:cdr="http://schemas.openxmlformats.org/drawingml/2006/chartDrawing">
    <cdr:from>
      <cdr:x>0.01203</cdr:x>
      <cdr:y>0.01852</cdr:y>
    </cdr:from>
    <cdr:to>
      <cdr:x>0.93822</cdr:x>
      <cdr:y>0.08522</cdr:y>
    </cdr:to>
    <cdr:sp macro="" textlink="">
      <cdr:nvSpPr>
        <cdr:cNvPr id="5" name="CasellaDiTesto 4"/>
        <cdr:cNvSpPr txBox="1"/>
      </cdr:nvSpPr>
      <cdr:spPr>
        <a:xfrm xmlns:a="http://schemas.openxmlformats.org/drawingml/2006/main">
          <a:off x="72008" y="72008"/>
          <a:ext cx="5544616" cy="2593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b="1" dirty="0" smtClean="0"/>
            <a:t>QUANTO PUO' ESSERE UTILE IL SERVIZIO CHE OFFRIAMO?</a:t>
          </a:r>
        </a:p>
        <a:p xmlns:a="http://schemas.openxmlformats.org/drawingml/2006/main">
          <a:endParaRPr lang="it-IT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0.03333</cdr:x>
      <cdr:y>0.02083</cdr:y>
    </cdr:from>
    <cdr:to>
      <cdr:x>0.95208</cdr:x>
      <cdr:y>0.18403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52400" y="57150"/>
          <a:ext cx="420052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0.06014</cdr:x>
      <cdr:y>0.03704</cdr:y>
    </cdr:from>
    <cdr:to>
      <cdr:x>0.92619</cdr:x>
      <cdr:y>0.15139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360040" y="144016"/>
          <a:ext cx="5184576" cy="444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b="1" i="0" u="none" strike="noStrike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QUANTA GENTE CONOSCE CHE POTREBBE USUFRUIRE DEL NOSTRO SERVIZIO?</a:t>
          </a:r>
          <a:endParaRPr lang="it-IT" b="1" dirty="0" smtClean="0"/>
        </a:p>
        <a:p xmlns:a="http://schemas.openxmlformats.org/drawingml/2006/main">
          <a:endParaRPr lang="it-IT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0.03125</cdr:x>
      <cdr:y>0.01389</cdr:y>
    </cdr:from>
    <cdr:to>
      <cdr:x>0.97708</cdr:x>
      <cdr:y>0.24653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42875" y="38100"/>
          <a:ext cx="4324350" cy="638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100" b="1">
              <a:latin typeface="+mn-lt"/>
              <a:ea typeface="+mn-ea"/>
              <a:cs typeface="+mn-cs"/>
            </a:rPr>
            <a:t>RITIENE ORIGINALE LA NOSTRA</a:t>
          </a:r>
          <a:r>
            <a:rPr lang="it-IT" sz="1100" b="1" baseline="0">
              <a:latin typeface="+mn-lt"/>
              <a:ea typeface="+mn-ea"/>
              <a:cs typeface="+mn-cs"/>
            </a:rPr>
            <a:t> IDEA DI IMPRESA?</a:t>
          </a:r>
          <a:endParaRPr lang="it-IT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it-IT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0.03609</cdr:x>
      <cdr:y>0.02859</cdr:y>
    </cdr:from>
    <cdr:to>
      <cdr:x>0.93822</cdr:x>
      <cdr:y>0.11435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216024" y="216024"/>
          <a:ext cx="540060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b="1" dirty="0" smtClean="0"/>
            <a:t>ACQUISTEREBBE</a:t>
          </a:r>
          <a:r>
            <a:rPr lang="it-IT" b="1" baseline="0" dirty="0" smtClean="0"/>
            <a:t> CAPI </a:t>
          </a:r>
          <a:r>
            <a:rPr lang="it-IT" b="1" baseline="0" dirty="0" err="1" smtClean="0"/>
            <a:t>DI</a:t>
          </a:r>
          <a:r>
            <a:rPr lang="it-IT" b="1" baseline="0" dirty="0" smtClean="0"/>
            <a:t> ABBIGLIAMENTO ONLINE?</a:t>
          </a:r>
          <a:endParaRPr lang="it-IT" b="1" dirty="0" smtClean="0"/>
        </a:p>
        <a:p xmlns:a="http://schemas.openxmlformats.org/drawingml/2006/main">
          <a:endParaRPr lang="it-IT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0.01667</cdr:x>
      <cdr:y>0.02431</cdr:y>
    </cdr:from>
    <cdr:to>
      <cdr:x>0.94583</cdr:x>
      <cdr:y>0.13194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76200" y="66674"/>
          <a:ext cx="42481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0.03125</cdr:x>
      <cdr:y>0.02778</cdr:y>
    </cdr:from>
    <cdr:to>
      <cdr:x>0.95</cdr:x>
      <cdr:y>0.14583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142875" y="76200"/>
          <a:ext cx="4200525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050" b="1"/>
            <a:t>RITIENE COMODO IL SERVIZIO DI ACQUISTO ONLINE?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737B1-3F0F-4E4F-B2CC-2F25EC8A60D0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E586C-2D94-4DBB-944D-3B4B54D246C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E586C-2D94-4DBB-944D-3B4B54D246CA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205368" y="0"/>
            <a:ext cx="5355895" cy="106934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3141332" y="5346700"/>
            <a:ext cx="106934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2784096" y="831709"/>
            <a:ext cx="4221705" cy="447221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2773821" y="5519566"/>
            <a:ext cx="4229460" cy="1717131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4854973" y="10225538"/>
            <a:ext cx="1655857" cy="353799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331389" y="10225538"/>
            <a:ext cx="2420962" cy="356447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6516780" y="10222890"/>
            <a:ext cx="486501" cy="356447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418905" y="428727"/>
            <a:ext cx="1260211" cy="912404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8063" y="428239"/>
            <a:ext cx="4977831" cy="912404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3508426" y="10225538"/>
            <a:ext cx="1655857" cy="353799"/>
          </a:xfrm>
        </p:spPr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78063" y="10222890"/>
            <a:ext cx="3024505" cy="356447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5171904" y="10218138"/>
            <a:ext cx="486501" cy="35644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2147" y="4399976"/>
            <a:ext cx="5172724" cy="2123828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82147" y="2970390"/>
            <a:ext cx="5172724" cy="115932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3906519" y="10223767"/>
            <a:ext cx="1655857" cy="353799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434984" y="10223767"/>
            <a:ext cx="2394400" cy="356447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5568371" y="10221119"/>
            <a:ext cx="486501" cy="356447"/>
          </a:xfrm>
        </p:spPr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3" y="499026"/>
            <a:ext cx="5988520" cy="1782233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2911086" cy="7057150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55497" y="2495127"/>
            <a:ext cx="2911086" cy="7057150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3" y="499026"/>
            <a:ext cx="5988520" cy="1782233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3" y="9148798"/>
            <a:ext cx="2911086" cy="712893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455497" y="9148798"/>
            <a:ext cx="2911086" cy="712893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78063" y="2669202"/>
            <a:ext cx="2911086" cy="64160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55497" y="2669202"/>
            <a:ext cx="2911086" cy="64160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3" y="499026"/>
            <a:ext cx="5988520" cy="1782233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3" y="356446"/>
            <a:ext cx="4877015" cy="182976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78063" y="2334860"/>
            <a:ext cx="4877015" cy="93947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78063" y="3326835"/>
            <a:ext cx="5986000" cy="68166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494466" y="1566539"/>
            <a:ext cx="3571859" cy="6724419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493422" y="1557414"/>
            <a:ext cx="3571859" cy="6724419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56298" y="1782233"/>
            <a:ext cx="2835474" cy="320802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456298" y="5120037"/>
            <a:ext cx="2835474" cy="2994152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548805" y="1623192"/>
            <a:ext cx="3478181" cy="6558619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6742126" y="0"/>
            <a:ext cx="819137" cy="106934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378063" y="499026"/>
            <a:ext cx="5986000" cy="1782233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378063" y="2509497"/>
            <a:ext cx="5986000" cy="7556669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3511006" y="10225538"/>
            <a:ext cx="1655857" cy="353799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F1C58C-0AE4-49BB-A02F-E986990AB7AB}" type="datetimeFigureOut">
              <a:rPr lang="it-IT" smtClean="0"/>
              <a:pPr/>
              <a:t>30/04/2015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378063" y="10225538"/>
            <a:ext cx="3024505" cy="356447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5169383" y="10222890"/>
            <a:ext cx="486501" cy="35644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A7569CC-72DF-4090-BC09-60BBF18524A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12479" y="1242244"/>
            <a:ext cx="4320479" cy="2138727"/>
          </a:xfrm>
        </p:spPr>
        <p:txBody>
          <a:bodyPr/>
          <a:lstStyle/>
          <a:p>
            <a:r>
              <a:rPr lang="it-IT" dirty="0" err="1" smtClean="0"/>
              <a:t>Xxl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shop online</a:t>
            </a:r>
            <a:br>
              <a:rPr lang="it-IT" dirty="0" smtClean="0"/>
            </a:br>
            <a:r>
              <a:rPr lang="it-IT" sz="2800" dirty="0" smtClean="0"/>
              <a:t>s.n.c.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4487" y="4482604"/>
            <a:ext cx="4229460" cy="1717131"/>
          </a:xfrm>
        </p:spPr>
        <p:txBody>
          <a:bodyPr/>
          <a:lstStyle/>
          <a:p>
            <a:pPr algn="l"/>
            <a:r>
              <a:rPr lang="it-IT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Alessio </a:t>
            </a:r>
            <a:r>
              <a:rPr lang="it-IT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Franquillo</a:t>
            </a:r>
            <a:endParaRPr lang="it-IT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it-IT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Thomas </a:t>
            </a:r>
            <a:r>
              <a:rPr lang="it-IT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Federici</a:t>
            </a:r>
            <a:endParaRPr lang="it-IT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it-IT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Massimiliano Fantini</a:t>
            </a:r>
          </a:p>
          <a:p>
            <a:pPr algn="l"/>
            <a:r>
              <a:rPr lang="it-IT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Eleonora Ricci</a:t>
            </a:r>
            <a:endParaRPr lang="it-IT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340471" y="9123740"/>
            <a:ext cx="522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 BLANCA" pitchFamily="2" charset="0"/>
              </a:rPr>
              <a:t>i.t.t</a:t>
            </a:r>
            <a:r>
              <a:rPr lang="it-IT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 BLANCA" pitchFamily="2" charset="0"/>
              </a:rPr>
              <a:t> ‘’ Leonardo Da Vinci’’- Foligno ( </a:t>
            </a:r>
            <a:r>
              <a:rPr lang="it-IT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 BLANCA" pitchFamily="2" charset="0"/>
              </a:rPr>
              <a:t>pg</a:t>
            </a:r>
            <a:r>
              <a:rPr lang="it-IT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 BLANCA" pitchFamily="2" charset="0"/>
              </a:rPr>
              <a:t>) Italia</a:t>
            </a:r>
          </a:p>
          <a:p>
            <a:r>
              <a:rPr lang="it-IT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 BLANCA" pitchFamily="2" charset="0"/>
              </a:rPr>
              <a:t>Classe ° A meccanica- meccatronica- energia </a:t>
            </a:r>
            <a:endParaRPr lang="it-IT" sz="2400" dirty="0">
              <a:solidFill>
                <a:schemeClr val="accent3">
                  <a:lumMod val="20000"/>
                  <a:lumOff val="80000"/>
                </a:schemeClr>
              </a:solidFill>
              <a:latin typeface="AR BLANCA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396255" y="1386260"/>
          <a:ext cx="5986463" cy="384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dirty="0" smtClean="0">
                <a:solidFill>
                  <a:srgbClr val="0070C0"/>
                </a:solidFill>
                <a:latin typeface="AR BLANCA" pitchFamily="2" charset="0"/>
              </a:rPr>
              <a:t>CONCORRENZA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Per valutare la concorrenza si è fatta una ricerca di mercato molto accurata. Ne è il risultato che come rivali abbiamo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zalando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amazon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kijij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La nostra idea imprenditoriale non è unica nel settore ma abbiamo cercato di farla diventare tale vendendo capi per le persone di taglia forte così facendo da avvicinarci alla popolazione. 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1053" y="458562"/>
            <a:ext cx="6805137" cy="1884268"/>
          </a:xfrm>
        </p:spPr>
        <p:txBody>
          <a:bodyPr>
            <a:normAutofit/>
          </a:bodyPr>
          <a:lstStyle/>
          <a:p>
            <a:r>
              <a:rPr lang="it-IT" sz="3200" b="0" dirty="0" smtClean="0">
                <a:solidFill>
                  <a:srgbClr val="0070C0"/>
                </a:solidFill>
                <a:latin typeface="AR BLANCA" pitchFamily="2" charset="0"/>
              </a:rPr>
              <a:t>FORMA SOCIETARIA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b="1" i="1" cap="small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Abbiamo scelto una società in nome collettivo (s.n.c.) perché costituisce il modello organizzativo più adottato in un’attività commerciale come la nostra,avendo anche un ridotto costo amministrativo e il vantaggio della flessibilità e non comporta un versamento di capitale minimo da parte dei soci.  Abbiamo scelto di optare per un’amministrazione di tipo CONGIUNTIVO, in modo tale da poter prendere decisioni unanimemente.                                                                                                                                                 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/>
              <a:t> 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>sede dell’azienda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    PERUGIA - ZONA VIA SETTEVALLI - abbiamo scelto di servirci di un locale di mq 100 complessivi così divisi: ingresso al piano terra con ampio vano lavoro;al piano primo disponiamo di 4 uffici. Impianto di climatizzazione caldo - freddo presente e funzionante.                                                                    Abbiamo scelto questo immobile per un basso costo </a:t>
            </a:r>
            <a:r>
              <a:rPr lang="it-IT" sz="2000" i="1" cap="small" dirty="0" err="1" smtClean="0">
                <a:latin typeface="Times New Roman" pitchFamily="18" charset="0"/>
                <a:cs typeface="Times New Roman" pitchFamily="18" charset="0"/>
              </a:rPr>
              <a:t>dell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affitto, </a:t>
            </a:r>
            <a:r>
              <a:rPr lang="it-IT" sz="2000" i="1" cap="small" dirty="0" err="1" smtClean="0">
                <a:latin typeface="Times New Roman" pitchFamily="18" charset="0"/>
                <a:cs typeface="Times New Roman" pitchFamily="18" charset="0"/>
              </a:rPr>
              <a:t>perchè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dispone di ampi spazi per uffici ed è situato in una zona commerciale facilmente accessibile.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>PUBBLICITA’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     l’attività di promozione e pubblicità è una delle attività complementari che la gestione di un negozio online comporta. per promuovere la nostra impresa, utilizzeremo i social network, pubblicheremo costantemente dei post che attirino la curiosità dei clienti. infine useremo la pratica del e-mail marketing che ancora oggi continua ad essere efficace per il lancio di promozioni e di eventuali sconti.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  <a:cs typeface="Times New Roman" pitchFamily="18" charset="0"/>
              </a:rPr>
              <a:t>ACCORDI COMMERCIALI</a:t>
            </a:r>
            <a:endParaRPr lang="it-IT" sz="3200" b="0" dirty="0">
              <a:solidFill>
                <a:srgbClr val="0070C0"/>
              </a:solidFill>
              <a:latin typeface="AR BLANCA" pitchFamily="2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     abbiamo scelto di collaborare con i fornitori tessili del nostro territorio(</a:t>
            </a:r>
            <a:r>
              <a:rPr lang="it-IT" sz="2000" i="1" cap="small" dirty="0" err="1" smtClean="0">
                <a:latin typeface="Times New Roman" pitchFamily="18" charset="0"/>
                <a:cs typeface="Times New Roman" pitchFamily="18" charset="0"/>
              </a:rPr>
              <a:t>cruciani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,caprai ecc) per poterci unire  alla loro impresa commerciale e vendere i nostri prodotti e tale scelta di collaborazione e’ venuta dal fatto che in questa maniera possiamo far crescere la produzione. un altro collaboratore scelto e’ il corriere come ad esempio </a:t>
            </a:r>
            <a:r>
              <a:rPr lang="it-IT" sz="2000" i="1" cap="small" dirty="0" err="1" smtClean="0">
                <a:latin typeface="Times New Roman" pitchFamily="18" charset="0"/>
                <a:cs typeface="Times New Roman" pitchFamily="18" charset="0"/>
              </a:rPr>
              <a:t>bartolini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it-IT" sz="2000" i="1" cap="small" dirty="0" err="1" smtClean="0">
                <a:latin typeface="Times New Roman" pitchFamily="18" charset="0"/>
                <a:cs typeface="Times New Roman" pitchFamily="18" charset="0"/>
              </a:rPr>
              <a:t>gls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in modo tale da facilitare la vendita dei  nostri capi d’abbigliamento.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>ITER BUROCRATICO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Costituzione Società presso notaio con atto costitutivo</a:t>
            </a:r>
          </a:p>
          <a:p>
            <a:pPr>
              <a:buFontTx/>
              <a:buChar char="-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Richesta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partita IVA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Iscrizione alla camera di commercio con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ComUnica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che viene ricevuta anche da INPS, INAIL, Agenzia Entrate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Sottoscrizione contratti di affitto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Allaccio Utenze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Permessi ASL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Denuncia SCIA Ufficio Commercio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 Denuncia TARES all’ Ufficio Tributi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0" cap="small" dirty="0" smtClean="0">
                <a:solidFill>
                  <a:srgbClr val="0070C0"/>
                </a:solidFill>
                <a:latin typeface="AR BLANCA" pitchFamily="2" charset="0"/>
                <a:cs typeface="Times New Roman" pitchFamily="18" charset="0"/>
              </a:rPr>
              <a:t>strategie di mercato</a:t>
            </a:r>
            <a:endParaRPr lang="it-IT" sz="36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SERVIZI</a:t>
            </a:r>
          </a:p>
          <a:p>
            <a:r>
              <a:rPr lang="it-IT" dirty="0" smtClean="0"/>
              <a:t> Capi d’abbigliamento per taglia forti</a:t>
            </a:r>
          </a:p>
          <a:p>
            <a:r>
              <a:rPr lang="it-IT" dirty="0" smtClean="0"/>
              <a:t>Comodità d’acquisto </a:t>
            </a:r>
          </a:p>
          <a:p>
            <a:r>
              <a:rPr lang="it-IT" dirty="0" smtClean="0"/>
              <a:t> Spedizione a casa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PREZZI</a:t>
            </a:r>
          </a:p>
          <a:p>
            <a:r>
              <a:rPr lang="it-IT" dirty="0" smtClean="0"/>
              <a:t> In linea con il mercato del settore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  <a:cs typeface="Times New Roman" pitchFamily="18" charset="0"/>
              </a:rPr>
              <a:t>fabbisogno finanziario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pic>
        <p:nvPicPr>
          <p:cNvPr id="7" name="Segnaposto contenuto 6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5681" y="3114452"/>
            <a:ext cx="4341053" cy="4249981"/>
          </a:xfrm>
        </p:spPr>
      </p:pic>
      <p:pic>
        <p:nvPicPr>
          <p:cNvPr id="8" name="Immagine 7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734" y="3114453"/>
            <a:ext cx="1872207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  <a:cs typeface="Times New Roman" pitchFamily="18" charset="0"/>
              </a:rPr>
              <a:t>bilancio di previsione triennale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pic>
        <p:nvPicPr>
          <p:cNvPr id="8" name="Segnaposto contenuto 7" descr="Immagin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2240" y="3474492"/>
            <a:ext cx="6408712" cy="5328592"/>
          </a:xfrm>
        </p:spPr>
      </p:pic>
      <p:sp>
        <p:nvSpPr>
          <p:cNvPr id="4" name="CasellaDiTesto 3"/>
          <p:cNvSpPr txBox="1"/>
          <p:nvPr/>
        </p:nvSpPr>
        <p:spPr>
          <a:xfrm>
            <a:off x="1332359" y="2682404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rgbClr val="0070C0"/>
                </a:solidFill>
                <a:latin typeface="AR BLANCA" pitchFamily="2" charset="0"/>
              </a:rPr>
              <a:t>CONTO ECONOMICO </a:t>
            </a:r>
            <a:endParaRPr lang="it-IT" sz="3200" dirty="0">
              <a:solidFill>
                <a:srgbClr val="0070C0"/>
              </a:solidFill>
              <a:latin typeface="AR BLANC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dirty="0" smtClean="0">
                <a:solidFill>
                  <a:srgbClr val="0070C0"/>
                </a:solidFill>
                <a:latin typeface="AR BLANCA" pitchFamily="2" charset="0"/>
                <a:ea typeface="GulimChe" pitchFamily="49" charset="-127"/>
              </a:rPr>
              <a:t>INDICE</a:t>
            </a:r>
            <a:endParaRPr lang="it-IT" sz="3200" b="0" dirty="0">
              <a:solidFill>
                <a:srgbClr val="0070C0"/>
              </a:solidFill>
              <a:latin typeface="AR BLANCA" pitchFamily="2" charset="0"/>
              <a:ea typeface="GulimChe" pitchFamily="49" charset="-127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8064" y="2495127"/>
            <a:ext cx="6805137" cy="9470926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1    spiegazione dell’idea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2    spiegazione del nome e del logo 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3    organigramma – ruoli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4    ricerca di mercato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5    concorrenza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6    forma societaria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7    sede dell’azienda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8    </a:t>
            </a:r>
            <a:r>
              <a:rPr lang="it-IT" sz="2000" i="1" cap="small" dirty="0" err="1" smtClean="0">
                <a:latin typeface="Times New Roman" pitchFamily="18" charset="0"/>
                <a:cs typeface="Times New Roman" pitchFamily="18" charset="0"/>
              </a:rPr>
              <a:t>pubbilicita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9    accordi commerciali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10  iter burocratico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11  strategie di mercato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12  fabbisogno finanziario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13  bilancio di previsione triennale</a:t>
            </a: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14  considerazioni e ringraziamenti</a:t>
            </a:r>
            <a:endParaRPr lang="it-IT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PATRIMONIALE </a:t>
            </a:r>
            <a:endParaRPr lang="it-IT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311" y="2538388"/>
            <a:ext cx="4896544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311" y="6138788"/>
            <a:ext cx="4896544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IPOTESI </a:t>
            </a:r>
            <a:r>
              <a:rPr lang="it-IT" dirty="0" err="1" smtClean="0"/>
              <a:t>DI</a:t>
            </a:r>
            <a:r>
              <a:rPr lang="it-IT" dirty="0" smtClean="0"/>
              <a:t> VENDITA</a:t>
            </a:r>
            <a:endParaRPr lang="it-IT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34532"/>
            <a:ext cx="677227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  <a:cs typeface="Times New Roman" pitchFamily="18" charset="0"/>
              </a:rPr>
              <a:t>considerazioni e ringraziamenti</a:t>
            </a:r>
            <a:endParaRPr lang="it-IT" sz="3200" b="0" dirty="0">
              <a:solidFill>
                <a:srgbClr val="0070C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Un ringraziamento a tutti colori che ci hanno dato la possibilità di poterci immaginare imprenditori, in particolare :</a:t>
            </a:r>
          </a:p>
          <a:p>
            <a:r>
              <a:rPr lang="it-IT" dirty="0" smtClean="0"/>
              <a:t> Al dirigente scolastico prof.ssa Rosa  Smacchi che ci ha permesso di intraprendere questa avventura</a:t>
            </a:r>
          </a:p>
          <a:p>
            <a:r>
              <a:rPr lang="it-IT" dirty="0" smtClean="0"/>
              <a:t>Al Prof. Rossano </a:t>
            </a:r>
            <a:r>
              <a:rPr lang="it-IT" dirty="0" err="1" smtClean="0"/>
              <a:t>Mattioli</a:t>
            </a:r>
            <a:r>
              <a:rPr lang="it-IT" dirty="0" smtClean="0"/>
              <a:t>, coordinatore di questo progetto, che ci ha seguito durante questo percorso</a:t>
            </a:r>
          </a:p>
          <a:p>
            <a:r>
              <a:rPr lang="it-IT" dirty="0" smtClean="0"/>
              <a:t> A tutti colori che ci hanno supportato durante questa avventura.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sz="3200" b="0" cap="small" dirty="0">
                <a:latin typeface="AR BLANCA" pitchFamily="2" charset="0"/>
              </a:rPr>
              <a:t/>
            </a:r>
            <a:br>
              <a:rPr lang="it-IT" sz="3200" b="0" cap="small" dirty="0">
                <a:latin typeface="AR BLANCA" pitchFamily="2" charset="0"/>
              </a:rPr>
            </a:br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>SPIEGAZIONE DELL’IDEA</a:t>
            </a:r>
            <a:r>
              <a:rPr lang="it-IT" sz="3200" b="0" dirty="0">
                <a:latin typeface="AR BLANCA" pitchFamily="2" charset="0"/>
              </a:rPr>
              <a:t/>
            </a:r>
            <a:br>
              <a:rPr lang="it-IT" sz="3200" b="0" dirty="0">
                <a:latin typeface="AR BLANCA" pitchFamily="2" charset="0"/>
              </a:rPr>
            </a:br>
            <a:endParaRPr lang="it-IT" sz="3200" b="0" dirty="0"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6256" y="2178348"/>
            <a:ext cx="6264696" cy="70571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    La 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nostra idea consiste nel creare un negozio online, dove poter acquistare abbigliamento per taglie forti. La novità consiste nel fatto che tramite il nostro sito è possibile acquistare ogni genere di capo di abbigliamento, dallo sportivo all’elegante, al casual, per tutti coloro che vestono taglie forti. 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oltre 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a questo lato innovativo, abbiamo pensato di far realizzare i capi di abbigliamento alle industrie tessili locali, molto note sul territorio nazionale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lo scopo è quello di incentivare la ripresa economica della nostra regione.  </a:t>
            </a: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oggi 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comprare online è diventato ormai un’attività abituale ed il commercio online, è uno dei canali di compravendita più usati sia dalle aziende che dagli utenti, perché è veloce, comodo, ed economico. </a:t>
            </a: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un’analisi del mercato, abbiamo pensato che avviare un’impresa online possa avere successo visti i dati sugli acquisti online: nel 2012 oltre 10 milioni di persone ha fatto acquisti online in </a:t>
            </a:r>
            <a:r>
              <a:rPr lang="it-IT" sz="2000" i="1" cap="small" dirty="0" err="1">
                <a:latin typeface="Times New Roman" pitchFamily="18" charset="0"/>
                <a:cs typeface="Times New Roman" pitchFamily="18" charset="0"/>
              </a:rPr>
              <a:t>italia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263" y="499026"/>
            <a:ext cx="5895800" cy="1782233"/>
          </a:xfrm>
        </p:spPr>
        <p:txBody>
          <a:bodyPr>
            <a:noAutofit/>
          </a:bodyPr>
          <a:lstStyle/>
          <a:p>
            <a:pPr lvl="0"/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/>
            </a:r>
            <a:b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</a:br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>SPIEGAZIONE </a:t>
            </a:r>
            <a:r>
              <a:rPr lang="it-IT" sz="3200" b="0" cap="small" dirty="0">
                <a:solidFill>
                  <a:srgbClr val="0070C0"/>
                </a:solidFill>
                <a:latin typeface="AR BLANCA" pitchFamily="2" charset="0"/>
              </a:rPr>
              <a:t>DEL NOME E </a:t>
            </a:r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>DEL                              LOGO</a:t>
            </a:r>
            <a:r>
              <a:rPr lang="it-IT" sz="3200" b="0" dirty="0">
                <a:latin typeface="AR BLANCA" pitchFamily="2" charset="0"/>
              </a:rPr>
              <a:t/>
            </a:r>
            <a:br>
              <a:rPr lang="it-IT" sz="3200" b="0" dirty="0">
                <a:latin typeface="AR BLANCA" pitchFamily="2" charset="0"/>
              </a:rPr>
            </a:br>
            <a:endParaRPr lang="it-IT" sz="3200" b="0" dirty="0"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4248" y="2898428"/>
            <a:ext cx="6336704" cy="7057150"/>
          </a:xfrm>
        </p:spPr>
        <p:txBody>
          <a:bodyPr/>
          <a:lstStyle/>
          <a:p>
            <a:pPr>
              <a:buNone/>
            </a:pP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     il 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nome della nostra impresa è </a:t>
            </a:r>
            <a:r>
              <a:rPr lang="it-IT" sz="2000" i="1" cap="small" dirty="0" err="1">
                <a:latin typeface="Times New Roman" pitchFamily="18" charset="0"/>
                <a:cs typeface="Times New Roman" pitchFamily="18" charset="0"/>
              </a:rPr>
              <a:t>XXL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 ONLINE SHOP perché porta subito alla mente l’idea di capi di abbigliamento di grandi taglie, </a:t>
            </a:r>
            <a:r>
              <a:rPr lang="it-IT" sz="2000" i="1" cap="small" dirty="0" smtClean="0">
                <a:latin typeface="Times New Roman" pitchFamily="18" charset="0"/>
                <a:cs typeface="Times New Roman" pitchFamily="18" charset="0"/>
              </a:rPr>
              <a:t>online </a:t>
            </a:r>
            <a:r>
              <a:rPr lang="it-IT" sz="2000" i="1" cap="small" dirty="0">
                <a:latin typeface="Times New Roman" pitchFamily="18" charset="0"/>
                <a:cs typeface="Times New Roman" pitchFamily="18" charset="0"/>
              </a:rPr>
              <a:t>shop perché si può comodamente acquistare in qualunque momento e luogo senza preoccuparsi di doversi spostare perché un corriere porterà direttamente a casa il prodotto acquistato.</a:t>
            </a:r>
            <a:endParaRPr lang="it-IT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/>
            </a:r>
            <a:b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</a:br>
            <a:r>
              <a:rPr lang="it-IT" sz="3200" b="0" cap="small" dirty="0" smtClean="0">
                <a:solidFill>
                  <a:srgbClr val="0070C0"/>
                </a:solidFill>
                <a:latin typeface="AR BLANCA" pitchFamily="2" charset="0"/>
              </a:rPr>
              <a:t>ORGANIGRAMMA</a:t>
            </a:r>
            <a:r>
              <a:rPr lang="it-IT" sz="3200" dirty="0"/>
              <a:t/>
            </a:r>
            <a:br>
              <a:rPr lang="it-IT" sz="3200" dirty="0"/>
            </a:br>
            <a:endParaRPr lang="it-IT" sz="3200" dirty="0"/>
          </a:p>
        </p:txBody>
      </p:sp>
      <p:graphicFrame>
        <p:nvGraphicFramePr>
          <p:cNvPr id="7" name="Diagramma 6"/>
          <p:cNvGraphicFramePr/>
          <p:nvPr/>
        </p:nvGraphicFramePr>
        <p:xfrm>
          <a:off x="1260351" y="2394373"/>
          <a:ext cx="504084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5986000" cy="1782233"/>
          </a:xfrm>
        </p:spPr>
        <p:txBody>
          <a:bodyPr>
            <a:normAutofit/>
          </a:bodyPr>
          <a:lstStyle/>
          <a:p>
            <a:r>
              <a:rPr lang="it-IT" sz="3600" b="0" cap="small" dirty="0" smtClean="0">
                <a:solidFill>
                  <a:srgbClr val="0070C0"/>
                </a:solidFill>
                <a:latin typeface="AR BLANCA" pitchFamily="2" charset="0"/>
              </a:rPr>
              <a:t>    ricerca di mercato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Il questionario, composto di sette domande, viene somministrato ad un totale di 20 persone individuate tra: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Ragazzi e ragazze dai 15 ai 35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Adulti con figli 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Anziani </a:t>
            </a: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Segnaposto contenuto 14"/>
          <p:cNvGraphicFramePr>
            <a:graphicFrameLocks noGrp="1"/>
          </p:cNvGraphicFramePr>
          <p:nvPr>
            <p:ph idx="1"/>
          </p:nvPr>
        </p:nvGraphicFramePr>
        <p:xfrm>
          <a:off x="324247" y="522164"/>
          <a:ext cx="5986463" cy="3772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Segnaposto contenuto 3"/>
          <p:cNvGraphicFramePr>
            <a:graphicFrameLocks/>
          </p:cNvGraphicFramePr>
          <p:nvPr/>
        </p:nvGraphicFramePr>
        <p:xfrm>
          <a:off x="252239" y="5850756"/>
          <a:ext cx="5986463" cy="384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</p:nvPr>
        </p:nvGraphicFramePr>
        <p:xfrm>
          <a:off x="540271" y="1242244"/>
          <a:ext cx="598646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Segnaposto contenuto 3"/>
          <p:cNvGraphicFramePr>
            <a:graphicFrameLocks/>
          </p:cNvGraphicFramePr>
          <p:nvPr/>
        </p:nvGraphicFramePr>
        <p:xfrm>
          <a:off x="540271" y="5850756"/>
          <a:ext cx="598646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684287" y="594172"/>
          <a:ext cx="5986463" cy="3772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/>
        </p:nvGraphicFramePr>
        <p:xfrm>
          <a:off x="324247" y="6138788"/>
          <a:ext cx="598646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388</TotalTime>
  <Words>901</Words>
  <Application>Microsoft Office PowerPoint</Application>
  <PresentationFormat>Personalizzato</PresentationFormat>
  <Paragraphs>88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Mito</vt:lpstr>
      <vt:lpstr>Xxl  shop online s.n.c.</vt:lpstr>
      <vt:lpstr>INDICE</vt:lpstr>
      <vt:lpstr> SPIEGAZIONE DELL’IDEA </vt:lpstr>
      <vt:lpstr> SPIEGAZIONE DEL NOME E DEL                              LOGO </vt:lpstr>
      <vt:lpstr> ORGANIGRAMMA </vt:lpstr>
      <vt:lpstr>    ricerca di mercato</vt:lpstr>
      <vt:lpstr>Diapositiva 7</vt:lpstr>
      <vt:lpstr>Diapositiva 8</vt:lpstr>
      <vt:lpstr>Diapositiva 9</vt:lpstr>
      <vt:lpstr>Diapositiva 10</vt:lpstr>
      <vt:lpstr>CONCORRENZA</vt:lpstr>
      <vt:lpstr>FORMA SOCIETARIA</vt:lpstr>
      <vt:lpstr>sede dell’azienda</vt:lpstr>
      <vt:lpstr>PUBBLICITA’</vt:lpstr>
      <vt:lpstr>ACCORDI COMMERCIALI</vt:lpstr>
      <vt:lpstr>ITER BUROCRATICO</vt:lpstr>
      <vt:lpstr>strategie di mercato</vt:lpstr>
      <vt:lpstr>fabbisogno finanziario</vt:lpstr>
      <vt:lpstr>bilancio di previsione triennale</vt:lpstr>
      <vt:lpstr>STATO PATRIMONIALE </vt:lpstr>
      <vt:lpstr>IPOTESI DI VENDITA</vt:lpstr>
      <vt:lpstr>considerazioni e ringraziamenti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aula51_pc9</dc:creator>
  <cp:lastModifiedBy>aula51_pc9</cp:lastModifiedBy>
  <cp:revision>45</cp:revision>
  <dcterms:created xsi:type="dcterms:W3CDTF">2015-03-30T08:57:54Z</dcterms:created>
  <dcterms:modified xsi:type="dcterms:W3CDTF">2015-04-30T07:48:52Z</dcterms:modified>
</cp:coreProperties>
</file>