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6" r:id="rId4"/>
    <p:sldMasterId id="2147483678" r:id="rId5"/>
    <p:sldMasterId id="2147483680" r:id="rId6"/>
    <p:sldMasterId id="2147483684" r:id="rId7"/>
    <p:sldMasterId id="2147483692" r:id="rId8"/>
    <p:sldMasterId id="2147483694" r:id="rId9"/>
    <p:sldMasterId id="2147483698" r:id="rId10"/>
    <p:sldMasterId id="2147483700" r:id="rId11"/>
  </p:sldMasterIdLst>
  <p:notesMasterIdLst>
    <p:notesMasterId r:id="rId27"/>
  </p:notesMasterIdLst>
  <p:sldIdLst>
    <p:sldId id="259" r:id="rId12"/>
    <p:sldId id="286" r:id="rId13"/>
    <p:sldId id="290" r:id="rId14"/>
    <p:sldId id="261" r:id="rId15"/>
    <p:sldId id="287" r:id="rId16"/>
    <p:sldId id="260" r:id="rId17"/>
    <p:sldId id="267" r:id="rId18"/>
    <p:sldId id="268" r:id="rId19"/>
    <p:sldId id="269" r:id="rId20"/>
    <p:sldId id="285" r:id="rId21"/>
    <p:sldId id="288" r:id="rId22"/>
    <p:sldId id="275" r:id="rId23"/>
    <p:sldId id="276" r:id="rId24"/>
    <p:sldId id="278" r:id="rId25"/>
    <p:sldId id="28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FF"/>
    <a:srgbClr val="A50021"/>
    <a:srgbClr val="FF0000"/>
    <a:srgbClr val="FFCC66"/>
    <a:srgbClr val="CCFF99"/>
    <a:srgbClr val="EE6E71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660"/>
  </p:normalViewPr>
  <p:slideViewPr>
    <p:cSldViewPr>
      <p:cViewPr varScale="1">
        <p:scale>
          <a:sx n="90" d="100"/>
          <a:sy n="90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solidFill>
                  <a:srgbClr val="000000"/>
                </a:solidFill>
                <a:latin typeface="Comic Sans MS" pitchFamily="66" charset="0"/>
              </a:defRPr>
            </a:pPr>
            <a:r>
              <a:rPr lang="it-IT" sz="1600" b="1" i="0" baseline="0" dirty="0" smtClean="0">
                <a:solidFill>
                  <a:srgbClr val="000000"/>
                </a:solidFill>
                <a:latin typeface="Comic Sans MS" pitchFamily="66" charset="0"/>
              </a:rPr>
              <a:t>ARRIVI E PRESENZE DEI STRANIERI SUL TOTALE NEL 2012 E 2013</a:t>
            </a:r>
            <a:endParaRPr lang="it-IT" sz="1600" b="1" i="0" dirty="0">
              <a:solidFill>
                <a:srgbClr val="000000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4249854591319921"/>
          <c:y val="4.5385752345599953E-2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696553324140512"/>
          <c:y val="0.22875099934429974"/>
          <c:w val="0.45529941117653538"/>
          <c:h val="0.59751901089004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-3.3951129613049552E-2"/>
                  <c:y val="8.291631899056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56820483998546E-2"/>
                  <c:y val="-6.60003498429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Comic Sans MS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Arrivi</c:v>
                </c:pt>
                <c:pt idx="1">
                  <c:v>Presenze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0.28380000000000066</c:v>
                </c:pt>
                <c:pt idx="1">
                  <c:v>0.30150000000000032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dLbl>
              <c:idx val="0"/>
              <c:layout>
                <c:manualLayout>
                  <c:x val="1.524079023899309E-2"/>
                  <c:y val="6.1231376182788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84019422678541E-2"/>
                  <c:y val="-1.8505627034348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Comic Sans MS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Arrivi</c:v>
                </c:pt>
                <c:pt idx="1">
                  <c:v>Presenze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0">
                  <c:v>0.29090000000000032</c:v>
                </c:pt>
                <c:pt idx="1">
                  <c:v>0.3174000000000009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993200"/>
        <c:axId val="197993984"/>
        <c:axId val="0"/>
      </c:bar3DChart>
      <c:catAx>
        <c:axId val="19799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  <a:latin typeface="Comic Sans MS" pitchFamily="66" charset="0"/>
              </a:defRPr>
            </a:pPr>
            <a:endParaRPr lang="it-IT"/>
          </a:p>
        </c:txPr>
        <c:crossAx val="197993984"/>
        <c:crosses val="autoZero"/>
        <c:auto val="1"/>
        <c:lblAlgn val="ctr"/>
        <c:lblOffset val="100"/>
        <c:noMultiLvlLbl val="0"/>
      </c:catAx>
      <c:valAx>
        <c:axId val="197993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  <a:latin typeface="Comic Sans MS" pitchFamily="66" charset="0"/>
              </a:defRPr>
            </a:pPr>
            <a:endParaRPr lang="it-IT"/>
          </a:p>
        </c:txPr>
        <c:crossAx val="197993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5041069510794987"/>
          <c:y val="0.34179771430008832"/>
          <c:w val="0.12332007606192116"/>
          <c:h val="0.14703285651893591"/>
        </c:manualLayout>
      </c:layout>
      <c:overlay val="0"/>
      <c:txPr>
        <a:bodyPr/>
        <a:lstStyle/>
        <a:p>
          <a:pPr>
            <a:defRPr sz="1200" b="1">
              <a:solidFill>
                <a:srgbClr val="000000"/>
              </a:solidFill>
              <a:latin typeface="Comic Sans MS" pitchFamily="66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37787-C3A5-4774-AEDD-ACBC592F7DE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24141B-7EE3-4E70-9A17-6E3CEF58E5BD}">
      <dgm:prSet phldrT="[Testo]" custT="1"/>
      <dgm:spPr/>
      <dgm:t>
        <a:bodyPr/>
        <a:lstStyle/>
        <a:p>
          <a:pPr algn="l"/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AMMINISTRATORE UNICO </a:t>
          </a:r>
        </a:p>
        <a:p>
          <a:pPr algn="ctr"/>
          <a:r>
            <a:rPr lang="it-IT" sz="1100" b="0" i="1" dirty="0" smtClean="0">
              <a:latin typeface="Comic Sans MS" pitchFamily="66" charset="0"/>
            </a:rPr>
            <a:t>Gloria Giorgi</a:t>
          </a:r>
          <a:endParaRPr lang="it-IT" sz="1100" b="0" i="1" dirty="0">
            <a:latin typeface="Comic Sans MS" pitchFamily="66" charset="0"/>
          </a:endParaRPr>
        </a:p>
      </dgm:t>
    </dgm:pt>
    <dgm:pt modelId="{04973030-0B32-4561-8F23-3C79C7F21F88}" type="parTrans" cxnId="{9A8A12E2-F58A-4488-AC58-9920E71C22B3}">
      <dgm:prSet/>
      <dgm:spPr/>
      <dgm:t>
        <a:bodyPr/>
        <a:lstStyle/>
        <a:p>
          <a:endParaRPr lang="it-IT"/>
        </a:p>
      </dgm:t>
    </dgm:pt>
    <dgm:pt modelId="{835486E0-9138-4407-9B76-6EEB2F583039}" type="sibTrans" cxnId="{9A8A12E2-F58A-4488-AC58-9920E71C22B3}">
      <dgm:prSet/>
      <dgm:spPr/>
      <dgm:t>
        <a:bodyPr/>
        <a:lstStyle/>
        <a:p>
          <a:endParaRPr lang="it-IT"/>
        </a:p>
      </dgm:t>
    </dgm:pt>
    <dgm:pt modelId="{ED95E217-EC01-4B72-8556-411879EEEAD1}">
      <dgm:prSet phldrT="[Testo]" custT="1"/>
      <dgm:spPr/>
      <dgm:t>
        <a:bodyPr/>
        <a:lstStyle/>
        <a:p>
          <a:pPr algn="l"/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RESPONSABILE MARKETING E COMMERCIALE</a:t>
          </a:r>
        </a:p>
        <a:p>
          <a:pPr algn="ctr"/>
          <a:r>
            <a:rPr lang="it-IT" sz="1100" b="0" i="1" dirty="0" smtClean="0">
              <a:effectLst/>
              <a:latin typeface="Comic Sans MS" pitchFamily="66" charset="0"/>
            </a:rPr>
            <a:t>Chiara Floridi</a:t>
          </a:r>
          <a:endParaRPr lang="it-IT" sz="1100" b="0" i="1" dirty="0">
            <a:effectLst/>
            <a:latin typeface="Comic Sans MS" pitchFamily="66" charset="0"/>
          </a:endParaRPr>
        </a:p>
      </dgm:t>
    </dgm:pt>
    <dgm:pt modelId="{A6AF075A-8AF2-4A8D-819F-842647EA1178}" type="parTrans" cxnId="{9007D71D-062B-4E54-8663-9F8D2E00844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t-IT" b="0" dirty="0"/>
        </a:p>
      </dgm:t>
    </dgm:pt>
    <dgm:pt modelId="{A07AD7BB-2C6E-41CA-80A2-BA26B8321192}" type="sibTrans" cxnId="{9007D71D-062B-4E54-8663-9F8D2E008440}">
      <dgm:prSet/>
      <dgm:spPr/>
      <dgm:t>
        <a:bodyPr/>
        <a:lstStyle/>
        <a:p>
          <a:endParaRPr lang="it-IT"/>
        </a:p>
      </dgm:t>
    </dgm:pt>
    <dgm:pt modelId="{2C5CA687-1997-45A3-BB52-A4D88F19F4B5}">
      <dgm:prSet phldrT="[Testo]" custT="1"/>
      <dgm:spPr/>
      <dgm:t>
        <a:bodyPr/>
        <a:lstStyle/>
        <a:p>
          <a:pPr algn="l"/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RESPONSABILE PRESTAZIONE </a:t>
          </a:r>
          <a:r>
            <a:rPr lang="it-IT" sz="1100" b="1" i="1" dirty="0" err="1" smtClean="0">
              <a:solidFill>
                <a:srgbClr val="002060"/>
              </a:solidFill>
              <a:latin typeface="Comic Sans MS" pitchFamily="66" charset="0"/>
            </a:rPr>
            <a:t>DI</a:t>
          </a:r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 SERVIZI </a:t>
          </a:r>
        </a:p>
        <a:p>
          <a:pPr algn="ctr"/>
          <a:r>
            <a:rPr lang="it-IT" sz="1100" b="0" i="1" dirty="0" smtClean="0">
              <a:latin typeface="Comic Sans MS" pitchFamily="66" charset="0"/>
            </a:rPr>
            <a:t>Nicolò Egidi</a:t>
          </a:r>
          <a:endParaRPr lang="it-IT" sz="1100" b="0" i="1" dirty="0">
            <a:latin typeface="Comic Sans MS" pitchFamily="66" charset="0"/>
          </a:endParaRPr>
        </a:p>
      </dgm:t>
    </dgm:pt>
    <dgm:pt modelId="{17381CC9-B27D-4946-A273-BC529F67768D}" type="parTrans" cxnId="{203517DA-2E04-4FD4-B7FF-9ABDD49C808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t-IT" dirty="0"/>
        </a:p>
      </dgm:t>
    </dgm:pt>
    <dgm:pt modelId="{A3ECFE97-D6AA-4C99-9A27-5089DFC757FF}" type="sibTrans" cxnId="{203517DA-2E04-4FD4-B7FF-9ABDD49C8086}">
      <dgm:prSet/>
      <dgm:spPr/>
      <dgm:t>
        <a:bodyPr/>
        <a:lstStyle/>
        <a:p>
          <a:endParaRPr lang="it-IT"/>
        </a:p>
      </dgm:t>
    </dgm:pt>
    <dgm:pt modelId="{C95908D6-6220-490C-9BCF-C51644A44B80}">
      <dgm:prSet phldrT="[Testo]" custT="1"/>
      <dgm:spPr/>
      <dgm:t>
        <a:bodyPr/>
        <a:lstStyle/>
        <a:p>
          <a:pPr algn="l"/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RESPONSABILE GESTIONE VIAGGI</a:t>
          </a:r>
        </a:p>
        <a:p>
          <a:pPr algn="ctr"/>
          <a:r>
            <a:rPr lang="it-IT" sz="1100" b="0" i="1" dirty="0" smtClean="0">
              <a:latin typeface="Comic Sans MS" pitchFamily="66" charset="0"/>
            </a:rPr>
            <a:t>Mattia Proietti Violini</a:t>
          </a:r>
          <a:endParaRPr lang="it-IT" sz="1100" b="0" i="1" dirty="0">
            <a:latin typeface="Comic Sans MS" pitchFamily="66" charset="0"/>
          </a:endParaRPr>
        </a:p>
      </dgm:t>
    </dgm:pt>
    <dgm:pt modelId="{945B64C0-8D6D-42B3-8AE0-2115D1A90BFD}" type="parTrans" cxnId="{CCB865A6-341F-4605-935B-52B3EE3AC93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t-IT" dirty="0"/>
        </a:p>
      </dgm:t>
    </dgm:pt>
    <dgm:pt modelId="{E7B8D88E-9D7B-4E45-BFC7-3699C0F699CC}" type="sibTrans" cxnId="{CCB865A6-341F-4605-935B-52B3EE3AC93B}">
      <dgm:prSet/>
      <dgm:spPr/>
      <dgm:t>
        <a:bodyPr/>
        <a:lstStyle/>
        <a:p>
          <a:endParaRPr lang="it-IT"/>
        </a:p>
      </dgm:t>
    </dgm:pt>
    <dgm:pt modelId="{526375EE-065E-42B3-AEEA-E666BA71868C}">
      <dgm:prSet phldrT="[Testo]" custT="1"/>
      <dgm:spPr/>
      <dgm:t>
        <a:bodyPr/>
        <a:lstStyle/>
        <a:p>
          <a:pPr algn="l"/>
          <a:r>
            <a:rPr lang="it-IT" sz="1100" b="1" i="1" dirty="0" smtClean="0">
              <a:solidFill>
                <a:srgbClr val="002060"/>
              </a:solidFill>
              <a:latin typeface="Comic Sans MS" pitchFamily="66" charset="0"/>
            </a:rPr>
            <a:t>RESPONSABILE AMMINISTRATIVO</a:t>
          </a:r>
        </a:p>
        <a:p>
          <a:pPr algn="ctr"/>
          <a:r>
            <a:rPr lang="it-IT" sz="1100" b="0" i="1" dirty="0" smtClean="0">
              <a:latin typeface="Comic Sans MS" pitchFamily="66" charset="0"/>
            </a:rPr>
            <a:t>Marta Pierotti </a:t>
          </a:r>
          <a:endParaRPr lang="it-IT" sz="1100" b="0" i="1" dirty="0">
            <a:latin typeface="Comic Sans MS" pitchFamily="66" charset="0"/>
          </a:endParaRPr>
        </a:p>
      </dgm:t>
    </dgm:pt>
    <dgm:pt modelId="{25CF00E3-EEC5-4672-AD53-E9DAEDEA6F9D}" type="parTrans" cxnId="{467C623F-541C-43C4-9FF6-3C851A7ED86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t-IT" dirty="0"/>
        </a:p>
      </dgm:t>
    </dgm:pt>
    <dgm:pt modelId="{4AE16EE8-A72A-4075-B69F-95EAA551899E}" type="sibTrans" cxnId="{467C623F-541C-43C4-9FF6-3C851A7ED860}">
      <dgm:prSet/>
      <dgm:spPr/>
      <dgm:t>
        <a:bodyPr/>
        <a:lstStyle/>
        <a:p>
          <a:endParaRPr lang="it-IT"/>
        </a:p>
      </dgm:t>
    </dgm:pt>
    <dgm:pt modelId="{02A9403B-13AA-401B-9DD5-4A94E8518B23}" type="pres">
      <dgm:prSet presAssocID="{33337787-C3A5-4774-AEDD-ACBC592F7D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3D02363-480F-4798-9C30-D4361C3D47D4}" type="pres">
      <dgm:prSet presAssocID="{9224141B-7EE3-4E70-9A17-6E3CEF58E5BD}" presName="hierRoot1" presStyleCnt="0"/>
      <dgm:spPr/>
    </dgm:pt>
    <dgm:pt modelId="{252660EB-5088-40AC-AD7D-6410822A1D3D}" type="pres">
      <dgm:prSet presAssocID="{9224141B-7EE3-4E70-9A17-6E3CEF58E5BD}" presName="composite" presStyleCnt="0"/>
      <dgm:spPr/>
    </dgm:pt>
    <dgm:pt modelId="{53B2DC68-9479-4552-B0AA-04C227999BC8}" type="pres">
      <dgm:prSet presAssocID="{9224141B-7EE3-4E70-9A17-6E3CEF58E5BD}" presName="image" presStyleLbl="node0" presStyleIdx="0" presStyleCnt="1" custScaleX="88139" custScaleY="83498" custLinFactNeighborX="4119" custLinFactNeighborY="-17629"/>
      <dgm:spPr>
        <a:prstGeom prst="teardrop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t-IT"/>
        </a:p>
      </dgm:t>
    </dgm:pt>
    <dgm:pt modelId="{0CE6BE18-6B6F-4CD0-A890-7E7E005AD929}" type="pres">
      <dgm:prSet presAssocID="{9224141B-7EE3-4E70-9A17-6E3CEF58E5BD}" presName="text" presStyleLbl="revTx" presStyleIdx="0" presStyleCnt="5" custScaleX="130116" custScaleY="60687" custLinFactNeighborX="29793" custLinFactNeighborY="-1680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988724-D2E2-4E62-9759-F67ECCC5ECC3}" type="pres">
      <dgm:prSet presAssocID="{9224141B-7EE3-4E70-9A17-6E3CEF58E5BD}" presName="hierChild2" presStyleCnt="0"/>
      <dgm:spPr/>
    </dgm:pt>
    <dgm:pt modelId="{F643ABF1-A48F-4D76-9925-21CF8CE3298F}" type="pres">
      <dgm:prSet presAssocID="{A6AF075A-8AF2-4A8D-819F-842647EA1178}" presName="Name10" presStyleLbl="parChTrans1D2" presStyleIdx="0" presStyleCnt="2"/>
      <dgm:spPr/>
      <dgm:t>
        <a:bodyPr/>
        <a:lstStyle/>
        <a:p>
          <a:endParaRPr lang="it-IT"/>
        </a:p>
      </dgm:t>
    </dgm:pt>
    <dgm:pt modelId="{B3D33A41-DA78-4795-97D0-E13E21712A94}" type="pres">
      <dgm:prSet presAssocID="{ED95E217-EC01-4B72-8556-411879EEEAD1}" presName="hierRoot2" presStyleCnt="0"/>
      <dgm:spPr/>
    </dgm:pt>
    <dgm:pt modelId="{B77E0E06-B34C-4DBC-A50F-1DD19CFC421A}" type="pres">
      <dgm:prSet presAssocID="{ED95E217-EC01-4B72-8556-411879EEEAD1}" presName="composite2" presStyleCnt="0"/>
      <dgm:spPr/>
    </dgm:pt>
    <dgm:pt modelId="{2CACA771-DBA0-4339-A209-DCC025424010}" type="pres">
      <dgm:prSet presAssocID="{ED95E217-EC01-4B72-8556-411879EEEAD1}" presName="image2" presStyleLbl="node2" presStyleIdx="0" presStyleCnt="2" custScaleX="85411" custScaleY="90613" custLinFactNeighborX="-96623" custLinFactNeighborY="1197"/>
      <dgm:spPr>
        <a:prstGeom prst="teardrop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D9D68B7-CF34-4410-B5C6-3D2B80699628}" type="pres">
      <dgm:prSet presAssocID="{ED95E217-EC01-4B72-8556-411879EEEAD1}" presName="text2" presStyleLbl="revTx" presStyleIdx="1" presStyleCnt="5" custScaleX="220126" custScaleY="48879" custLinFactNeighborX="-4702" custLinFactNeighborY="33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6685152-9D3B-4B65-9FA2-BE67A8652D1C}" type="pres">
      <dgm:prSet presAssocID="{ED95E217-EC01-4B72-8556-411879EEEAD1}" presName="hierChild3" presStyleCnt="0"/>
      <dgm:spPr/>
    </dgm:pt>
    <dgm:pt modelId="{DD55ADDB-4784-433F-84A9-1B7ED5A92E2B}" type="pres">
      <dgm:prSet presAssocID="{17381CC9-B27D-4946-A273-BC529F67768D}" presName="Name17" presStyleLbl="parChTrans1D3" presStyleIdx="0" presStyleCnt="2"/>
      <dgm:spPr/>
      <dgm:t>
        <a:bodyPr/>
        <a:lstStyle/>
        <a:p>
          <a:endParaRPr lang="it-IT"/>
        </a:p>
      </dgm:t>
    </dgm:pt>
    <dgm:pt modelId="{C2379E88-3842-4649-AAF6-D0F6A1E17B3F}" type="pres">
      <dgm:prSet presAssocID="{2C5CA687-1997-45A3-BB52-A4D88F19F4B5}" presName="hierRoot3" presStyleCnt="0"/>
      <dgm:spPr/>
    </dgm:pt>
    <dgm:pt modelId="{29CF0D5D-9A1B-4FF1-844A-CE57834A674E}" type="pres">
      <dgm:prSet presAssocID="{2C5CA687-1997-45A3-BB52-A4D88F19F4B5}" presName="composite3" presStyleCnt="0"/>
      <dgm:spPr/>
    </dgm:pt>
    <dgm:pt modelId="{E4CA8796-8E11-4842-AEB9-F6D1140572BF}" type="pres">
      <dgm:prSet presAssocID="{2C5CA687-1997-45A3-BB52-A4D88F19F4B5}" presName="image3" presStyleLbl="node3" presStyleIdx="0" presStyleCnt="2" custScaleX="85079" custScaleY="89641" custLinFactNeighborX="19769" custLinFactNeighborY="44330"/>
      <dgm:spPr>
        <a:prstGeom prst="teardrop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t-IT"/>
        </a:p>
      </dgm:t>
    </dgm:pt>
    <dgm:pt modelId="{B18CD770-0F52-4AE0-84FC-804630ED3230}" type="pres">
      <dgm:prSet presAssocID="{2C5CA687-1997-45A3-BB52-A4D88F19F4B5}" presName="text3" presStyleLbl="revTx" presStyleIdx="2" presStyleCnt="5" custScaleX="203429" custScaleY="51839" custLinFactNeighborX="73651" custLinFactNeighborY="388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4F3B10E-D7C5-4F07-8E46-A2CA364CE882}" type="pres">
      <dgm:prSet presAssocID="{2C5CA687-1997-45A3-BB52-A4D88F19F4B5}" presName="hierChild4" presStyleCnt="0"/>
      <dgm:spPr/>
    </dgm:pt>
    <dgm:pt modelId="{E094EB39-EC88-4A20-9D3B-9013CE36BD5B}" type="pres">
      <dgm:prSet presAssocID="{945B64C0-8D6D-42B3-8AE0-2115D1A90BFD}" presName="Name17" presStyleLbl="parChTrans1D3" presStyleIdx="1" presStyleCnt="2"/>
      <dgm:spPr/>
      <dgm:t>
        <a:bodyPr/>
        <a:lstStyle/>
        <a:p>
          <a:endParaRPr lang="it-IT"/>
        </a:p>
      </dgm:t>
    </dgm:pt>
    <dgm:pt modelId="{8DB4CEC2-841B-4682-9CBE-E258541F8769}" type="pres">
      <dgm:prSet presAssocID="{C95908D6-6220-490C-9BCF-C51644A44B80}" presName="hierRoot3" presStyleCnt="0"/>
      <dgm:spPr/>
    </dgm:pt>
    <dgm:pt modelId="{A7F1923F-B447-4F02-AA3C-9E40DAEA64D9}" type="pres">
      <dgm:prSet presAssocID="{C95908D6-6220-490C-9BCF-C51644A44B80}" presName="composite3" presStyleCnt="0"/>
      <dgm:spPr/>
    </dgm:pt>
    <dgm:pt modelId="{7200F35A-2686-4FCD-99C3-401E375B89F3}" type="pres">
      <dgm:prSet presAssocID="{C95908D6-6220-490C-9BCF-C51644A44B80}" presName="image3" presStyleLbl="node3" presStyleIdx="1" presStyleCnt="2" custScaleX="89918" custScaleY="89641" custLinFactX="1988" custLinFactNeighborX="100000" custLinFactNeighborY="43223"/>
      <dgm:spPr>
        <a:prstGeom prst="teardrop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t-IT"/>
        </a:p>
      </dgm:t>
    </dgm:pt>
    <dgm:pt modelId="{59015791-1F14-4EBE-A7FB-9DA927CD15E5}" type="pres">
      <dgm:prSet presAssocID="{C95908D6-6220-490C-9BCF-C51644A44B80}" presName="text3" presStyleLbl="revTx" presStyleIdx="3" presStyleCnt="5" custScaleX="174725" custScaleY="59726" custLinFactX="6058" custLinFactNeighborX="100000" custLinFactNeighborY="3616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37AA0C9-2687-4FBE-B2D4-04E55125D5CE}" type="pres">
      <dgm:prSet presAssocID="{C95908D6-6220-490C-9BCF-C51644A44B80}" presName="hierChild4" presStyleCnt="0"/>
      <dgm:spPr/>
    </dgm:pt>
    <dgm:pt modelId="{DBAF0249-7CD3-4D67-B8CE-EA327186EEE4}" type="pres">
      <dgm:prSet presAssocID="{25CF00E3-EEC5-4672-AD53-E9DAEDEA6F9D}" presName="Name10" presStyleLbl="parChTrans1D2" presStyleIdx="1" presStyleCnt="2"/>
      <dgm:spPr/>
      <dgm:t>
        <a:bodyPr/>
        <a:lstStyle/>
        <a:p>
          <a:endParaRPr lang="it-IT"/>
        </a:p>
      </dgm:t>
    </dgm:pt>
    <dgm:pt modelId="{E0E8DD7F-564F-41C9-A5D4-A90737A51CFD}" type="pres">
      <dgm:prSet presAssocID="{526375EE-065E-42B3-AEEA-E666BA71868C}" presName="hierRoot2" presStyleCnt="0"/>
      <dgm:spPr/>
    </dgm:pt>
    <dgm:pt modelId="{76E1DDF0-92D7-4F9B-92E1-0BE68AD4B454}" type="pres">
      <dgm:prSet presAssocID="{526375EE-065E-42B3-AEEA-E666BA71868C}" presName="composite2" presStyleCnt="0"/>
      <dgm:spPr/>
    </dgm:pt>
    <dgm:pt modelId="{384C512C-8BF7-4179-9246-9CB54FD21C94}" type="pres">
      <dgm:prSet presAssocID="{526375EE-065E-42B3-AEEA-E666BA71868C}" presName="image2" presStyleLbl="node2" presStyleIdx="1" presStyleCnt="2" custScaleX="86521" custScaleY="86521" custLinFactNeighborX="-51291" custLinFactNeighborY="1075"/>
      <dgm:spPr>
        <a:prstGeom prst="teardrop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t-IT"/>
        </a:p>
      </dgm:t>
    </dgm:pt>
    <dgm:pt modelId="{26035CB5-2C7D-424C-8267-697517A2CA55}" type="pres">
      <dgm:prSet presAssocID="{526375EE-065E-42B3-AEEA-E666BA71868C}" presName="text2" presStyleLbl="revTx" presStyleIdx="4" presStyleCnt="5" custScaleX="162767" custScaleY="43277" custLinFactNeighborX="-2062" custLinFactNeighborY="8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EA30DD9-E87D-40D2-8B55-F4324EBBACF2}" type="pres">
      <dgm:prSet presAssocID="{526375EE-065E-42B3-AEEA-E666BA71868C}" presName="hierChild3" presStyleCnt="0"/>
      <dgm:spPr/>
    </dgm:pt>
  </dgm:ptLst>
  <dgm:cxnLst>
    <dgm:cxn modelId="{D5AF67EB-6789-4476-A457-D12E1D185CD9}" type="presOf" srcId="{2C5CA687-1997-45A3-BB52-A4D88F19F4B5}" destId="{B18CD770-0F52-4AE0-84FC-804630ED3230}" srcOrd="0" destOrd="0" presId="urn:microsoft.com/office/officeart/2009/layout/CirclePictureHierarchy"/>
    <dgm:cxn modelId="{21955AB6-6B4F-4C06-9C81-EFC185891548}" type="presOf" srcId="{C95908D6-6220-490C-9BCF-C51644A44B80}" destId="{59015791-1F14-4EBE-A7FB-9DA927CD15E5}" srcOrd="0" destOrd="0" presId="urn:microsoft.com/office/officeart/2009/layout/CirclePictureHierarchy"/>
    <dgm:cxn modelId="{203517DA-2E04-4FD4-B7FF-9ABDD49C8086}" srcId="{ED95E217-EC01-4B72-8556-411879EEEAD1}" destId="{2C5CA687-1997-45A3-BB52-A4D88F19F4B5}" srcOrd="0" destOrd="0" parTransId="{17381CC9-B27D-4946-A273-BC529F67768D}" sibTransId="{A3ECFE97-D6AA-4C99-9A27-5089DFC757FF}"/>
    <dgm:cxn modelId="{3C8CADC4-DB8D-4CEF-B285-BAAB02F7C749}" type="presOf" srcId="{17381CC9-B27D-4946-A273-BC529F67768D}" destId="{DD55ADDB-4784-433F-84A9-1B7ED5A92E2B}" srcOrd="0" destOrd="0" presId="urn:microsoft.com/office/officeart/2009/layout/CirclePictureHierarchy"/>
    <dgm:cxn modelId="{9007D71D-062B-4E54-8663-9F8D2E008440}" srcId="{9224141B-7EE3-4E70-9A17-6E3CEF58E5BD}" destId="{ED95E217-EC01-4B72-8556-411879EEEAD1}" srcOrd="0" destOrd="0" parTransId="{A6AF075A-8AF2-4A8D-819F-842647EA1178}" sibTransId="{A07AD7BB-2C6E-41CA-80A2-BA26B8321192}"/>
    <dgm:cxn modelId="{95DB0072-0303-48F5-A1E4-CB6210DCE54B}" type="presOf" srcId="{A6AF075A-8AF2-4A8D-819F-842647EA1178}" destId="{F643ABF1-A48F-4D76-9925-21CF8CE3298F}" srcOrd="0" destOrd="0" presId="urn:microsoft.com/office/officeart/2009/layout/CirclePictureHierarchy"/>
    <dgm:cxn modelId="{374619B6-EFB3-48BA-8FC9-0A6BC3B95B2C}" type="presOf" srcId="{945B64C0-8D6D-42B3-8AE0-2115D1A90BFD}" destId="{E094EB39-EC88-4A20-9D3B-9013CE36BD5B}" srcOrd="0" destOrd="0" presId="urn:microsoft.com/office/officeart/2009/layout/CirclePictureHierarchy"/>
    <dgm:cxn modelId="{CD9F9480-C859-4703-B929-58E7458C37AA}" type="presOf" srcId="{526375EE-065E-42B3-AEEA-E666BA71868C}" destId="{26035CB5-2C7D-424C-8267-697517A2CA55}" srcOrd="0" destOrd="0" presId="urn:microsoft.com/office/officeart/2009/layout/CirclePictureHierarchy"/>
    <dgm:cxn modelId="{467C623F-541C-43C4-9FF6-3C851A7ED860}" srcId="{9224141B-7EE3-4E70-9A17-6E3CEF58E5BD}" destId="{526375EE-065E-42B3-AEEA-E666BA71868C}" srcOrd="1" destOrd="0" parTransId="{25CF00E3-EEC5-4672-AD53-E9DAEDEA6F9D}" sibTransId="{4AE16EE8-A72A-4075-B69F-95EAA551899E}"/>
    <dgm:cxn modelId="{5B905BE0-A259-4FD8-8C53-98CB624AABD0}" type="presOf" srcId="{33337787-C3A5-4774-AEDD-ACBC592F7DE5}" destId="{02A9403B-13AA-401B-9DD5-4A94E8518B23}" srcOrd="0" destOrd="0" presId="urn:microsoft.com/office/officeart/2009/layout/CirclePictureHierarchy"/>
    <dgm:cxn modelId="{9A8A12E2-F58A-4488-AC58-9920E71C22B3}" srcId="{33337787-C3A5-4774-AEDD-ACBC592F7DE5}" destId="{9224141B-7EE3-4E70-9A17-6E3CEF58E5BD}" srcOrd="0" destOrd="0" parTransId="{04973030-0B32-4561-8F23-3C79C7F21F88}" sibTransId="{835486E0-9138-4407-9B76-6EEB2F583039}"/>
    <dgm:cxn modelId="{322B4513-BA68-4ED1-8603-EECEDB249740}" type="presOf" srcId="{9224141B-7EE3-4E70-9A17-6E3CEF58E5BD}" destId="{0CE6BE18-6B6F-4CD0-A890-7E7E005AD929}" srcOrd="0" destOrd="0" presId="urn:microsoft.com/office/officeart/2009/layout/CirclePictureHierarchy"/>
    <dgm:cxn modelId="{F84CF68A-F5AB-4961-8A61-2D2B4DF6EF82}" type="presOf" srcId="{25CF00E3-EEC5-4672-AD53-E9DAEDEA6F9D}" destId="{DBAF0249-7CD3-4D67-B8CE-EA327186EEE4}" srcOrd="0" destOrd="0" presId="urn:microsoft.com/office/officeart/2009/layout/CirclePictureHierarchy"/>
    <dgm:cxn modelId="{415289A2-8BD7-433B-A7E1-5B7637AC8881}" type="presOf" srcId="{ED95E217-EC01-4B72-8556-411879EEEAD1}" destId="{3D9D68B7-CF34-4410-B5C6-3D2B80699628}" srcOrd="0" destOrd="0" presId="urn:microsoft.com/office/officeart/2009/layout/CirclePictureHierarchy"/>
    <dgm:cxn modelId="{CCB865A6-341F-4605-935B-52B3EE3AC93B}" srcId="{ED95E217-EC01-4B72-8556-411879EEEAD1}" destId="{C95908D6-6220-490C-9BCF-C51644A44B80}" srcOrd="1" destOrd="0" parTransId="{945B64C0-8D6D-42B3-8AE0-2115D1A90BFD}" sibTransId="{E7B8D88E-9D7B-4E45-BFC7-3699C0F699CC}"/>
    <dgm:cxn modelId="{3A01021A-2FA2-4CE0-B3D4-93D52B65D54F}" type="presParOf" srcId="{02A9403B-13AA-401B-9DD5-4A94E8518B23}" destId="{B3D02363-480F-4798-9C30-D4361C3D47D4}" srcOrd="0" destOrd="0" presId="urn:microsoft.com/office/officeart/2009/layout/CirclePictureHierarchy"/>
    <dgm:cxn modelId="{086185E2-9C0D-456B-BB77-39ECB4AC74DF}" type="presParOf" srcId="{B3D02363-480F-4798-9C30-D4361C3D47D4}" destId="{252660EB-5088-40AC-AD7D-6410822A1D3D}" srcOrd="0" destOrd="0" presId="urn:microsoft.com/office/officeart/2009/layout/CirclePictureHierarchy"/>
    <dgm:cxn modelId="{C2CF420F-E28E-4904-AE8C-F05147E2CFED}" type="presParOf" srcId="{252660EB-5088-40AC-AD7D-6410822A1D3D}" destId="{53B2DC68-9479-4552-B0AA-04C227999BC8}" srcOrd="0" destOrd="0" presId="urn:microsoft.com/office/officeart/2009/layout/CirclePictureHierarchy"/>
    <dgm:cxn modelId="{50340581-4E27-44AC-AEAC-9BDCC241923C}" type="presParOf" srcId="{252660EB-5088-40AC-AD7D-6410822A1D3D}" destId="{0CE6BE18-6B6F-4CD0-A890-7E7E005AD929}" srcOrd="1" destOrd="0" presId="urn:microsoft.com/office/officeart/2009/layout/CirclePictureHierarchy"/>
    <dgm:cxn modelId="{10E8AF56-47AC-4AED-9EC7-4CAE6E5D2402}" type="presParOf" srcId="{B3D02363-480F-4798-9C30-D4361C3D47D4}" destId="{B5988724-D2E2-4E62-9759-F67ECCC5ECC3}" srcOrd="1" destOrd="0" presId="urn:microsoft.com/office/officeart/2009/layout/CirclePictureHierarchy"/>
    <dgm:cxn modelId="{60AF43E1-9911-480A-B5F8-033CE2CCC7A0}" type="presParOf" srcId="{B5988724-D2E2-4E62-9759-F67ECCC5ECC3}" destId="{F643ABF1-A48F-4D76-9925-21CF8CE3298F}" srcOrd="0" destOrd="0" presId="urn:microsoft.com/office/officeart/2009/layout/CirclePictureHierarchy"/>
    <dgm:cxn modelId="{20F710B0-FEBD-47A2-AC36-D59EE7694877}" type="presParOf" srcId="{B5988724-D2E2-4E62-9759-F67ECCC5ECC3}" destId="{B3D33A41-DA78-4795-97D0-E13E21712A94}" srcOrd="1" destOrd="0" presId="urn:microsoft.com/office/officeart/2009/layout/CirclePictureHierarchy"/>
    <dgm:cxn modelId="{063E448F-740C-4807-8262-093349124009}" type="presParOf" srcId="{B3D33A41-DA78-4795-97D0-E13E21712A94}" destId="{B77E0E06-B34C-4DBC-A50F-1DD19CFC421A}" srcOrd="0" destOrd="0" presId="urn:microsoft.com/office/officeart/2009/layout/CirclePictureHierarchy"/>
    <dgm:cxn modelId="{E1CA2663-1A6A-47DD-915A-E0174F2FD284}" type="presParOf" srcId="{B77E0E06-B34C-4DBC-A50F-1DD19CFC421A}" destId="{2CACA771-DBA0-4339-A209-DCC025424010}" srcOrd="0" destOrd="0" presId="urn:microsoft.com/office/officeart/2009/layout/CirclePictureHierarchy"/>
    <dgm:cxn modelId="{F7F85E7F-BF59-4839-B28D-41BA1DCAB61F}" type="presParOf" srcId="{B77E0E06-B34C-4DBC-A50F-1DD19CFC421A}" destId="{3D9D68B7-CF34-4410-B5C6-3D2B80699628}" srcOrd="1" destOrd="0" presId="urn:microsoft.com/office/officeart/2009/layout/CirclePictureHierarchy"/>
    <dgm:cxn modelId="{73FD29A5-A510-412C-B6A4-8A879D2A7067}" type="presParOf" srcId="{B3D33A41-DA78-4795-97D0-E13E21712A94}" destId="{16685152-9D3B-4B65-9FA2-BE67A8652D1C}" srcOrd="1" destOrd="0" presId="urn:microsoft.com/office/officeart/2009/layout/CirclePictureHierarchy"/>
    <dgm:cxn modelId="{A3483186-7C0A-4948-BF08-C6766F7F1347}" type="presParOf" srcId="{16685152-9D3B-4B65-9FA2-BE67A8652D1C}" destId="{DD55ADDB-4784-433F-84A9-1B7ED5A92E2B}" srcOrd="0" destOrd="0" presId="urn:microsoft.com/office/officeart/2009/layout/CirclePictureHierarchy"/>
    <dgm:cxn modelId="{1F6291BD-F480-4629-A3DC-D5756C6B1C6B}" type="presParOf" srcId="{16685152-9D3B-4B65-9FA2-BE67A8652D1C}" destId="{C2379E88-3842-4649-AAF6-D0F6A1E17B3F}" srcOrd="1" destOrd="0" presId="urn:microsoft.com/office/officeart/2009/layout/CirclePictureHierarchy"/>
    <dgm:cxn modelId="{41824CCA-6F3A-41E7-A4FF-55993FA30FD2}" type="presParOf" srcId="{C2379E88-3842-4649-AAF6-D0F6A1E17B3F}" destId="{29CF0D5D-9A1B-4FF1-844A-CE57834A674E}" srcOrd="0" destOrd="0" presId="urn:microsoft.com/office/officeart/2009/layout/CirclePictureHierarchy"/>
    <dgm:cxn modelId="{DF030CB0-D848-4714-97DE-8C505B0AB7F5}" type="presParOf" srcId="{29CF0D5D-9A1B-4FF1-844A-CE57834A674E}" destId="{E4CA8796-8E11-4842-AEB9-F6D1140572BF}" srcOrd="0" destOrd="0" presId="urn:microsoft.com/office/officeart/2009/layout/CirclePictureHierarchy"/>
    <dgm:cxn modelId="{EF508F42-F39B-4C3E-8FF7-C6BDFB178341}" type="presParOf" srcId="{29CF0D5D-9A1B-4FF1-844A-CE57834A674E}" destId="{B18CD770-0F52-4AE0-84FC-804630ED3230}" srcOrd="1" destOrd="0" presId="urn:microsoft.com/office/officeart/2009/layout/CirclePictureHierarchy"/>
    <dgm:cxn modelId="{DB796A75-7CBE-49E1-81F3-B14746A9049A}" type="presParOf" srcId="{C2379E88-3842-4649-AAF6-D0F6A1E17B3F}" destId="{14F3B10E-D7C5-4F07-8E46-A2CA364CE882}" srcOrd="1" destOrd="0" presId="urn:microsoft.com/office/officeart/2009/layout/CirclePictureHierarchy"/>
    <dgm:cxn modelId="{0D56ED02-3D2B-465E-9F09-BBAD5C2A26D2}" type="presParOf" srcId="{16685152-9D3B-4B65-9FA2-BE67A8652D1C}" destId="{E094EB39-EC88-4A20-9D3B-9013CE36BD5B}" srcOrd="2" destOrd="0" presId="urn:microsoft.com/office/officeart/2009/layout/CirclePictureHierarchy"/>
    <dgm:cxn modelId="{F081576E-2E60-4052-9FEA-79B2C6AC1471}" type="presParOf" srcId="{16685152-9D3B-4B65-9FA2-BE67A8652D1C}" destId="{8DB4CEC2-841B-4682-9CBE-E258541F8769}" srcOrd="3" destOrd="0" presId="urn:microsoft.com/office/officeart/2009/layout/CirclePictureHierarchy"/>
    <dgm:cxn modelId="{BF8DB585-9540-4F83-A89C-52C0CC5C8A35}" type="presParOf" srcId="{8DB4CEC2-841B-4682-9CBE-E258541F8769}" destId="{A7F1923F-B447-4F02-AA3C-9E40DAEA64D9}" srcOrd="0" destOrd="0" presId="urn:microsoft.com/office/officeart/2009/layout/CirclePictureHierarchy"/>
    <dgm:cxn modelId="{7B596586-E62B-457F-B964-B6FCD3F2CF9D}" type="presParOf" srcId="{A7F1923F-B447-4F02-AA3C-9E40DAEA64D9}" destId="{7200F35A-2686-4FCD-99C3-401E375B89F3}" srcOrd="0" destOrd="0" presId="urn:microsoft.com/office/officeart/2009/layout/CirclePictureHierarchy"/>
    <dgm:cxn modelId="{45171D7C-28C2-4DA3-9237-9E0BB1D57281}" type="presParOf" srcId="{A7F1923F-B447-4F02-AA3C-9E40DAEA64D9}" destId="{59015791-1F14-4EBE-A7FB-9DA927CD15E5}" srcOrd="1" destOrd="0" presId="urn:microsoft.com/office/officeart/2009/layout/CirclePictureHierarchy"/>
    <dgm:cxn modelId="{4B701DBD-4BD4-4C24-8523-0593D1D8A97C}" type="presParOf" srcId="{8DB4CEC2-841B-4682-9CBE-E258541F8769}" destId="{037AA0C9-2687-4FBE-B2D4-04E55125D5CE}" srcOrd="1" destOrd="0" presId="urn:microsoft.com/office/officeart/2009/layout/CirclePictureHierarchy"/>
    <dgm:cxn modelId="{F76D73D3-A127-44CC-B49B-B1331C45DDD2}" type="presParOf" srcId="{B5988724-D2E2-4E62-9759-F67ECCC5ECC3}" destId="{DBAF0249-7CD3-4D67-B8CE-EA327186EEE4}" srcOrd="2" destOrd="0" presId="urn:microsoft.com/office/officeart/2009/layout/CirclePictureHierarchy"/>
    <dgm:cxn modelId="{F3858459-F80A-4817-86E8-7677AF6F2A5B}" type="presParOf" srcId="{B5988724-D2E2-4E62-9759-F67ECCC5ECC3}" destId="{E0E8DD7F-564F-41C9-A5D4-A90737A51CFD}" srcOrd="3" destOrd="0" presId="urn:microsoft.com/office/officeart/2009/layout/CirclePictureHierarchy"/>
    <dgm:cxn modelId="{C4504D7F-A963-4C3B-8F92-84D5FBAD855B}" type="presParOf" srcId="{E0E8DD7F-564F-41C9-A5D4-A90737A51CFD}" destId="{76E1DDF0-92D7-4F9B-92E1-0BE68AD4B454}" srcOrd="0" destOrd="0" presId="urn:microsoft.com/office/officeart/2009/layout/CirclePictureHierarchy"/>
    <dgm:cxn modelId="{F5232BE4-AE22-4ECB-A50B-D0426151AACE}" type="presParOf" srcId="{76E1DDF0-92D7-4F9B-92E1-0BE68AD4B454}" destId="{384C512C-8BF7-4179-9246-9CB54FD21C94}" srcOrd="0" destOrd="0" presId="urn:microsoft.com/office/officeart/2009/layout/CirclePictureHierarchy"/>
    <dgm:cxn modelId="{148F2C9A-0897-4862-82B5-C5FE534FC751}" type="presParOf" srcId="{76E1DDF0-92D7-4F9B-92E1-0BE68AD4B454}" destId="{26035CB5-2C7D-424C-8267-697517A2CA55}" srcOrd="1" destOrd="0" presId="urn:microsoft.com/office/officeart/2009/layout/CirclePictureHierarchy"/>
    <dgm:cxn modelId="{70FD79B4-94EE-4804-BC26-6BCE6CC63032}" type="presParOf" srcId="{E0E8DD7F-564F-41C9-A5D4-A90737A51CFD}" destId="{5EA30DD9-E87D-40D2-8B55-F4324EBBACF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F0249-7CD3-4D67-B8CE-EA327186EEE4}">
      <dsp:nvSpPr>
        <dsp:cNvPr id="0" name=""/>
        <dsp:cNvSpPr/>
      </dsp:nvSpPr>
      <dsp:spPr>
        <a:xfrm>
          <a:off x="4311848" y="1892553"/>
          <a:ext cx="1207798" cy="54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70"/>
              </a:lnTo>
              <a:lnTo>
                <a:pt x="1207798" y="374070"/>
              </a:lnTo>
              <a:lnTo>
                <a:pt x="1207798" y="54433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7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E094EB39-EC88-4A20-9D3B-9013CE36BD5B}">
      <dsp:nvSpPr>
        <dsp:cNvPr id="0" name=""/>
        <dsp:cNvSpPr/>
      </dsp:nvSpPr>
      <dsp:spPr>
        <a:xfrm>
          <a:off x="1120815" y="3425590"/>
          <a:ext cx="4242265" cy="79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202"/>
              </a:lnTo>
              <a:lnTo>
                <a:pt x="4242265" y="628202"/>
              </a:lnTo>
              <a:lnTo>
                <a:pt x="4242265" y="798462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7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DD55ADDB-4784-433F-84A9-1B7ED5A92E2B}">
      <dsp:nvSpPr>
        <dsp:cNvPr id="0" name=""/>
        <dsp:cNvSpPr/>
      </dsp:nvSpPr>
      <dsp:spPr>
        <a:xfrm>
          <a:off x="680253" y="3425590"/>
          <a:ext cx="440562" cy="810524"/>
        </a:xfrm>
        <a:custGeom>
          <a:avLst/>
          <a:gdLst/>
          <a:ahLst/>
          <a:cxnLst/>
          <a:rect l="0" t="0" r="0" b="0"/>
          <a:pathLst>
            <a:path>
              <a:moveTo>
                <a:pt x="440562" y="0"/>
              </a:moveTo>
              <a:lnTo>
                <a:pt x="440562" y="640264"/>
              </a:lnTo>
              <a:lnTo>
                <a:pt x="0" y="640264"/>
              </a:lnTo>
              <a:lnTo>
                <a:pt x="0" y="810524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7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643ABF1-A48F-4D76-9925-21CF8CE3298F}">
      <dsp:nvSpPr>
        <dsp:cNvPr id="0" name=""/>
        <dsp:cNvSpPr/>
      </dsp:nvSpPr>
      <dsp:spPr>
        <a:xfrm>
          <a:off x="1120815" y="1892553"/>
          <a:ext cx="3191033" cy="545660"/>
        </a:xfrm>
        <a:custGeom>
          <a:avLst/>
          <a:gdLst/>
          <a:ahLst/>
          <a:cxnLst/>
          <a:rect l="0" t="0" r="0" b="0"/>
          <a:pathLst>
            <a:path>
              <a:moveTo>
                <a:pt x="3191033" y="0"/>
              </a:moveTo>
              <a:lnTo>
                <a:pt x="3191033" y="375400"/>
              </a:lnTo>
              <a:lnTo>
                <a:pt x="0" y="375400"/>
              </a:lnTo>
              <a:lnTo>
                <a:pt x="0" y="54566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7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3B2DC68-9479-4552-B0AA-04C227999BC8}">
      <dsp:nvSpPr>
        <dsp:cNvPr id="0" name=""/>
        <dsp:cNvSpPr/>
      </dsp:nvSpPr>
      <dsp:spPr>
        <a:xfrm>
          <a:off x="3831639" y="982706"/>
          <a:ext cx="960418" cy="909847"/>
        </a:xfrm>
        <a:prstGeom prst="teardrop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BE18-6B6F-4CD0-A890-7E7E005AD929}">
      <dsp:nvSpPr>
        <dsp:cNvPr id="0" name=""/>
        <dsp:cNvSpPr/>
      </dsp:nvSpPr>
      <dsp:spPr>
        <a:xfrm>
          <a:off x="5052640" y="1113264"/>
          <a:ext cx="2126740" cy="66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AMMINISTRATORE UNICO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1" kern="1200" dirty="0" smtClean="0">
              <a:latin typeface="Comic Sans MS" pitchFamily="66" charset="0"/>
            </a:rPr>
            <a:t>Gloria Giorgi</a:t>
          </a:r>
          <a:endParaRPr lang="it-IT" sz="1100" b="0" i="1" kern="1200" dirty="0">
            <a:latin typeface="Comic Sans MS" pitchFamily="66" charset="0"/>
          </a:endParaRPr>
        </a:p>
      </dsp:txBody>
      <dsp:txXfrm>
        <a:off x="5052640" y="1113264"/>
        <a:ext cx="2126740" cy="661284"/>
      </dsp:txXfrm>
    </dsp:sp>
    <dsp:sp modelId="{2CACA771-DBA0-4339-A209-DCC025424010}">
      <dsp:nvSpPr>
        <dsp:cNvPr id="0" name=""/>
        <dsp:cNvSpPr/>
      </dsp:nvSpPr>
      <dsp:spPr>
        <a:xfrm>
          <a:off x="655469" y="2438213"/>
          <a:ext cx="930692" cy="987377"/>
        </a:xfrm>
        <a:prstGeom prst="teardrop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D68B7-CF34-4410-B5C6-3D2B80699628}">
      <dsp:nvSpPr>
        <dsp:cNvPr id="0" name=""/>
        <dsp:cNvSpPr/>
      </dsp:nvSpPr>
      <dsp:spPr>
        <a:xfrm>
          <a:off x="1659932" y="2653454"/>
          <a:ext cx="3597950" cy="53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RESPONSABILE MARKETING E COMMERCIALE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1" kern="1200" dirty="0" smtClean="0">
              <a:effectLst/>
              <a:latin typeface="Comic Sans MS" pitchFamily="66" charset="0"/>
            </a:rPr>
            <a:t>Chiara Floridi</a:t>
          </a:r>
          <a:endParaRPr lang="it-IT" sz="1100" b="0" i="1" kern="1200" dirty="0">
            <a:effectLst/>
            <a:latin typeface="Comic Sans MS" pitchFamily="66" charset="0"/>
          </a:endParaRPr>
        </a:p>
      </dsp:txBody>
      <dsp:txXfrm>
        <a:off x="1659932" y="2653454"/>
        <a:ext cx="3597950" cy="532616"/>
      </dsp:txXfrm>
    </dsp:sp>
    <dsp:sp modelId="{E4CA8796-8E11-4842-AEB9-F6D1140572BF}">
      <dsp:nvSpPr>
        <dsp:cNvPr id="0" name=""/>
        <dsp:cNvSpPr/>
      </dsp:nvSpPr>
      <dsp:spPr>
        <a:xfrm>
          <a:off x="216716" y="4236115"/>
          <a:ext cx="927075" cy="976785"/>
        </a:xfrm>
        <a:prstGeom prst="teardrop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9050" cap="flat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CD770-0F52-4AE0-84FC-804630ED3230}">
      <dsp:nvSpPr>
        <dsp:cNvPr id="0" name=""/>
        <dsp:cNvSpPr/>
      </dsp:nvSpPr>
      <dsp:spPr>
        <a:xfrm>
          <a:off x="1368221" y="4380060"/>
          <a:ext cx="3325038" cy="56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RESPONSABILE PRESTAZIONE </a:t>
          </a:r>
          <a:r>
            <a:rPr lang="it-IT" sz="1100" b="1" i="1" kern="1200" dirty="0" err="1" smtClean="0">
              <a:solidFill>
                <a:srgbClr val="002060"/>
              </a:solidFill>
              <a:latin typeface="Comic Sans MS" pitchFamily="66" charset="0"/>
            </a:rPr>
            <a:t>DI</a:t>
          </a: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 SERVIZI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1" kern="1200" dirty="0" smtClean="0">
              <a:latin typeface="Comic Sans MS" pitchFamily="66" charset="0"/>
            </a:rPr>
            <a:t>Nicolò Egidi</a:t>
          </a:r>
          <a:endParaRPr lang="it-IT" sz="1100" b="0" i="1" kern="1200" dirty="0">
            <a:latin typeface="Comic Sans MS" pitchFamily="66" charset="0"/>
          </a:endParaRPr>
        </a:p>
      </dsp:txBody>
      <dsp:txXfrm>
        <a:off x="1368221" y="4380060"/>
        <a:ext cx="3325038" cy="564870"/>
      </dsp:txXfrm>
    </dsp:sp>
    <dsp:sp modelId="{7200F35A-2686-4FCD-99C3-401E375B89F3}">
      <dsp:nvSpPr>
        <dsp:cNvPr id="0" name=""/>
        <dsp:cNvSpPr/>
      </dsp:nvSpPr>
      <dsp:spPr>
        <a:xfrm>
          <a:off x="4873179" y="4224052"/>
          <a:ext cx="979803" cy="976785"/>
        </a:xfrm>
        <a:prstGeom prst="teardrop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15791-1F14-4EBE-A7FB-9DA927CD15E5}">
      <dsp:nvSpPr>
        <dsp:cNvPr id="0" name=""/>
        <dsp:cNvSpPr/>
      </dsp:nvSpPr>
      <dsp:spPr>
        <a:xfrm>
          <a:off x="5916264" y="4307374"/>
          <a:ext cx="2855872" cy="6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RESPONSABILE GESTIONE VIAGGI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1" kern="1200" dirty="0" smtClean="0">
              <a:latin typeface="Comic Sans MS" pitchFamily="66" charset="0"/>
            </a:rPr>
            <a:t>Mattia Proietti Violini</a:t>
          </a:r>
          <a:endParaRPr lang="it-IT" sz="1100" b="0" i="1" kern="1200" dirty="0">
            <a:latin typeface="Comic Sans MS" pitchFamily="66" charset="0"/>
          </a:endParaRPr>
        </a:p>
      </dsp:txBody>
      <dsp:txXfrm>
        <a:off x="5916264" y="4307374"/>
        <a:ext cx="2855872" cy="650812"/>
      </dsp:txXfrm>
    </dsp:sp>
    <dsp:sp modelId="{384C512C-8BF7-4179-9246-9CB54FD21C94}">
      <dsp:nvSpPr>
        <dsp:cNvPr id="0" name=""/>
        <dsp:cNvSpPr/>
      </dsp:nvSpPr>
      <dsp:spPr>
        <a:xfrm>
          <a:off x="5048253" y="2436884"/>
          <a:ext cx="942788" cy="942788"/>
        </a:xfrm>
        <a:prstGeom prst="teardrop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35CB5-2C7D-424C-8267-697517A2CA55}">
      <dsp:nvSpPr>
        <dsp:cNvPr id="0" name=""/>
        <dsp:cNvSpPr/>
      </dsp:nvSpPr>
      <dsp:spPr>
        <a:xfrm>
          <a:off x="6076713" y="2667053"/>
          <a:ext cx="2660419" cy="47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kern="1200" dirty="0" smtClean="0">
              <a:solidFill>
                <a:srgbClr val="002060"/>
              </a:solidFill>
              <a:latin typeface="Comic Sans MS" pitchFamily="66" charset="0"/>
            </a:rPr>
            <a:t>RESPONSABILE AMMINISTRATIVO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1" kern="1200" dirty="0" smtClean="0">
              <a:latin typeface="Comic Sans MS" pitchFamily="66" charset="0"/>
            </a:rPr>
            <a:t>Marta Pierotti </a:t>
          </a:r>
          <a:endParaRPr lang="it-IT" sz="1100" b="0" i="1" kern="1200" dirty="0">
            <a:latin typeface="Comic Sans MS" pitchFamily="66" charset="0"/>
          </a:endParaRPr>
        </a:p>
      </dsp:txBody>
      <dsp:txXfrm>
        <a:off x="6076713" y="2667053"/>
        <a:ext cx="2660419" cy="471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9F78-B027-419B-89BE-6FFC3109FEFF}" type="datetimeFigureOut">
              <a:rPr lang="it-IT" smtClean="0"/>
              <a:pPr/>
              <a:t>20/05/2014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8D2AC-74B7-49D2-A087-224721475B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02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20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88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233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412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BAF8E8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 rot="5400000">
            <a:off x="7565136" y="1074464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2E2D2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2E2D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2E2D21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543233" y="1652412"/>
            <a:ext cx="7467600" cy="42677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it-IT" dirty="0" smtClean="0"/>
              <a:t>Quinto livello</a:t>
            </a:r>
            <a:endParaRPr lang="it-IT" sz="11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BAF8E8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2E2D2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77100" y="653353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MINOA S.R.L.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  <a:ea typeface="Calibri"/>
                <a:cs typeface="Times New Roman"/>
              </a:rPr>
              <a:t>©</a:t>
            </a:r>
            <a:r>
              <a:rPr lang="it-IT" sz="10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16" y="6108873"/>
            <a:ext cx="547253" cy="4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8584963" y="6185392"/>
            <a:ext cx="62277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83C8DF-EC01-42E4-AFCF-3266DF0833D4}" type="slidenum">
              <a:rPr lang="it-IT" smtClean="0">
                <a:solidFill>
                  <a:srgbClr val="2E2D21"/>
                </a:solidFill>
              </a:rPr>
              <a:pPr/>
              <a:t>‹N›</a:t>
            </a:fld>
            <a:endParaRPr lang="it-IT" dirty="0">
              <a:solidFill>
                <a:srgbClr val="2E2D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8016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>
            <a:tint val="60000"/>
          </a:schemeClr>
        </a:buClr>
        <a:buSzPct val="68000"/>
        <a:buFont typeface="Wingdings 2"/>
        <a:buNone/>
        <a:tabLst/>
        <a:defRPr kumimoji="0" lang="it-IT" sz="1100" kern="1200" smtClean="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start=190&amp;biw=2133&amp;bih=1070&amp;tbm=isch&amp;tbnid=xm_0AKeYZZLxZM:&amp;imgrefurl=http://creacosmetica.com/store/index.php?route=product/product&amp;product_id=398&amp;docid=4Tom3R32WtCBwM&amp;imgurl=http://creacosmetica.com/store/image/cache/data/girasole-500x500.jpg&amp;w=500&amp;h=500&amp;ei=KrgqU4PiB8HPtQbZxIH4CQ&amp;zoom=1&amp;ved=0CKMCEIQcMF44ZA&amp;iact=rc&amp;dur=2530&amp;page=5&amp;ndsp=5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3.wdp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21.jpeg"/><Relationship Id="rId21" Type="http://schemas.openxmlformats.org/officeDocument/2006/relationships/hyperlink" Target="http://www.google.it/imgres?imgurl=http://www.publiufficio.com/images/prodotti/196340A1.jpg&amp;imgrefurl=http://www.publiufficio.com/guanti-nylon-lx-icoguanti-xl-dpi-2-cat-nlx-xl_7111.html&amp;h=400&amp;w=400&amp;tbnid=QYsrFw2HPYpbkM:&amp;zoom=1&amp;docid=wXxnnP44phr_wM&amp;ei=sh89U_KxI8fKtAaY94G4CQ&amp;tbm=isch&amp;ved=0CLcBEIQcMDo4ZA&amp;iact=rc&amp;dur=787&amp;page=4&amp;start=127&amp;ndsp=46" TargetMode="External"/><Relationship Id="rId34" Type="http://schemas.openxmlformats.org/officeDocument/2006/relationships/image" Target="../media/image40.pn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5" Type="http://schemas.openxmlformats.org/officeDocument/2006/relationships/image" Target="../media/image33.png"/><Relationship Id="rId33" Type="http://schemas.microsoft.com/office/2007/relationships/hdphoto" Target="../media/hdphoto6.wdp"/><Relationship Id="rId2" Type="http://schemas.openxmlformats.org/officeDocument/2006/relationships/hyperlink" Target="http://www.google.it/url?sa=i&amp;rct=j&amp;q=&amp;esrc=s&amp;frm=1&amp;source=images&amp;cd=&amp;cad=rja&amp;uact=8&amp;docid=O49uzzIfER93QM&amp;tbnid=dIo58m3RjFut8M:&amp;ved=0CAYQjRw&amp;url=http://it.paperblog.com/ilfrantoio-olio-trevi-2155903/&amp;ei=1OImU4eTFoLEtQaOzIGwCw&amp;bvm=bv.62922401,d.Yms&amp;psig=AFQjCNHViAMKR3tOJZNlL_IT50adjJnPaw&amp;ust=1395143685622233" TargetMode="External"/><Relationship Id="rId16" Type="http://schemas.openxmlformats.org/officeDocument/2006/relationships/hyperlink" Target="http://www.google.it/imgres?start=190&amp;biw=2133&amp;bih=1070&amp;tbm=isch&amp;tbnid=xm_0AKeYZZLxZM:&amp;imgrefurl=http://creacosmetica.com/store/index.php?route=product/product&amp;product_id=398&amp;docid=4Tom3R32WtCBwM&amp;imgurl=http://creacosmetica.com/store/image/cache/data/girasole-500x500.jpg&amp;w=500&amp;h=500&amp;ei=KrgqU4PiB8HPtQbZxIH4CQ&amp;zoom=1&amp;ved=0CKMCEIQcMF44ZA&amp;iact=rc&amp;dur=2530&amp;page=5&amp;ndsp=55" TargetMode="External"/><Relationship Id="rId20" Type="http://schemas.openxmlformats.org/officeDocument/2006/relationships/image" Target="../media/image30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frm=1&amp;source=images&amp;cd=&amp;cad=rja&amp;uact=8&amp;docid=FLgne_2ap5RozM&amp;tbnid=9XAO57B-6Rij8M:&amp;ved=0CAYQjRw&amp;url=http://www.mondodelgusto.it/territori/4286/prodotti-tipici-dell-artigianato&amp;ei=9-UmU8zIF8rbtAa6uoGwCg&amp;psig=AFQjCNFOHzUu0NsugRzHKPWaJRD2YX63GQ&amp;ust=1395144524165719" TargetMode="External"/><Relationship Id="rId11" Type="http://schemas.microsoft.com/office/2007/relationships/hdphoto" Target="../media/hdphoto2.wdp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37" Type="http://schemas.openxmlformats.org/officeDocument/2006/relationships/image" Target="../media/image43.pn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36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openxmlformats.org/officeDocument/2006/relationships/image" Target="../media/image4.gif"/><Relationship Id="rId31" Type="http://schemas.openxmlformats.org/officeDocument/2006/relationships/image" Target="../media/image38.png"/><Relationship Id="rId4" Type="http://schemas.openxmlformats.org/officeDocument/2006/relationships/hyperlink" Target="http://www.google.it/url?sa=i&amp;rct=j&amp;q=&amp;esrc=s&amp;frm=1&amp;source=images&amp;cd=&amp;cad=rja&amp;uact=8&amp;docid=ZjKuDpwHsDjlAM&amp;tbnid=QMhetURPbYw2vM:&amp;ved=0CAYQjRw&amp;url=http://negozio.it/prodotto/6-bottiglie-delelena-rosso-igp-umbria/&amp;ei=FeQmU-PyNYiWtQb-soEI&amp;bvm=bv.62922401,d.Yms&amp;psig=AFQjCNHWFHwYceBbfJaM8CcqDRDLgMBXIg&amp;ust=1395144062078876" TargetMode="External"/><Relationship Id="rId9" Type="http://schemas.microsoft.com/office/2007/relationships/hdphoto" Target="../media/hdphoto1.wdp"/><Relationship Id="rId14" Type="http://schemas.openxmlformats.org/officeDocument/2006/relationships/hyperlink" Target="http://www.google.it/url?sa=i&amp;rct=j&amp;q=&amp;esrc=s&amp;frm=1&amp;source=images&amp;cd=&amp;cad=rja&amp;uact=8&amp;docid=M1pPV7hrPLb50M&amp;tbnid=y85Ijxe3za5YWM:&amp;ved=0CAUQjRw&amp;url=http://reidooculos.loja2.com.br/463977-Chapeu-California-Rosa-Infantil-&amp;ei=cxc9U-znPIuBPc-YgMgO&amp;bvm=bv.64125504,d.Yms&amp;psig=AFQjCNHO0AcmeDaakMW5xv7WApK4I9TIqg&amp;ust=1396598992852663" TargetMode="External"/><Relationship Id="rId22" Type="http://schemas.openxmlformats.org/officeDocument/2006/relationships/image" Target="../media/image31.png"/><Relationship Id="rId27" Type="http://schemas.openxmlformats.org/officeDocument/2006/relationships/image" Target="../media/image35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package" Target="../embeddings/Documento_di_Microsoft_Word2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NOA%20SRL%20DI%20PIEROTTI\Bilancio_progetto_a_scuola_d'impresa%20%20Giorgi%201.xlsx!Foglio2!R1C1:R30C4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ROGETTO%20REALE\ducumenti%20gloria%20minoa\Bilancio_progetto_a_scuola_d'impresa%20%20Giorgi%201.xlsx!Foglio2!%5bBilancio_progetto_a_scuola_d'impresa%20%20Giorgi%201.xlsx%5dFoglio2%20Grafico%201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Documento_di_Microsoft_Word4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9.emf"/><Relationship Id="rId5" Type="http://schemas.openxmlformats.org/officeDocument/2006/relationships/image" Target="../media/image47.emf"/><Relationship Id="rId10" Type="http://schemas.openxmlformats.org/officeDocument/2006/relationships/package" Target="../embeddings/Documento_di_Microsoft_Word5.docx"/><Relationship Id="rId4" Type="http://schemas.openxmlformats.org/officeDocument/2006/relationships/package" Target="../embeddings/Documento_di_Microsoft_Word3.docx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www.google.it/imgres?start=190&amp;biw=2133&amp;bih=1070&amp;tbm=isch&amp;tbnid=xm_0AKeYZZLxZM:&amp;imgrefurl=http://creacosmetica.com/store/index.php?route=product/product&amp;product_id=398&amp;docid=4Tom3R32WtCBwM&amp;imgurl=http://creacosmetica.com/store/image/cache/data/girasole-500x500.jpg&amp;w=500&amp;h=500&amp;ei=KrgqU4PiB8HPtQbZxIH4CQ&amp;zoom=1&amp;ved=0CKMCEIQcMF44ZA&amp;iact=rc&amp;dur=2530&amp;page=5&amp;ndsp=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goo.gl/maps/IavY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it/url?q=http://www.comicsprovider.com/clipart-personalizzate-02.html&amp;sa=U&amp;ei=lw9xU9ykFOKA4gTD7oDACQ&amp;ved=0CC4Q9QEwAA&amp;usg=AFQjCNGSRKaa62J6Yx5deEN5a4kz6BdCX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eg;base64,/9j/4AAQSkZJRgABAQAAAQABAAD/2wCEAAkGBxQTEBUUEhQVFBUXFxQZFxgUFhQXGBsVGRcYFx0aFxYeHCggHBolIBgVITEhJSkrLi4uGh8zODMsNygtLi0BCgoKDg0OGxAQGy8mICYsMCw0LCw0LC8sLCwsLCwsLCwsLCwsLCwsLCwsLCwsLCwsLCwsLCwsLCwsLCwsLCwsLP/AABEIAOEA4AMBEQACEQEDEQH/xAAcAAEAAgMBAQEAAAAAAAAAAAAABQYCAwQBBwj/xABGEAACAQIDBQUECQIBCgcAAAABAgMAEQQSIQUGMUFREyIyYXEHgZGhFBUjQlJiscHRcvAzJVOCkqKywtLh8RYXJDVklLP/xAAbAQEAAgMBAQAAAAAAAAAAAAAABAUBAgMGB//EAD8RAAIBAwIDBAgDBwQABwAAAAABAgMEERIhBTFBEyJRYQYUcYGRscHwMqHRFSM0QpLh8SQzUmIWQ0RUY5Oy/9oADAMBAAIRAxEAPwD7jQCgFAKAUBWt594/ozAZokVUMsjTE6xhguSJQRmkbvW10OXQ3oCMk9peGVQzRTqCtwGEQJJk7NVUdpqx0byBB6gAZf8AmRh/tLwz3QKbfY3YlFdgD2lrqG1uQLggE8wLTFtSI4cTlgkeXOWcgALa9yb2FbQhKclGKy30GcGeG2lFIAY5Ee9rZWU8ffWjaUnBvdbNdTRVYN4TRveQAEngKN4WTZvCyRbbxQiQI5KXsAXACknle+nvqOrunq0vYi+u0tel7e0lgakks9oBQA0Bg8oBAJAvoL8za+nuB+FDDeCAx29sEbhL5rxyyXUgj7M2y+ps9v6TWuTVzRF7K3/illZWGRdMl+NghZs/Iaiwte9G8GrmTG6W8S4yEyBShDsuU24CxHyI996znfBspb4JfF4tY0LubKLXPvo3hZZv5HLsbay4hCyhlsbWa3rpb1FYhLUsoS7stL5kjWwFAKAUAoBQCgFAKAUAoDkxuzo5bdogbLe3UX42PnQHIm7eFHCCPhbwjhxt6UB6d3cNlKmFCDxuB5fwPhQHNtXDRvhzhkAEZUrYcLWtYVpG4dKrGcOaefgRa1TPdR8n3fxeWMxsdUZh8DW/pbThC8VSO2uKf0KXiDUZe0uWwNqSZSryEp+Y3sPXjaqK3rz5N7C1uamNMnsUqaabaW1BDHL2UZLqumYWRWa5Gl72+ddlCNWWlndU4V56WfY92sBNBCI55RMV0VgpU5ehuTe3WrKlCUI6W8lvQpypx0yeSWrqdhQENvHvBHhEu+rEOUXhcqL2vy5D30NJT0nzWfH4zHzBoQxCPIUYd1VDaWz87Dprqa5ylFbEZzbZ2Yb2cTMB2kqIADoqlra9bi9NUuiNoqXgY4DcOOdWaHFhwCykrHpmHEeLXjyrDlPwRtmXghuaGwuOZRIJYgexdxdVR73A72h1uDlJ48NaOW+4ctyX3i3sikkaLURRpd5e9btGBypkIF9LnnqOQF6zJKSwbds4tNGXs/xLfSJY2BWyI2XoGLZc45MQAbdDWKajBYTzkOtKrNSawj6BXU7CgFAKAUAoBQCgFAKAUAoBQFP3t3l+jShGJAKgjKL3BuDf4VX3Vw6c9JVXt1KlU0+RDY7ecdleG920uRa3n61Ar3mI90rbi/xDucygTXilLfdcknyJNzXpI449w5QX+/RX9Uf74+PtNM+u0cfzx/MkQzFSFY6gjQm1eJWqMsMqoOUZYM9x8E8OLSbLfJm0OniUrx99WlKq4yUki7o13Caklk+my7wSWuEUetz/ABUx3k8bInyv6mNkjHBb2C+WZLfmTUe9eI+dKd/0mveYpcTWcVFjzRY8PilkXMhDDqKnxmpLMSzhOM1mLyj5DvZtc4nEFiFyK7xxCQHIAls8jji2p0U6acDWr3IspapHPBvZiljORwAO/YIi5YlNgLAWu7EadPU1qopPY3jpTwjsxu9WNkw5RmCGyxuQoDPLLfS/3Aq6EgcfWs6l9TKq5ObZJnUiOKRohDnyorOCzKrMzOq2BDNbx3A4AG5NYbxuaa3jJxYPDRsY1LGRLAkRLnftL5pMygFlJ0W+lwACwHHEmx3tyxYXdzETK69llzTmYSzEK2bgLwqWzD1YegonvleGAoZZb9291lwzF87u7eMk2DNpqQOJ/qJreMerO0YPmyy10OwoBQCgFAKAUAoBQCgFAKA8vQEZtvCRSoUkjV9NCyg28xcaGuFdRksNEe4jGcdLRTds7GCRgDmQBVRXt8RwUNzaaY4RAYnZGZGBHI29eVdeD1Ha3lOqnhJ7+x7Mj2tN06qkcuyMPYWPEGpXpDadnfSml3Z95eHmb3tvis30e5JQY90kkAy5EzZu4xKgRh85a9iLnLl41Xw2PV2vBaE7WjLdSnpa3jiTc3FxSaymorVqeV0ZITbWGZowWZ1UkhV6AEj/AGh/3rdtsjrglxKEKspKMJNJNvfdtJ8uuPryOZNpJZTIrqSgc3XRVIYgkjSxytatVjqbT9Hq2uSpyjJKTit8OTTSeF4rKz0W50bK2+YJrjN2ZWQyKykG6mO1h1s9SKVXs3tyJdrwepSpvDTk5RSw+61JTy/c4nRtX6K05MLzRO7HNkRWjLB1jLOjAgasoLC1S5VoNm8ODVa1PtYNYwnz33Ta9+E2cUGDUI0JmXszbIkeFA7S7kDJe+YZgdR0vw1p2iz/AJ9hr+yLnm0l478ts7+Gz+nMk9m7kRTQrIZpWDgMpyQo2XkCRHm04amusVqWURatpOjUlTnjK28Sdi3Ow17uplINx2zNJY8NAxI4VsoGqpEzhdnxxrlRFUDkoAHwFbKCRuqaR0gVsbYPaGRQCgFAKAUAoBQCgFAKAUB4aApmM3nInaJ86ZSRa1uennqKrZ3Mtbi9inndz7RwexD4ZVfEykPh5JRLG2dZWaZYS6sI2jyWjCqgtYm5BOhJvJU0okxVEo5IzG7vYooFE+ZjGqASSX7ytI11uhAt9kb2vYNXJyTeWcnOMnlo27z4GWZljheMEWzKXtaRcklyMhzDLyuLXvY3rSMYxy2jlFRgm2jb9UnPmDBFAAe/X8o61K/aFGpZSo3b/D+GX0++gtqErzNFLdcmYyui54zqJblr6XuoT3aAV5+N1Ta7r2FzVvOH1qTqbOCWl9MJuXse7fmeRyRh2YXBbiAxsSRlvbrat/WIeJylxyvKlGnLDUcYeFlLOcZ8Mmzau0MNhYrSguzxqrDMFAjW4GZiQB4j5mpcMY2WWei4ZQub1K4c4wUJuWqXLVJpv28ltywRuFxuGluwz94MDmck94Lexv8AkXUVxlUSeGa8XuuI8MrRhU042lFxS0tLVj4anleZN4CCAgi7G97kubm7iTj/AFKDXSFSL6lfH0grSkmsLGNksLaLjj4NmOHwMasxkZVHcEaxyuxTIXYFWIBXxkZQLWrdziubLG79IIaIxpvL31alHvZSWGk3nlnPPJmdpjDxBYpGVUFh3ydOPOuTruKxFnm7viVStVlVct34cvgTHs+3mOLEqObvGwIva5RtPkQfiKn2VaVSLU+ZN4dcTqxam90XKpxYigFAKAUAoBQCgFAKAUAoDy9Ae0AoCG3j2UJUzLGrSrbKTobX1ANR7ijrjstyLdUO0h3VufNYd1cTLhpD2giVZXsHQhge9ckBhnN3uCTxQac65ptQ1YOSbjDVg9xW7i9lZ5e9mnZXVLFO1TLoSxOlr3J+FcJXOHyI07vTvghsXjcPFGY1xBlkIsFiRnJIjjjse+TY5RcFrm5F6t7bg99XWuUNEP8AlPupLx3329n5BVZS3xheZ1bM2ziAqpJFkhQWuzXkYjQGw0GnK/PiaqONWnD42/Z0q+urlPZYgl1WXz57Y96R24fxahZV3KW6l4dP1Iza+0+3xEYyMkShrFiQWY6cuQt86zwW0urayq3dtNOSxlYTwl13Xn8PYSuM8Vjd0s238v3yN64ZfP8A1m/mtP8AxPxN/wA6/ph+h5L9o3Hj+S/Qh94MuJd0scqCMMbnxakAel6mXSuIW9G9rzWqpnEcJd1cnt4+zqj3XA+NWvqXq3EcpOWqLS+aX5bHJs1yjqArCNQAW1PCuVtw530Wqc12nPS3jPs8zl6TcRt+Ixp0bV7QTSzs3nH6ItcOKuLqQR5VR3VrcWlTRXg4vz+nR+48FNVKcsTWGbGmao+pmrkyF3ixJEYA+8fkKkWizJtkqxinNt9C8exDZxyT4hvvFY1v0XvMfiVHuq+tIJJyPTWNNJOR9TqYTzCVrKT0BNAVHZe+6tBFJPGYmmI7JEEzkgmNczFoksoaWNcwuveGtAZw79wsqARyiQmEOpjkyxmXLlzyBSFBv3SdD5a2A2nf/Bi12kCnMc5ifIFVUfOTbwsJI7HnmFASGJ3jhXCNijmCLmGVhlftFYp2eU/eLjLQHDht+MM1haTOY4XsqMwJl7MLGrgWZ7yILed9BQGWM34wsZIYy3DZdInOuV2blqFyPmPLKaAlNkbZixHadlm+zbKcyst+jLfip1sfKgJGgFAYsbUBSNm47abTNmjWMTOsidqrOsUGST7I5CMsvcTNe4BkNr8KAxTePaBjQtEsUjYlUKHC4mQJAQC2dlYDMuvfXMp7vmQB7JvFjx25WJXCz5Ih9ExKExhWIzAv3s7gRiQd1fGwsbACe29vXhMGt8TMqE/cF2e9gdEW55jXhrUy14fc3T/dQb8+S+L2NXNLmVXbO8uKxUR+i4JliFj2+MvGL5rApEDmYEaj11HXvXsLKhTbvKuf+tPd+98l9+6LdSTpvUtikbT2dcD6VipJnPGNCUiAseQ48eOhqsq+kNK1WOHUIw/7SWqfxfLl5r5lHVudEcUlv8TZhYljFo0VB+UAfPnXl7viF1dS1XFRyfm8r3LkvciqnXqTfeZsLE1DbbOWWc2Pw+eM9V7y+oq/9Gr+Vrexi/wT7sl0w+XwZMsKrp1cdHszlfGmPDGQg3tZdDqx0AHvqbLgHa8adpBYhnU/KHN7/l7cHWrZf6nQlt9DZsrBdnEFbVjdnPVzqf491VvH+JK+vZTp/wC3HuwXRRWyx7eZHuq/aVG48uS9h1iwHJR7hVPTjUqTUaabl0xu9t9sEdKUmNjYnCDFDvqXtoi3Ks17ANYWr2ejjPqE/XKOqnFNp1Mak0umXq/Lyz0PRcMo1K0407hZjnnLmviTG809oWkIuwIygWFyTYKPWvE2k3c3ChVnhPm8ZwvHCPTcZ4JZu2c4rS118fJlcxeHkkAvAwtr4k/mvQ07ThUH/HL/AOuZ4unQpQbxV/JktulvRLgSy9iXjb7hkVbN1BOg86sbanw6m8K8TT/+OZZWlaNFvM8p+TPoi7wY8i42W5B/+XheH+tVsrSyf/qV/RP9C41PwDbdx5Guyn/+1hf+as+p2f8A7lf0y/Qan4GG1ol+qnlkwcUcmHgneKGQRTCNolYpYjunwIbA9OYqBWhCE3GEtS8cNfk9zZPJBTbWi2fFHDJgoi7orlYxFGpKF3iCgLZyGTiB3CydRXIySG7eKwk85hGAhibIXfuxkhlZVNxlF0uAFfgTGwt3aAxwu3AvZwwYeGQRs6GJQIhHiO1bswGN1Q5UlYi1zdSCAdQIbC7xxvChfAQSuwGZVCFTM0uGiF3y9xlMgLCxtkGulAWHdjE4PGvIVwcSHJE5LImY542SzjLdTlZgL3urcgaAtWC2bDCXMUSRlzmfIoXM3VrcT50B1UAoCN3kjdsHOsd85ilCZdDmKm1vO9AQC7LxcJjjgcC470pRmClmJP2bSHUBUHHnQHJiMVtciQKiK3bMEIjRl7FY5yDcvclmWAWtpn48gAl2htQq5ijYf+oCqJYow64cI12Ch7OS4AtcWXLe1yQBY9n7tYWKVp0gjWWRmd3K3fMxzMQxJy3NzYaVJqXtxUpqnKb0pYx028v1NdMc5wdm0ezaN0kYKCjFtQCE5trwA61DnFSi4vqYqQU4uL5MoO0dyI1bOJsykgd+w1Y2AzcCSSANOdVlSzS2iymq2CW0Hk4cbsXI1h5VXVbfEiqrWumRq+rgPEQOA1IGpNh8ToKwrds1Vs/A34HAqJe9YhT3hx1tcAjlxFbQpaJKT9p2oW8Y1YueyzzNO8KI8TNIFAjBdbjRWUaaftXG34zeu5bdR9/uySx+F80sp49vM+j3XDrSVtJNY7v4lz+JT4ocRIoLyiMEeGNddbfeavRftHgtrtRtXUa61Jbf0rK++h8xnUt6bxCGfNv6I7cHu/CSDIGlPWRi3E34cPlUav6YcQUNFDTSj4U4pdMdcv6robQu6j2jhLy2/uWTFthsHFGpRQzgnQxxqqAi5Jaw4sLDnr0qrn217DtK9SU5ebb6eBaU7bXDVJtv4nFiHwZmjzyO7G7LmLFEOYKNLc7nvHQW864KlNUHoWHyfiSqtS4q0tMpN9N2dUO2cI0QIbvG5YHTIArNc34junUXrSVg4xwt2RJWaSwuZBbWRXuUIIPT+ORrFHVB6Zczn2OmOGfc9nH7JP6F/wB0V62lLMUegh+FHTXU3PGW9AAKAWoBagFqAWoD2gFAKAUB5agFqAUByYrGhdBqen81ynVS2ONSso8uZUN6MFJOSc6KkkMkEuckZY3ZSWQWsWsCLG3EG+ljy7XbMjh26W8mVmbZbqWyztJmILB58RlNnSSyi/c1SwZbEAmuLu6fQ4Sv6fQ0fVUxYlsQzAxhB9pKMo7twObHQ2cnNrr1rk7in4HCV1SfQ3nY4WRmikZbrh1BZ5Hb7J3Ykkk3JzJ8D1Naq4j1NVdxx3vM4Itjyoyt2oA7TOyrLMcxyRLcs1yfAxy6DvceqdxTaewqXVJxax0OTeDAiQ5gWJU3Cljl0/LwvXXg17aUqzp3UVomsauqz19n+SLQ4g4rsqknpfnyNWDxIcdCOIqJxjhNTh9bTnMZbxl4r9SturZ0ZeKfJknhXsaopwbWxzpPBltjC/SChNu6MupIut72IvqLiulG6lTTRb0bvSsEeN3+8Tm1Oh778Lg2tfhcDSuvrzSx9F95O3rqxg9w+74ViSQRlygZnuBYjRr3Frm3SsSv5NYX0MO+8DUMAYy2Zs2bhqTxJJuTxJJNZddVMYRrUuVOOx9Y3U3kjmjRHISUKAQdAxAtdTz9K9DZ3MJxUXsyztL2nUSi9mWerAsBQCgFAKAUAoBQCgFAKAUBoxWJCC516AcTWk5qKyaTmoLLIp8c0mg7i87cfjXOlqrvC2RW17x422OWSVEdVOhZZHueACFb3/1vkan07SCWUuqXtzn9CKtUlnJyzbwYZVBaQWPVHvxYWtlvfutpx7pqX6jVl3dPy++qMdnLqZ4rY8Mi3Ayki4KafLhVZX4dRnnbD8iLOmn5FExjtHIyNxU2/wCteSrKVKbg+hWznKMsM0fSzXLtGa9qwcUadozDqs0O961bObeSN2hFkIlXS5s3SvbcBrftO0qcPuO9pjmD6prp7tvdsXFlL1inKjPfC2OjDXuGJ1P92HkR+lVt5cU3QlQt6eYpZflnG8uuuMtm1lNPGyItWolFwgtl95fmmdyzmvLOCIimzL6Qax2ZntGPpBp2Y7RnNj8WFQu3AC/vrtRptzSRvS1TmorqQuycXicbiEggADMeNvCo1LMegGtXVOzi3gvKdjFtLqfo3Bw5I0UktlVRmPE2AFzVylhYL9LCwbqyZFAKAUAoBQCgFAKAUB4aAqu8u0WjnCkd3KCvzvVbd1XCePIqL6vKnVx5EXDtd2hxTRZQ8YzKCpa4CXsRcXuQancGqwqzcZ8sry2fXqQaVdVKjyR+K2p2gjfE4a9iEEguPFlLdzKbDhzINjqLVf06a0PRUxlZx7M43yvt9SSkuSZCSGE3f6K7qoIylsqgmRhe/Z3JN79NSamRUtLXbYec568uXPZHRPxZY4d7SY8y4STKC44m+VcoBtl4ktw6AmonqUG8doun558/I4ulDPMrm2caJpjIEKXC5gb+K3oOVuVeE45TjC8kovPL5FLewUarwcNVGCIKAUBrxqZoZB0Gb4V6H0XrulxOljr3fiifw6emujRgTmirTicVacUmlyUuvLDeWmuqw8NdTW5XZXD9p5hWYEAnNe9zcm1tNBVjxWhaV6EqtNdnpxhaUsqSytTjtJvpj8KW+7bOlzGnKDktsYxtjn4+Pu5HZXkGVwoCO27EWjAH4tfhUq1lpnnyJdlJRqNvwLV7K5oMIkzyqwdyAHCggRgDTrxufcKt6F5TjnUXttf0oZ15PrOExKyIrobqwBB6g1ZwkpRTRcwmpxUlyZurY2FAKAUAoBQCgFAKAUAoCqb87IxEyhsNlJVSCpNidb908L+pFQLy2nVacehWX9pOs1KHQ+b7HTFYeckqytwZZAbEeY/eq6FWpbzzFblFOMqcsYwyxtvg3AwobfmNv0qV+3J9YL4nF3kk+Rh/4ta+sMeXmLm/x/6Vr+3J53gsGPXZZ5HU2+Yt3YiDbS7C36V1fHI42h+Zu73yKRt7bUpxoXMcmSN3VVjy69oXJPizWCAWNtNajTxWpa583n6E1U6dS3Tlzefbnb3HKm8CGNWEDEs1lBcC65c2bhfyt14aa1ydjCL3kc5cNpxbTly/wbm27CCo7MksGIGdRbK0gOY8tEJ94FYjYx5t/f2xHh0X1+9v1NE28iMbiM2JGhZRlUkIP6je5rapZp/fvM1bBPk8f23LLsvZvaxs7NlQqyjqSRyFcLOcbatCvUeFGSftw87DhPDK91VzTXIhoMKYmaNuI1HmOtTeP3lK8u3cUXmMkvlyfmY43a1KFw1NYNwXUm3HjVTKvVnBQlJuK5JvZexdCpcpNJNm7D4dnNkUsfKtIwlLkhCEpvEVkwkjKkg6EVrJNPDMNNPDMCt9DRNrkYTa3RzbWxjLGEXQHpUqi9XMm2718z6j7Ksb2mzlBNzG7ofS+cfJhXobOWaWPA9VYSzRS8C41KJgoBQCgFAKAUAoBQCgFAKAo+8aH6SxIv4bHyt/3qnuk+1ZQXqfbPP3sULEeNv6j+tUc+bPOz/EzCtTUUBh2QzFrd4i1/Kt9csYyba5YxnY502bGDcKAb300191dHcVGsNnZ3VVrDZpx2yldWC2Qt4iEQ39bqfiNa60byUOe/xO1C+nTe+/vZswWxYRYOucKCfMkcr/AArrQryq1lFywm0m/A3p3c51N3hM78BvSTZWitGoOUJrl9b8auPSfhFtaxp0acnrWXl/haf+Pnk9Vw3iNDhrcJ8n1OLaI+lTCRg8aIuVLMVc34k2Og8qreG8Sq8MpOnT0z1btSWqJXcd43C5mlSSaXijX9VsL5J5hfhchwPiL/OrJekdGbTr2dKTXPC05Xu2XwZQq6i8aqcX+XyLHu7K0URR5czMbk5VS/QacqqOK3dtVppWlHst90pSlle17nqfRmvads4yioyxtl/r1ODauJVsQqRkMQpMltQOGUE9eOlV1vSn2TlLx2+pj0sp2+uMoY1dce7BgUNHHB4vGCP2ul479CK727xLBJtXieC6+xbGa4iEn8EgHxU/8NX1jLnH3npeGz/FE+o1YFqKAUAoBQCgFAQcm9OHGIfDkyGRL5ssM7KCEEuXOEKlsrKbA87cdKxkzhkwkoI49PI69RyrJgCZfxD4j++YoDMMOtAcO2cT2cRI4kgD+/jXGvPRDKI9zU7OGUVDbW2FSO5F3a4UefU1VXFxGMfMpLq6jGGerKMzXJJ4mqRvJ59vO55QCgFAKAUB6poERso7Ka48L/I17laeM8Jx/wCdQXxj/hfFeZcfxVt/2j8iRXWvDlOSGGiAUsxAUAlieAAFyTUijS1PCJdCjreD2DGYZ4Ud2CB1dssgIIVCQxfTu2ynjU/1RxeEWXqEovCNmHbCoLKVRWyZTlN2LZvu2zC2U6kWt6VtK2lLmbys5y5mEyhkDjgwvxB+Y0qDXpaXgrbilobRFYuPMjDqDUaDxJMiU5aZpm72Z47stox30EgaM/6QuPmoq6tJaaq8z0NjPTWXnsfdBVyX57QCgFAKAUAoCo4/ciOWTGSlgJcSGVXCjNGrYeOC2bidULchr76xgzkgZ/ZqShI7LtDiHme6Eq93dlzWYHMuc2N/lpTAyckXs1mQw5Po9kkSVs0dyZAoBYNmBW9s3qFvcC1Y0mdSJ/dvd9sBiMRPNIhSUks5B7QkszAObkNbMQLAaVpOcaa1TeEbwhOq9MFlkvvPOGSMKQQSWBHS1v3qNdzUoLBVcSzFKD55Pnm8L3kA6L+v9iqG6feSPL3j76RF1FIgoBQCgFAKAUBqxkOaF7/dGa/mK9D6MXNSjxGCgs6u615P9OZO4dOUay0mrZcxZdeVR+PW1O3v6lOm9s/DO+PdyNb2lGnWajyJkIkidnILoSpI5EAhrHqptqOYqFRq6HlG9tW7N5RsOy4LqVLRhe0KrH2YUGTxWuhNtScvhJ4g2FpyvHjcsFfvG+DWNjwBFUPJZSjeJbkoWIF8vdHePgy2GgsNKy71vwMviDznY9kZUjWNfCosLm5tVfWq622VlxW1ttnA1RWQiLkh7N7rcG9wRoQeOnnUqFTKJtOq2sn2bcjeQYuCzEdslg469GHrz869BaXCqx35o9TY3Xbw35rmWWpZNFAKAUAoBQCgFAKAjtubMGIhZDoeKnow4VGurdV6bgyTZ3Lt6qmvf7D53Bi3iPZSaZLgA/d1vavO0q8qb7Kp0JXpDw2VzGN1bLU8bpdV4r6kPtJ7zMT1HwsK41m3Ns+Y1m1VepdeX0NJtbQVw3yXtzVsp2CVtQSqPLeHKThGMsZbbeHL4Y36o1WrY80KAUAoBQCgNW2JMuGtzkb/AGV4/O1ey9EKKjVqXU+VOLfv+8lxwuGM1GYYCPLGPPWvLXdaVatKpLm22V1xPXUbOpXqPk4JmXams6jOpjtTTUNTMC1YyYPKwDCSPMLVtGWGbRlpeTDdXaxw+OifUDOFf+hjlN/191WttLRNSLmzn2dSMj7XtXHMukZGbjqL1b1qrjtHmX1es47R5lZxW9c0Wr5LDiCLfvVe72rF74KyXEa0Hvgse7O2lxcAlUZe8ykXvYj+xVlQq9rDVjBbW9ftqanjBLV2O55egPaAUAoBQHPj5SkTsouVUkDzArSpJxg2jnVk4wclzSPm+19qYaYlnYrJbiBe/ka8/cdjX70tn4nGw9JJWuz3j4foQBs3rVTlouZ2/CvSGm5U+7Vx7JL2r+ZfeTTqDW3M8HUta/DbzsqrcHy1LfuvZtLqsdPdzEh6URrxGpbxjG2t0moZzPrN+PlHwW78zCslWKAUAoAKA4dunNOkY+4qj3t3j+or3Vv/AKP0elLrUlj3Lb6MvYfurPPidoFeFZRHtAKAUAoBQCiBpjwSmUEmw4mpEKm2GSadXbSy8HeBI4hr2j20F+fUmp/rcYR8WWbvoU4c8spG3sRJKLliddR61Cp1XKTcivpVnOo3ItXs32z9Gw7xuhYM5dSCOaqCLe6rO2vFTTTRcWl+qUXFou0e9ERsCrgnyH81MV9TfiT48RpPbcicFvdfaZwrah1GTLrlYAtqOhHwtSlcSlVcXyMUbmUq7i+TLnU0sRQCgFAeGgPmW/26xjY4iBLodXVR4TzIH4T8qpr20alrgtup5/iFi4y7Smtnz8inYF2PpVTUproVdGtUtaqrUHiS+/8AKO/Rh51E3R9DjK19JbLD7tWPxi/rF/e5oYW410Pm15Z1bSs6NZYkvvK8meUIwoBQCgAoDgxemLJP3gG+QFe3u36x6O0pr+SWH8Xj6FzVeuyT8DvNeIZTCgFAKAUAoBQCgFAeUB14fHMgsALV1jWaO0a8omWM2y4QkAAgaa12hWbeDtCu5PBu9kkq/WEhk70skbZWOpBBuw94/Srizqd7Bf8AD6i16WfZqsy4FAKAUAoDnxeJVBqfQda0nNRW5pOooLcom3MNHGjyd25voLC7HoKpbmEYxcjzt3ThGLmylqapmVdneVrOtGtReJL8/L2M3uMw0rRbM+jX9vS9IOHK4or95Hp1z1j9V7jnrc+XtNPDFAKAUBrEwzWvr8r9L9asP2ZcKh27jtzx1cf+SXPSnzfI69hPRrxt+ft9hzbW0aN7EgAhreun616f0eSvOH3Fg5JSeHHPj8+aLOzxVoTpZ36HVDMrC6sD5c/hXmr7hN3ZP9/BpePNfFbFdWtatL8SM6rTgKAUAoBQCgFAKAUBpxcuSNm6D51vTjqkkdKUNc1HxKxs3C4nESsFSSVrFiEBay3twHLUVd9lHTiCPQdjHTppouPs12TifrRC0bxrEGdi6MvdIKZRcakk/rXa2ovUpEi0t2pqWMYPulWRbigFAKAUBGbwbKGJhKZsjcVYcj5jmPKuNeiqscEe5t1Xhpe3gz41trZGJw8uWa/5WuSrDqp/bjVDXoypvTI8zc0J0XpmiPxO1kQa3J6D+ajQtpTe3Ii07SdR7cjzA7dBIBWwPO9/2rNWzaWzPScAu5cMuO9LMJbSXyfu+RK4gWPrUSOWdvTDhMaFZXVJbT5r/t4+/wCZrrJ4oUAoDQIwuttNfcOOvW3XjV3K+qXzcHJptbJb6p404XWOpfyru5xtjlJdWVXbO/zfL3Z8ORsDq1wCD1qDcWVzaaXVi455e7n8DlKnUpNOSwcO0MGEQSLoQwHrzr2Po1xC4v3Us7l6qbg+fNe/n8S2sK062qnUeY4O3DvdQeteFrRUZtReyKipFRk0jZXM0FAKAUAoBQCgNOKxKRrmdgB8z6Ct6dOU3iKOlOlOo8RRC7R26rRsEVjfmbVOo2koyTbLChYyjNOTLj7D4GfFTSjwrEEJ/M7AgD3IflVvawak2XtlTam2fZrVOLI9oBQCgFAKAUBEby7DXFwGMnIbgq9rlT6XFx764V6CrR0sj3VtGvDSz543sfd37+KUL+WMliPQtYfOuELPT1ItPh+jqTDeybChAI5JlYDxEqwJ6lbD5EVvOzhLqdKlhCS5lX2xskq5hJuyMBmGl/P4GvNuDp15U2ei47Tdbg0ZvdrS/ozlxEOQ28hXOosM+V1I6ZYNdaGgoBW0JaWn4BPG5yQ4chha4Avz0Ov9+lq9Te8ToVrabnplKeMbNSi0t89Ek946X3svVltssKtxCcHnDbx7Vt8Phz6nu2yexS3AOc3w0/epfoe03XjH8bht+f8AYkcLaxJdcG7DjuD0rxlRNSaZU1M6nk2VoaigFAYyOFBLGwHEmsxi5PCMxi5PC5kWNvxngGPnwqW7Oa5k12FRc2jL68T8LfL+ax6pLxMeoz8URD7dkeQhTlHIAXPvqbGzhGO+7J8bCnGGWss1xbPxOMxCxwq0sh5clHVjwVfM1Kt6axiKJtpSWMQR9V2T7HYhGv0ieRnt3hGFVb9ASCT61K9WXVk5WcebZeN192oMBE0eHDBWbMxY3JawHH0FSIxUVhEmEFBYRNVsbigFAKAUAoBQCgFAKA+cb84fJi8/41U+8d0/oK8zxOHZ3Kl4/wCD0NrD1rhtSh5NfVfmVvaQuQajVl1PkVwt8nFXA4CgFAKygWKTZ0XYdmVDFgCzHU342XpU6hxWfDK8Z0EnJLdvPXptg+gcC4HSlbqtJvL8MfoVDaM80IyRGIlZFjbPHmJL6qc2YW5aV3jUp3MnUlDGrMtum/LkUlzZ06NzUozjnGXleHwY+uYx2gdJGMdgzIFCs+YIVW7aann0rR2Kyu9zIMuGxyu9hP5c/Aw/8RRAN9jIGyaFshUOUzhSoIJNbRsorfOf0+BtDh8FvnP+cZ5HbE+ZQetVk1htFRNaZNEfvB/hAXsCw9/GpFn+PJKsdqmfIkfZzubhsYZUlklV1syiMoAUOh4qdQbfEVdUFGtlPoegt4wrtqWcoux9kWE/z2I+MX/JUj1SHmSvUKfi/v3EnuZ7P8PgWaT/ABpmuM7qO6n4VHLTieddadJQR3pUVBY5lpw+BjjLGONELeIqqqT62GtdEkuR1UUuSOismRQCgFAKAUAoBQCgFAKAUBUfaHhrxJJ+Fsp9GB/cD41S8Zp5pxn4P5l5wOrirKD6rPw/yfPsbMqx9489Kq0tcFg+f8btOyvKtJeOV7918yPTGIeDCubpTXNFI6M1zRuU34Vzwc2mjbBCWYKouT/etbRi5PCNoRc3hGnEbShiNtZmHG2iXH5uJ9wr11p6KVXBVrqapx57vf4fq/cW1HhmO9UeDmg2vipHZlcIp6rcKOQSofHlwzNOnbxzpWHLlq9pax45Kxh2dF5X1MosGAtmJcls7M3EvxzVQyrPOVt0x5HnK97VrVXUk92aZdkRMxYrqeJ94P6gfAVvG7qpYyZje1ox052McfgIQrM40GptzIGUe+1hW1KvVbUYv7/yZo3FZyUYv7zn5kMu33IsgCAcOZtUx2kU8y3J7sILeTyzRh9n4jGzhIlaZz04KOrHgo8zUuhSSWmCJ9vSUVpgj7f7O/Z+MB9rLIZJypU5SRGoNiQo4twGp9wFTqdFReepZUqCi9XUvVdjuKAUAoBQCgFAKAUAoBQCgFAKAUBH7bwHbwPHexNrHzBuKj3VDt6Th4km0uOwrKp4HzfaW50/34c46pr8La1552N3R3is+zcuK37KvZaqsVqfV5T+K/UrGL3cANhmQ9GB/fWuaupQeKkfoV9x6K0qnetqmPbuvijgk2XJGLrqPy3v8K6Rr06mzKK+9G7uhBzwpJeHP4G7HbVMcPZqxLuBnYWvY/cX9zXreDWdraUvX7hp42jHxl4+7+5V29vSprWNnYABQW1J+A8q8zxLide8rOdSX6e4qbq7nUljOxICqshELjN4FWTIi5rcSTpfoKnU7JuOqRY0uHuUNUng3Q7W0JdbDyrSVtviLOc7PfEWV/au05J3yKGy3AVFFyTwGg1JJ5VZ21tGms9S3tLSFJZ5yfU+t+yzcHso2nx0CmR7ZEkUNkQa3I5MSeHK1WFKljdlrRo4WZH0yDDIgsiKg6KAv6V3SSJKSXI21kyKAUAoBQCgFAKAUAoBQCgFAKAUBH7YwHaxkC+YDu95lGbqQOPvqPc0e1hjr0JFtX7GeenXbI2WiRoY1v3PEW0uSL5vQ+VZoKMI6F0+8i4lOpLtJdeWPkd4N67kc5sXs+OUWkRW9QK0nShNYkkzeFWdN5hJr2FO302JFDGjxLlu2U26EE/tVFxW1pUoKcFjfB6Dg93VqzlCo87ZI3am6ST4NMTEgEwXvBR4wOYHJv1qRKg6lvGceeF7zyHG7BdrUdLbDey6lCXFFTa3uOmtVkqWTykqOr2nfHJdb8KjNYeCK4tPBAbAw0LY2ESL2iGVVZbnUM2XiPW9XlKTyk0ehozepJrY+j73ezZmdRgQqRuQHDMe51bU3I8hreu87P8AeqUeRLqWH75Thy+RJbE9lOGgkhlMsryxMj3GVVLKb+GxOXyvUqNBImwtoxL8ZACBcXN7C+pta9h7x8a7ZO+d8AyC4Fxc6gX1t1tTKGVnBrGLQ5rMvc0fUd02za9NCDWNS38jGuO+/I5Mbt3DxQiZ5FEbWysLte+osACTWsqsIx1N7HOdenCGtvYzh2xC0PbrIpitcvewAHG/T31lVIuOrOxlVoOGtPY3YPHxypnidXXqpBFZjOMlmLybQqRmsxeUYwbThc5UljY9FdSfgDWFOL5MKpCTwmjpdwBc6DzrbJvk9BrIPaAUAoBQCgFAKAUAoDgx+DaQhS1oiCHUeJugv+E63FcKtKVR6c93qvEkUasaa1Y73R9F/fwOyKMKAALAaADkBXZJJYRwcnJ5ZnWTBGbf2SMTFkJK2IYHjrw4e81Fu7VXENLeOpLs7t21TWlnbB1bPwaxRrGvBRbXjXalTVOCguhwrVXVm5vqV7e/dRMQheONBOLEN4cw5hiOJ9ajXVqqke6lkq72zVWGYJaj4xvTgp4brKjIxOXKNbk8ALcb1W0qLjU0tboqKNu4VdMluiz+zT2dYlZ4sViR2SIwdY21kY20uPui9jrrpwq2hRecsu6dB5UpH2kCpJMPaAp288hG08JY2+zl+bKD+gqNP/fj7GRKn8TD2MbalP1vhwP8y3wMlv8AhrEn/qEvJmJP/VRX/V/MreB2if8AKzX5S215kvGP2qLCptW+/Ig06u1f78jQsXa7OwSHXNOVt6B1t8qLE6NJPx/URSqUKKly1Y+Z7iYRh4do4ZGJRewI14FmXML+WgrEo6IVYLksGJRVOnWpx5LH5nXsjCnA4iIKzNBikdSDxDqCf0tY+ddKdLsaiiuUjtSo9hWUU+7JfmRkW6pXaJhgZj2bRMGYgcVD62rSlaLtms8sHKjYx9YaTfdwy1e0vaDRYSOFSS7sCePhjsxPxy12vqjjDC6/Qk8SquNPSub+hathzZ4EN76camp5SZYReUmd9ZMigFAKAUAoBQCgFAKAUAoBQCgPDQFR2hug8u0YsS0wMUTlxFk1LZbDvX5Gx4cqjqhio5tkSNtiq5tluAqQSz2gFAUzej/3PCeccgHuYE/Kos/9+PsZDqfxMPYzHaLg7ZDHhHhlv653f9Kw/wCIb8ImM/6ly8I/UoGFYquQ8cWkd/X6RY/IGq2Oyx/yx8yojstP/PH/AOiRxcZ+hJEhKsmMlUEXBFs9tRXaUG6cYJ76mjvKDdKNOL5Ta+Z4mGfD4bGwzAZykUobU5laReJOvH96aZU6dSnLnszGmVKlUpz57PPjubtiYufH4uLOVCwiwUaAX0JtxJ8/St7acq1TVLp0OtnUnc1lKb/CuRbNnJ/ljE+Qi/8AyFS6P+9P3E2j/EVPd8ir787XD46ZezZxHC0S2+6zas/PTW3uqDc1c1JLGcLBXXlbNaUcZwsfHqXvciYtgoifwr/ui/zqyoPNOL8i3tpaqMX5In66nYUAoBQCgFAKAUAoBQCgKB7SsRiklw7YYSkBZSTHI6hWzwgM0YGWay5/s24621rDNkQ315iFnecHFNKr4gvFkl7H6OI5eySNf8N2LdiQV7+jXI4VgzsaN3NvbRh7QTLJK64cRRXzlDLE4QSSNb7/AGuYnmIm40Rh4Lt7P8XiHw2XFZjIjupZx4gGazXsL3XLyFbI1ZaaAUAoBQFR3/wUtocThxmkgZja17o4AOnPgPcTUS6jPacOaIN7CfdqU+cSD3cw2ImGLxEqkO8bgaW1yEBVHQfvWtGE9Epy/EzShTqOnOc/xSOJNjSOuAYRt3Lq+nMEEfO9a+ryzTeOSNVaybpPHJbnm3MJNHJMIozmXFiVNLgho+OuhFyK51KVTfQv5s/kcqtGqnJ01ynn8jyDY2MmgxMsoZpHRAL6XAdWso4ACx4Vsrep2cnP8TNvVazpTlPeUsfkyaxWxpEfD4yBcsg7sq/iWxAYjrwHw6V2nQaqKpDn1JFS2kqsatPn1IXZM20fpYmYW7R4+1Fk1RdLZePDpUenC516ntnGSLRp3naa2sZ58uhYN09js02JlmUgu8tr9GJ4e6pVGm4qWebbJ1vRcVPV/M2SW4eFkiw5jkBGRiovzAJsfhat7eLjTUZG1rCUKSjLmWeuxIFAKAUAoBQCgFAKAUAoDkx3hoGcMPiH99KGDfBw/wBIUMnenCgZnQCgFAKA0YvwGhlGrCf4Q9DWXzMvmZ4fwr/fWsdWavmc2P4n3U6Geh2jwj0ojBkKMwzUtFzNjYP5rJozIfzWGbIyo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2E2D21"/>
              </a:solidFill>
            </a:endParaRPr>
          </a:p>
        </p:txBody>
      </p:sp>
      <p:sp>
        <p:nvSpPr>
          <p:cNvPr id="13316" name="AutoShape 4" descr="data:image/jpeg;base64,/9j/4AAQSkZJRgABAQAAAQABAAD/2wCEAAkGBxQTEBUUEhQVFBUXFxQZFxgUFhQXGBsVGRcYFx0aFxYeHCggHBolIBgVITEhJSkrLi4uGh8zODMsNygtLi0BCgoKDg0OGxAQGy8mICYsMCw0LCw0LC8sLCwsLCwsLCwsLCwsLCwsLCwsLCwsLCwsLCwsLCwsLCwsLCwsLCwsLP/AABEIAOEA4AMBEQACEQEDEQH/xAAcAAEAAgMBAQEAAAAAAAAAAAAABQYCAwQBBwj/xABGEAACAQIDBQUECQIBCgcAAAABAgMAEQQSIQUGMUFREyIyYXEHgZGhFBUjQlJiscHRcvAzJVOCkqKywtLh8RYXJDVklLP/xAAbAQEAAgMBAQAAAAAAAAAAAAAABAUBAgMGB//EAD8RAAIBAwIDBAgDBwQABwAAAAABAgMEERIhBTFBEyJRYQYUcYGRscHwMqHRFSM0QpLh8SQzUmIWQ0RUY5Oy/9oADAMBAAIRAxEAPwD7jQCgFAKAUBWt594/ozAZokVUMsjTE6xhguSJQRmkbvW10OXQ3oCMk9peGVQzRTqCtwGEQJJk7NVUdpqx0byBB6gAZf8AmRh/tLwz3QKbfY3YlFdgD2lrqG1uQLggE8wLTFtSI4cTlgkeXOWcgALa9yb2FbQhKclGKy30GcGeG2lFIAY5Ee9rZWU8ffWjaUnBvdbNdTRVYN4TRveQAEngKN4WTZvCyRbbxQiQI5KXsAXACknle+nvqOrunq0vYi+u0tel7e0lgakks9oBQA0Bg8oBAJAvoL8za+nuB+FDDeCAx29sEbhL5rxyyXUgj7M2y+ps9v6TWuTVzRF7K3/illZWGRdMl+NghZs/Iaiwte9G8GrmTG6W8S4yEyBShDsuU24CxHyI996znfBspb4JfF4tY0LubKLXPvo3hZZv5HLsbay4hCyhlsbWa3rpb1FYhLUsoS7stL5kjWwFAKAUAoBQCgFAKAUAoDkxuzo5bdogbLe3UX42PnQHIm7eFHCCPhbwjhxt6UB6d3cNlKmFCDxuB5fwPhQHNtXDRvhzhkAEZUrYcLWtYVpG4dKrGcOaefgRa1TPdR8n3fxeWMxsdUZh8DW/pbThC8VSO2uKf0KXiDUZe0uWwNqSZSryEp+Y3sPXjaqK3rz5N7C1uamNMnsUqaabaW1BDHL2UZLqumYWRWa5Gl72+ddlCNWWlndU4V56WfY92sBNBCI55RMV0VgpU5ehuTe3WrKlCUI6W8lvQpypx0yeSWrqdhQENvHvBHhEu+rEOUXhcqL2vy5D30NJT0nzWfH4zHzBoQxCPIUYd1VDaWz87Dprqa5ylFbEZzbZ2Yb2cTMB2kqIADoqlra9bi9NUuiNoqXgY4DcOOdWaHFhwCykrHpmHEeLXjyrDlPwRtmXghuaGwuOZRIJYgexdxdVR73A72h1uDlJ48NaOW+4ctyX3i3sikkaLURRpd5e9btGBypkIF9LnnqOQF6zJKSwbds4tNGXs/xLfSJY2BWyI2XoGLZc45MQAbdDWKajBYTzkOtKrNSawj6BXU7CgFAKAUAoBQCgFAKAUAoBQFP3t3l+jShGJAKgjKL3BuDf4VX3Vw6c9JVXt1KlU0+RDY7ecdleG920uRa3n61Ar3mI90rbi/xDucygTXilLfdcknyJNzXpI449w5QX+/RX9Uf74+PtNM+u0cfzx/MkQzFSFY6gjQm1eJWqMsMqoOUZYM9x8E8OLSbLfJm0OniUrx99WlKq4yUki7o13Caklk+my7wSWuEUetz/ABUx3k8bInyv6mNkjHBb2C+WZLfmTUe9eI+dKd/0mveYpcTWcVFjzRY8PilkXMhDDqKnxmpLMSzhOM1mLyj5DvZtc4nEFiFyK7xxCQHIAls8jji2p0U6acDWr3IspapHPBvZiljORwAO/YIi5YlNgLAWu7EadPU1qopPY3jpTwjsxu9WNkw5RmCGyxuQoDPLLfS/3Aq6EgcfWs6l9TKq5ObZJnUiOKRohDnyorOCzKrMzOq2BDNbx3A4AG5NYbxuaa3jJxYPDRsY1LGRLAkRLnftL5pMygFlJ0W+lwACwHHEmx3tyxYXdzETK69llzTmYSzEK2bgLwqWzD1YegonvleGAoZZb9291lwzF87u7eMk2DNpqQOJ/qJreMerO0YPmyy10OwoBQCgFAKAUAoBQCgFAKA8vQEZtvCRSoUkjV9NCyg28xcaGuFdRksNEe4jGcdLRTds7GCRgDmQBVRXt8RwUNzaaY4RAYnZGZGBHI29eVdeD1Ha3lOqnhJ7+x7Mj2tN06qkcuyMPYWPEGpXpDadnfSml3Z95eHmb3tvis30e5JQY90kkAy5EzZu4xKgRh85a9iLnLl41Xw2PV2vBaE7WjLdSnpa3jiTc3FxSaymorVqeV0ZITbWGZowWZ1UkhV6AEj/AGh/3rdtsjrglxKEKspKMJNJNvfdtJ8uuPryOZNpJZTIrqSgc3XRVIYgkjSxytatVjqbT9Hq2uSpyjJKTit8OTTSeF4rKz0W50bK2+YJrjN2ZWQyKykG6mO1h1s9SKVXs3tyJdrwepSpvDTk5RSw+61JTy/c4nRtX6K05MLzRO7HNkRWjLB1jLOjAgasoLC1S5VoNm8ODVa1PtYNYwnz33Ta9+E2cUGDUI0JmXszbIkeFA7S7kDJe+YZgdR0vw1p2iz/AJ9hr+yLnm0l478ts7+Gz+nMk9m7kRTQrIZpWDgMpyQo2XkCRHm04amusVqWURatpOjUlTnjK28Sdi3Ow17uplINx2zNJY8NAxI4VsoGqpEzhdnxxrlRFUDkoAHwFbKCRuqaR0gVsbYPaGRQCgFAKAUAoBQCgFAKAUB4aApmM3nInaJ86ZSRa1uennqKrZ3Mtbi9inndz7RwexD4ZVfEykPh5JRLG2dZWaZYS6sI2jyWjCqgtYm5BOhJvJU0okxVEo5IzG7vYooFE+ZjGqASSX7ytI11uhAt9kb2vYNXJyTeWcnOMnlo27z4GWZljheMEWzKXtaRcklyMhzDLyuLXvY3rSMYxy2jlFRgm2jb9UnPmDBFAAe/X8o61K/aFGpZSo3b/D+GX0++gtqErzNFLdcmYyui54zqJblr6XuoT3aAV5+N1Ta7r2FzVvOH1qTqbOCWl9MJuXse7fmeRyRh2YXBbiAxsSRlvbrat/WIeJylxyvKlGnLDUcYeFlLOcZ8Mmzau0MNhYrSguzxqrDMFAjW4GZiQB4j5mpcMY2WWei4ZQub1K4c4wUJuWqXLVJpv28ltywRuFxuGluwz94MDmck94Lexv8AkXUVxlUSeGa8XuuI8MrRhU042lFxS0tLVj4anleZN4CCAgi7G97kubm7iTj/AFKDXSFSL6lfH0grSkmsLGNksLaLjj4NmOHwMasxkZVHcEaxyuxTIXYFWIBXxkZQLWrdziubLG79IIaIxpvL31alHvZSWGk3nlnPPJmdpjDxBYpGVUFh3ydOPOuTruKxFnm7viVStVlVct34cvgTHs+3mOLEqObvGwIva5RtPkQfiKn2VaVSLU+ZN4dcTqxam90XKpxYigFAKAUAoBQCgFAKAUAoDy9Ae0AoCG3j2UJUzLGrSrbKTobX1ANR7ijrjstyLdUO0h3VufNYd1cTLhpD2giVZXsHQhge9ckBhnN3uCTxQac65ptQ1YOSbjDVg9xW7i9lZ5e9mnZXVLFO1TLoSxOlr3J+FcJXOHyI07vTvghsXjcPFGY1xBlkIsFiRnJIjjjse+TY5RcFrm5F6t7bg99XWuUNEP8AlPupLx3329n5BVZS3xheZ1bM2ziAqpJFkhQWuzXkYjQGw0GnK/PiaqONWnD42/Z0q+urlPZYgl1WXz57Y96R24fxahZV3KW6l4dP1Iza+0+3xEYyMkShrFiQWY6cuQt86zwW0urayq3dtNOSxlYTwl13Xn8PYSuM8Vjd0s238v3yN64ZfP8A1m/mtP8AxPxN/wA6/ph+h5L9o3Hj+S/Qh94MuJd0scqCMMbnxakAel6mXSuIW9G9rzWqpnEcJd1cnt4+zqj3XA+NWvqXq3EcpOWqLS+aX5bHJs1yjqArCNQAW1PCuVtw530Wqc12nPS3jPs8zl6TcRt+Ixp0bV7QTSzs3nH6ItcOKuLqQR5VR3VrcWlTRXg4vz+nR+48FNVKcsTWGbGmao+pmrkyF3ixJEYA+8fkKkWizJtkqxinNt9C8exDZxyT4hvvFY1v0XvMfiVHuq+tIJJyPTWNNJOR9TqYTzCVrKT0BNAVHZe+6tBFJPGYmmI7JEEzkgmNczFoksoaWNcwuveGtAZw79wsqARyiQmEOpjkyxmXLlzyBSFBv3SdD5a2A2nf/Bi12kCnMc5ifIFVUfOTbwsJI7HnmFASGJ3jhXCNijmCLmGVhlftFYp2eU/eLjLQHDht+MM1haTOY4XsqMwJl7MLGrgWZ7yILed9BQGWM34wsZIYy3DZdInOuV2blqFyPmPLKaAlNkbZixHadlm+zbKcyst+jLfip1sfKgJGgFAYsbUBSNm47abTNmjWMTOsidqrOsUGST7I5CMsvcTNe4BkNr8KAxTePaBjQtEsUjYlUKHC4mQJAQC2dlYDMuvfXMp7vmQB7JvFjx25WJXCz5Ih9ExKExhWIzAv3s7gRiQd1fGwsbACe29vXhMGt8TMqE/cF2e9gdEW55jXhrUy14fc3T/dQb8+S+L2NXNLmVXbO8uKxUR+i4JliFj2+MvGL5rApEDmYEaj11HXvXsLKhTbvKuf+tPd+98l9+6LdSTpvUtikbT2dcD6VipJnPGNCUiAseQ48eOhqsq+kNK1WOHUIw/7SWqfxfLl5r5lHVudEcUlv8TZhYljFo0VB+UAfPnXl7viF1dS1XFRyfm8r3LkvciqnXqTfeZsLE1DbbOWWc2Pw+eM9V7y+oq/9Gr+Vrexi/wT7sl0w+XwZMsKrp1cdHszlfGmPDGQg3tZdDqx0AHvqbLgHa8adpBYhnU/KHN7/l7cHWrZf6nQlt9DZsrBdnEFbVjdnPVzqf491VvH+JK+vZTp/wC3HuwXRRWyx7eZHuq/aVG48uS9h1iwHJR7hVPTjUqTUaabl0xu9t9sEdKUmNjYnCDFDvqXtoi3Ks17ANYWr2ejjPqE/XKOqnFNp1Mak0umXq/Lyz0PRcMo1K0407hZjnnLmviTG809oWkIuwIygWFyTYKPWvE2k3c3ChVnhPm8ZwvHCPTcZ4JZu2c4rS118fJlcxeHkkAvAwtr4k/mvQ07ThUH/HL/AOuZ4unQpQbxV/JktulvRLgSy9iXjb7hkVbN1BOg86sbanw6m8K8TT/+OZZWlaNFvM8p+TPoi7wY8i42W5B/+XheH+tVsrSyf/qV/RP9C41PwDbdx5Guyn/+1hf+as+p2f8A7lf0y/Qan4GG1ol+qnlkwcUcmHgneKGQRTCNolYpYjunwIbA9OYqBWhCE3GEtS8cNfk9zZPJBTbWi2fFHDJgoi7orlYxFGpKF3iCgLZyGTiB3CydRXIySG7eKwk85hGAhibIXfuxkhlZVNxlF0uAFfgTGwt3aAxwu3AvZwwYeGQRs6GJQIhHiO1bswGN1Q5UlYi1zdSCAdQIbC7xxvChfAQSuwGZVCFTM0uGiF3y9xlMgLCxtkGulAWHdjE4PGvIVwcSHJE5LImY542SzjLdTlZgL3urcgaAtWC2bDCXMUSRlzmfIoXM3VrcT50B1UAoCN3kjdsHOsd85ilCZdDmKm1vO9AQC7LxcJjjgcC470pRmClmJP2bSHUBUHHnQHJiMVtciQKiK3bMEIjRl7FY5yDcvclmWAWtpn48gAl2htQq5ijYf+oCqJYow64cI12Ch7OS4AtcWXLe1yQBY9n7tYWKVp0gjWWRmd3K3fMxzMQxJy3NzYaVJqXtxUpqnKb0pYx028v1NdMc5wdm0ezaN0kYKCjFtQCE5trwA61DnFSi4vqYqQU4uL5MoO0dyI1bOJsykgd+w1Y2AzcCSSANOdVlSzS2iymq2CW0Hk4cbsXI1h5VXVbfEiqrWumRq+rgPEQOA1IGpNh8ToKwrds1Vs/A34HAqJe9YhT3hx1tcAjlxFbQpaJKT9p2oW8Y1YueyzzNO8KI8TNIFAjBdbjRWUaaftXG34zeu5bdR9/uySx+F80sp49vM+j3XDrSVtJNY7v4lz+JT4ocRIoLyiMEeGNddbfeavRftHgtrtRtXUa61Jbf0rK++h8xnUt6bxCGfNv6I7cHu/CSDIGlPWRi3E34cPlUav6YcQUNFDTSj4U4pdMdcv6robQu6j2jhLy2/uWTFthsHFGpRQzgnQxxqqAi5Jaw4sLDnr0qrn217DtK9SU5ebb6eBaU7bXDVJtv4nFiHwZmjzyO7G7LmLFEOYKNLc7nvHQW864KlNUHoWHyfiSqtS4q0tMpN9N2dUO2cI0QIbvG5YHTIArNc34junUXrSVg4xwt2RJWaSwuZBbWRXuUIIPT+ORrFHVB6Zczn2OmOGfc9nH7JP6F/wB0V62lLMUegh+FHTXU3PGW9AAKAWoBagFqAWoD2gFAKAUB5agFqAUByYrGhdBqen81ynVS2ONSso8uZUN6MFJOSc6KkkMkEuckZY3ZSWQWsWsCLG3EG+ljy7XbMjh26W8mVmbZbqWyztJmILB58RlNnSSyi/c1SwZbEAmuLu6fQ4Sv6fQ0fVUxYlsQzAxhB9pKMo7twObHQ2cnNrr1rk7in4HCV1SfQ3nY4WRmikZbrh1BZ5Hb7J3Ykkk3JzJ8D1Naq4j1NVdxx3vM4Itjyoyt2oA7TOyrLMcxyRLcs1yfAxy6DvceqdxTaewqXVJxax0OTeDAiQ5gWJU3Cljl0/LwvXXg17aUqzp3UVomsauqz19n+SLQ4g4rsqknpfnyNWDxIcdCOIqJxjhNTh9bTnMZbxl4r9SturZ0ZeKfJknhXsaopwbWxzpPBltjC/SChNu6MupIut72IvqLiulG6lTTRb0bvSsEeN3+8Tm1Oh778Lg2tfhcDSuvrzSx9F95O3rqxg9w+74ViSQRlygZnuBYjRr3Frm3SsSv5NYX0MO+8DUMAYy2Zs2bhqTxJJuTxJJNZddVMYRrUuVOOx9Y3U3kjmjRHISUKAQdAxAtdTz9K9DZ3MJxUXsyztL2nUSi9mWerAsBQCgFAKAUAoBQCgFAKAUBoxWJCC516AcTWk5qKyaTmoLLIp8c0mg7i87cfjXOlqrvC2RW17x422OWSVEdVOhZZHueACFb3/1vkan07SCWUuqXtzn9CKtUlnJyzbwYZVBaQWPVHvxYWtlvfutpx7pqX6jVl3dPy++qMdnLqZ4rY8Mi3Ayki4KafLhVZX4dRnnbD8iLOmn5FExjtHIyNxU2/wCteSrKVKbg+hWznKMsM0fSzXLtGa9qwcUadozDqs0O961bObeSN2hFkIlXS5s3SvbcBrftO0qcPuO9pjmD6prp7tvdsXFlL1inKjPfC2OjDXuGJ1P92HkR+lVt5cU3QlQt6eYpZflnG8uuuMtm1lNPGyItWolFwgtl95fmmdyzmvLOCIimzL6Qax2ZntGPpBp2Y7RnNj8WFQu3AC/vrtRptzSRvS1TmorqQuycXicbiEggADMeNvCo1LMegGtXVOzi3gvKdjFtLqfo3Bw5I0UktlVRmPE2AFzVylhYL9LCwbqyZFAKAUAoBQCgFAKAUB4aAqu8u0WjnCkd3KCvzvVbd1XCePIqL6vKnVx5EXDtd2hxTRZQ8YzKCpa4CXsRcXuQancGqwqzcZ8sry2fXqQaVdVKjyR+K2p2gjfE4a9iEEguPFlLdzKbDhzINjqLVf06a0PRUxlZx7M43yvt9SSkuSZCSGE3f6K7qoIylsqgmRhe/Z3JN79NSamRUtLXbYec568uXPZHRPxZY4d7SY8y4STKC44m+VcoBtl4ktw6AmonqUG8doun558/I4ulDPMrm2caJpjIEKXC5gb+K3oOVuVeE45TjC8kovPL5FLewUarwcNVGCIKAUBrxqZoZB0Gb4V6H0XrulxOljr3fiifw6emujRgTmirTicVacUmlyUuvLDeWmuqw8NdTW5XZXD9p5hWYEAnNe9zcm1tNBVjxWhaV6EqtNdnpxhaUsqSytTjtJvpj8KW+7bOlzGnKDktsYxtjn4+Pu5HZXkGVwoCO27EWjAH4tfhUq1lpnnyJdlJRqNvwLV7K5oMIkzyqwdyAHCggRgDTrxufcKt6F5TjnUXttf0oZ15PrOExKyIrobqwBB6g1ZwkpRTRcwmpxUlyZurY2FAKAUAoBQCgFAKAUAoCqb87IxEyhsNlJVSCpNidb908L+pFQLy2nVacehWX9pOs1KHQ+b7HTFYeckqytwZZAbEeY/eq6FWpbzzFblFOMqcsYwyxtvg3AwobfmNv0qV+3J9YL4nF3kk+Rh/4ta+sMeXmLm/x/6Vr+3J53gsGPXZZ5HU2+Yt3YiDbS7C36V1fHI42h+Zu73yKRt7bUpxoXMcmSN3VVjy69oXJPizWCAWNtNajTxWpa583n6E1U6dS3Tlzefbnb3HKm8CGNWEDEs1lBcC65c2bhfyt14aa1ydjCL3kc5cNpxbTly/wbm27CCo7MksGIGdRbK0gOY8tEJ94FYjYx5t/f2xHh0X1+9v1NE28iMbiM2JGhZRlUkIP6je5rapZp/fvM1bBPk8f23LLsvZvaxs7NlQqyjqSRyFcLOcbatCvUeFGSftw87DhPDK91VzTXIhoMKYmaNuI1HmOtTeP3lK8u3cUXmMkvlyfmY43a1KFw1NYNwXUm3HjVTKvVnBQlJuK5JvZexdCpcpNJNm7D4dnNkUsfKtIwlLkhCEpvEVkwkjKkg6EVrJNPDMNNPDMCt9DRNrkYTa3RzbWxjLGEXQHpUqi9XMm2718z6j7Ksb2mzlBNzG7ofS+cfJhXobOWaWPA9VYSzRS8C41KJgoBQCgFAKAUAoBQCgFAKAo+8aH6SxIv4bHyt/3qnuk+1ZQXqfbPP3sULEeNv6j+tUc+bPOz/EzCtTUUBh2QzFrd4i1/Kt9csYyba5YxnY502bGDcKAb300191dHcVGsNnZ3VVrDZpx2yldWC2Qt4iEQ39bqfiNa60byUOe/xO1C+nTe+/vZswWxYRYOucKCfMkcr/AArrQryq1lFywm0m/A3p3c51N3hM78BvSTZWitGoOUJrl9b8auPSfhFtaxp0acnrWXl/haf+Pnk9Vw3iNDhrcJ8n1OLaI+lTCRg8aIuVLMVc34k2Og8qreG8Sq8MpOnT0z1btSWqJXcd43C5mlSSaXijX9VsL5J5hfhchwPiL/OrJekdGbTr2dKTXPC05Xu2XwZQq6i8aqcX+XyLHu7K0URR5czMbk5VS/QacqqOK3dtVppWlHst90pSlle17nqfRmvads4yioyxtl/r1ODauJVsQqRkMQpMltQOGUE9eOlV1vSn2TlLx2+pj0sp2+uMoY1dce7BgUNHHB4vGCP2ul479CK727xLBJtXieC6+xbGa4iEn8EgHxU/8NX1jLnH3npeGz/FE+o1YFqKAUAoBQCgFAQcm9OHGIfDkyGRL5ssM7KCEEuXOEKlsrKbA87cdKxkzhkwkoI49PI69RyrJgCZfxD4j++YoDMMOtAcO2cT2cRI4kgD+/jXGvPRDKI9zU7OGUVDbW2FSO5F3a4UefU1VXFxGMfMpLq6jGGerKMzXJJ4mqRvJ59vO55QCgFAKAUB6poERso7Ka48L/I17laeM8Jx/wCdQXxj/hfFeZcfxVt/2j8iRXWvDlOSGGiAUsxAUAlieAAFyTUijS1PCJdCjreD2DGYZ4Ud2CB1dssgIIVCQxfTu2ynjU/1RxeEWXqEovCNmHbCoLKVRWyZTlN2LZvu2zC2U6kWt6VtK2lLmbys5y5mEyhkDjgwvxB+Y0qDXpaXgrbilobRFYuPMjDqDUaDxJMiU5aZpm72Z47stox30EgaM/6QuPmoq6tJaaq8z0NjPTWXnsfdBVyX57QCgFAKAUAoCo4/ciOWTGSlgJcSGVXCjNGrYeOC2bidULchr76xgzkgZ/ZqShI7LtDiHme6Eq93dlzWYHMuc2N/lpTAyckXs1mQw5Po9kkSVs0dyZAoBYNmBW9s3qFvcC1Y0mdSJ/dvd9sBiMRPNIhSUks5B7QkszAObkNbMQLAaVpOcaa1TeEbwhOq9MFlkvvPOGSMKQQSWBHS1v3qNdzUoLBVcSzFKD55Pnm8L3kA6L+v9iqG6feSPL3j76RF1FIgoBQCgFAKAUBqxkOaF7/dGa/mK9D6MXNSjxGCgs6u615P9OZO4dOUay0mrZcxZdeVR+PW1O3v6lOm9s/DO+PdyNb2lGnWajyJkIkidnILoSpI5EAhrHqptqOYqFRq6HlG9tW7N5RsOy4LqVLRhe0KrH2YUGTxWuhNtScvhJ4g2FpyvHjcsFfvG+DWNjwBFUPJZSjeJbkoWIF8vdHePgy2GgsNKy71vwMviDznY9kZUjWNfCosLm5tVfWq622VlxW1ttnA1RWQiLkh7N7rcG9wRoQeOnnUqFTKJtOq2sn2bcjeQYuCzEdslg469GHrz869BaXCqx35o9TY3Xbw35rmWWpZNFAKAUAoBQCgFAKAjtubMGIhZDoeKnow4VGurdV6bgyTZ3Lt6qmvf7D53Bi3iPZSaZLgA/d1vavO0q8qb7Kp0JXpDw2VzGN1bLU8bpdV4r6kPtJ7zMT1HwsK41m3Ns+Y1m1VepdeX0NJtbQVw3yXtzVsp2CVtQSqPLeHKThGMsZbbeHL4Y36o1WrY80KAUAoBQCgNW2JMuGtzkb/AGV4/O1ey9EKKjVqXU+VOLfv+8lxwuGM1GYYCPLGPPWvLXdaVatKpLm22V1xPXUbOpXqPk4JmXams6jOpjtTTUNTMC1YyYPKwDCSPMLVtGWGbRlpeTDdXaxw+OifUDOFf+hjlN/191WttLRNSLmzn2dSMj7XtXHMukZGbjqL1b1qrjtHmX1es47R5lZxW9c0Wr5LDiCLfvVe72rF74KyXEa0Hvgse7O2lxcAlUZe8ykXvYj+xVlQq9rDVjBbW9ftqanjBLV2O55egPaAUAoBQHPj5SkTsouVUkDzArSpJxg2jnVk4wclzSPm+19qYaYlnYrJbiBe/ka8/cdjX70tn4nGw9JJWuz3j4foQBs3rVTlouZ2/CvSGm5U+7Vx7JL2r+ZfeTTqDW3M8HUta/DbzsqrcHy1LfuvZtLqsdPdzEh6URrxGpbxjG2t0moZzPrN+PlHwW78zCslWKAUAoAKA4dunNOkY+4qj3t3j+or3Vv/AKP0elLrUlj3Lb6MvYfurPPidoFeFZRHtAKAUAoBQCiBpjwSmUEmw4mpEKm2GSadXbSy8HeBI4hr2j20F+fUmp/rcYR8WWbvoU4c8spG3sRJKLliddR61Cp1XKTcivpVnOo3ItXs32z9Gw7xuhYM5dSCOaqCLe6rO2vFTTTRcWl+qUXFou0e9ERsCrgnyH81MV9TfiT48RpPbcicFvdfaZwrah1GTLrlYAtqOhHwtSlcSlVcXyMUbmUq7i+TLnU0sRQCgFAeGgPmW/26xjY4iBLodXVR4TzIH4T8qpr20alrgtup5/iFi4y7Smtnz8inYF2PpVTUproVdGtUtaqrUHiS+/8AKO/Rh51E3R9DjK19JbLD7tWPxi/rF/e5oYW410Pm15Z1bSs6NZYkvvK8meUIwoBQCgAoDgxemLJP3gG+QFe3u36x6O0pr+SWH8Xj6FzVeuyT8DvNeIZTCgFAKAUAoBQCgFAeUB14fHMgsALV1jWaO0a8omWM2y4QkAAgaa12hWbeDtCu5PBu9kkq/WEhk70skbZWOpBBuw94/Srizqd7Bf8AD6i16WfZqsy4FAKAUAoDnxeJVBqfQda0nNRW5pOooLcom3MNHGjyd25voLC7HoKpbmEYxcjzt3ThGLmylqapmVdneVrOtGtReJL8/L2M3uMw0rRbM+jX9vS9IOHK4or95Hp1z1j9V7jnrc+XtNPDFAKAUBrEwzWvr8r9L9asP2ZcKh27jtzx1cf+SXPSnzfI69hPRrxt+ft9hzbW0aN7EgAhreun616f0eSvOH3Fg5JSeHHPj8+aLOzxVoTpZ36HVDMrC6sD5c/hXmr7hN3ZP9/BpePNfFbFdWtatL8SM6rTgKAUAoBQCgFAKAUBpxcuSNm6D51vTjqkkdKUNc1HxKxs3C4nESsFSSVrFiEBay3twHLUVd9lHTiCPQdjHTppouPs12TifrRC0bxrEGdi6MvdIKZRcakk/rXa2ovUpEi0t2pqWMYPulWRbigFAKAUBGbwbKGJhKZsjcVYcj5jmPKuNeiqscEe5t1Xhpe3gz41trZGJw8uWa/5WuSrDqp/bjVDXoypvTI8zc0J0XpmiPxO1kQa3J6D+ajQtpTe3Ii07SdR7cjzA7dBIBWwPO9/2rNWzaWzPScAu5cMuO9LMJbSXyfu+RK4gWPrUSOWdvTDhMaFZXVJbT5r/t4+/wCZrrJ4oUAoDQIwuttNfcOOvW3XjV3K+qXzcHJptbJb6p404XWOpfyru5xtjlJdWVXbO/zfL3Z8ORsDq1wCD1qDcWVzaaXVi455e7n8DlKnUpNOSwcO0MGEQSLoQwHrzr2Po1xC4v3Us7l6qbg+fNe/n8S2sK062qnUeY4O3DvdQeteFrRUZtReyKipFRk0jZXM0FAKAUAoBQCgNOKxKRrmdgB8z6Ct6dOU3iKOlOlOo8RRC7R26rRsEVjfmbVOo2koyTbLChYyjNOTLj7D4GfFTSjwrEEJ/M7AgD3IflVvawak2XtlTam2fZrVOLI9oBQCgFAKAUBEby7DXFwGMnIbgq9rlT6XFx764V6CrR0sj3VtGvDSz543sfd37+KUL+WMliPQtYfOuELPT1ItPh+jqTDeybChAI5JlYDxEqwJ6lbD5EVvOzhLqdKlhCS5lX2xskq5hJuyMBmGl/P4GvNuDp15U2ei47Tdbg0ZvdrS/ozlxEOQ28hXOosM+V1I6ZYNdaGgoBW0JaWn4BPG5yQ4chha4Avz0Ov9+lq9Te8ToVrabnplKeMbNSi0t89Ek946X3svVltssKtxCcHnDbx7Vt8Phz6nu2yexS3AOc3w0/epfoe03XjH8bht+f8AYkcLaxJdcG7DjuD0rxlRNSaZU1M6nk2VoaigFAYyOFBLGwHEmsxi5PCMxi5PC5kWNvxngGPnwqW7Oa5k12FRc2jL68T8LfL+ax6pLxMeoz8URD7dkeQhTlHIAXPvqbGzhGO+7J8bCnGGWss1xbPxOMxCxwq0sh5clHVjwVfM1Kt6axiKJtpSWMQR9V2T7HYhGv0ieRnt3hGFVb9ASCT61K9WXVk5WcebZeN192oMBE0eHDBWbMxY3JawHH0FSIxUVhEmEFBYRNVsbigFAKAUAoBQCgFAKA+cb84fJi8/41U+8d0/oK8zxOHZ3Kl4/wCD0NrD1rhtSh5NfVfmVvaQuQajVl1PkVwt8nFXA4CgFAKygWKTZ0XYdmVDFgCzHU342XpU6hxWfDK8Z0EnJLdvPXptg+gcC4HSlbqtJvL8MfoVDaM80IyRGIlZFjbPHmJL6qc2YW5aV3jUp3MnUlDGrMtum/LkUlzZ06NzUozjnGXleHwY+uYx2gdJGMdgzIFCs+YIVW7aann0rR2Kyu9zIMuGxyu9hP5c/Aw/8RRAN9jIGyaFshUOUzhSoIJNbRsorfOf0+BtDh8FvnP+cZ5HbE+ZQetVk1htFRNaZNEfvB/hAXsCw9/GpFn+PJKsdqmfIkfZzubhsYZUlklV1syiMoAUOh4qdQbfEVdUFGtlPoegt4wrtqWcoux9kWE/z2I+MX/JUj1SHmSvUKfi/v3EnuZ7P8PgWaT/ABpmuM7qO6n4VHLTieddadJQR3pUVBY5lpw+BjjLGONELeIqqqT62GtdEkuR1UUuSOismRQCgFAKAUAoBQCgFAKAUBUfaHhrxJJ+Fsp9GB/cD41S8Zp5pxn4P5l5wOrirKD6rPw/yfPsbMqx9489Kq0tcFg+f8btOyvKtJeOV7918yPTGIeDCubpTXNFI6M1zRuU34Vzwc2mjbBCWYKouT/etbRi5PCNoRc3hGnEbShiNtZmHG2iXH5uJ9wr11p6KVXBVrqapx57vf4fq/cW1HhmO9UeDmg2vipHZlcIp6rcKOQSofHlwzNOnbxzpWHLlq9pax45Kxh2dF5X1MosGAtmJcls7M3EvxzVQyrPOVt0x5HnK97VrVXUk92aZdkRMxYrqeJ94P6gfAVvG7qpYyZje1ox052McfgIQrM40GptzIGUe+1hW1KvVbUYv7/yZo3FZyUYv7zn5kMu33IsgCAcOZtUx2kU8y3J7sILeTyzRh9n4jGzhIlaZz04KOrHgo8zUuhSSWmCJ9vSUVpgj7f7O/Z+MB9rLIZJypU5SRGoNiQo4twGp9wFTqdFReepZUqCi9XUvVdjuKAUAoBQCgFAKAUAoBQCgFAKAUBH7bwHbwPHexNrHzBuKj3VDt6Th4km0uOwrKp4HzfaW50/34c46pr8La1552N3R3is+zcuK37KvZaqsVqfV5T+K/UrGL3cANhmQ9GB/fWuaupQeKkfoV9x6K0qnetqmPbuvijgk2XJGLrqPy3v8K6Rr06mzKK+9G7uhBzwpJeHP4G7HbVMcPZqxLuBnYWvY/cX9zXreDWdraUvX7hp42jHxl4+7+5V29vSprWNnYABQW1J+A8q8zxLide8rOdSX6e4qbq7nUljOxICqshELjN4FWTIi5rcSTpfoKnU7JuOqRY0uHuUNUng3Q7W0JdbDyrSVtviLOc7PfEWV/au05J3yKGy3AVFFyTwGg1JJ5VZ21tGms9S3tLSFJZ5yfU+t+yzcHso2nx0CmR7ZEkUNkQa3I5MSeHK1WFKljdlrRo4WZH0yDDIgsiKg6KAv6V3SSJKSXI21kyKAUAoBQCgFAKAUAoBQCgFAKAUBH7YwHaxkC+YDu95lGbqQOPvqPc0e1hjr0JFtX7GeenXbI2WiRoY1v3PEW0uSL5vQ+VZoKMI6F0+8i4lOpLtJdeWPkd4N67kc5sXs+OUWkRW9QK0nShNYkkzeFWdN5hJr2FO302JFDGjxLlu2U26EE/tVFxW1pUoKcFjfB6Dg93VqzlCo87ZI3am6ST4NMTEgEwXvBR4wOYHJv1qRKg6lvGceeF7zyHG7BdrUdLbDey6lCXFFTa3uOmtVkqWTykqOr2nfHJdb8KjNYeCK4tPBAbAw0LY2ESL2iGVVZbnUM2XiPW9XlKTyk0ehozepJrY+j73ezZmdRgQqRuQHDMe51bU3I8hreu87P8AeqUeRLqWH75Thy+RJbE9lOGgkhlMsryxMj3GVVLKb+GxOXyvUqNBImwtoxL8ZACBcXN7C+pta9h7x8a7ZO+d8AyC4Fxc6gX1t1tTKGVnBrGLQ5rMvc0fUd02za9NCDWNS38jGuO+/I5Mbt3DxQiZ5FEbWysLte+osACTWsqsIx1N7HOdenCGtvYzh2xC0PbrIpitcvewAHG/T31lVIuOrOxlVoOGtPY3YPHxypnidXXqpBFZjOMlmLybQqRmsxeUYwbThc5UljY9FdSfgDWFOL5MKpCTwmjpdwBc6DzrbJvk9BrIPaAUAoBQCgFAKAUAoDgx+DaQhS1oiCHUeJugv+E63FcKtKVR6c93qvEkUasaa1Y73R9F/fwOyKMKAALAaADkBXZJJYRwcnJ5ZnWTBGbf2SMTFkJK2IYHjrw4e81Fu7VXENLeOpLs7t21TWlnbB1bPwaxRrGvBRbXjXalTVOCguhwrVXVm5vqV7e/dRMQheONBOLEN4cw5hiOJ9ajXVqqke6lkq72zVWGYJaj4xvTgp4brKjIxOXKNbk8ALcb1W0qLjU0tboqKNu4VdMluiz+zT2dYlZ4sViR2SIwdY21kY20uPui9jrrpwq2hRecsu6dB5UpH2kCpJMPaAp288hG08JY2+zl+bKD+gqNP/fj7GRKn8TD2MbalP1vhwP8y3wMlv8AhrEn/qEvJmJP/VRX/V/MreB2if8AKzX5S215kvGP2qLCptW+/Ig06u1f78jQsXa7OwSHXNOVt6B1t8qLE6NJPx/URSqUKKly1Y+Z7iYRh4do4ZGJRewI14FmXML+WgrEo6IVYLksGJRVOnWpx5LH5nXsjCnA4iIKzNBikdSDxDqCf0tY+ddKdLsaiiuUjtSo9hWUU+7JfmRkW6pXaJhgZj2bRMGYgcVD62rSlaLtms8sHKjYx9YaTfdwy1e0vaDRYSOFSS7sCePhjsxPxy12vqjjDC6/Qk8SquNPSub+hathzZ4EN76camp5SZYReUmd9ZMigFAKAUAoBQCgFAKAUAoBQCgPDQFR2hug8u0YsS0wMUTlxFk1LZbDvX5Gx4cqjqhio5tkSNtiq5tluAqQSz2gFAUzej/3PCeccgHuYE/Kos/9+PsZDqfxMPYzHaLg7ZDHhHhlv653f9Kw/wCIb8ImM/6ly8I/UoGFYquQ8cWkd/X6RY/IGq2Oyx/yx8yojstP/PH/AOiRxcZ+hJEhKsmMlUEXBFs9tRXaUG6cYJ76mjvKDdKNOL5Ta+Z4mGfD4bGwzAZykUobU5laReJOvH96aZU6dSnLnszGmVKlUpz57PPjubtiYufH4uLOVCwiwUaAX0JtxJ8/St7acq1TVLp0OtnUnc1lKb/CuRbNnJ/ljE+Qi/8AyFS6P+9P3E2j/EVPd8ir787XD46ZezZxHC0S2+6zas/PTW3uqDc1c1JLGcLBXXlbNaUcZwsfHqXvciYtgoifwr/ui/zqyoPNOL8i3tpaqMX5In66nYUAoBQCgFAKAUAoBQCgKB7SsRiklw7YYSkBZSTHI6hWzwgM0YGWay5/s24621rDNkQ315iFnecHFNKr4gvFkl7H6OI5eySNf8N2LdiQV7+jXI4VgzsaN3NvbRh7QTLJK64cRRXzlDLE4QSSNb7/AGuYnmIm40Rh4Lt7P8XiHw2XFZjIjupZx4gGazXsL3XLyFbI1ZaaAUAoBQFR3/wUtocThxmkgZja17o4AOnPgPcTUS6jPacOaIN7CfdqU+cSD3cw2ImGLxEqkO8bgaW1yEBVHQfvWtGE9Epy/EzShTqOnOc/xSOJNjSOuAYRt3Lq+nMEEfO9a+ryzTeOSNVaybpPHJbnm3MJNHJMIozmXFiVNLgho+OuhFyK51KVTfQv5s/kcqtGqnJ01ynn8jyDY2MmgxMsoZpHRAL6XAdWso4ACx4Vsrep2cnP8TNvVazpTlPeUsfkyaxWxpEfD4yBcsg7sq/iWxAYjrwHw6V2nQaqKpDn1JFS2kqsatPn1IXZM20fpYmYW7R4+1Fk1RdLZePDpUenC516ntnGSLRp3naa2sZ58uhYN09js02JlmUgu8tr9GJ4e6pVGm4qWebbJ1vRcVPV/M2SW4eFkiw5jkBGRiovzAJsfhat7eLjTUZG1rCUKSjLmWeuxIFAKAUAoBQCgFAKAUAoDkx3hoGcMPiH99KGDfBw/wBIUMnenCgZnQCgFAKA0YvwGhlGrCf4Q9DWXzMvmZ4fwr/fWsdWavmc2P4n3U6Geh2jwj0ojBkKMwzUtFzNjYP5rJozIfzWGbIyo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2E2D2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36832" y="5304657"/>
            <a:ext cx="700141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Istituto di Istruzione Superiore ‘’Campus L. Da Vinci’’, Umbertide (PG) </a:t>
            </a:r>
          </a:p>
          <a:p>
            <a:pPr algn="ctr"/>
            <a:r>
              <a:rPr lang="it-IT" sz="14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Istituto Professionale dei Servizi Commerciali </a:t>
            </a:r>
          </a:p>
          <a:p>
            <a:pPr algn="ctr"/>
            <a:r>
              <a:rPr lang="it-IT" sz="14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Classe: 4G         Anno: 2014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/>
        </p:nvSpPr>
        <p:spPr bwMode="auto">
          <a:xfrm rot="20280000">
            <a:off x="2321604" y="1784071"/>
            <a:ext cx="1942604" cy="150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2E2D21"/>
              </a:solidFill>
            </a:endParaRPr>
          </a:p>
        </p:txBody>
      </p:sp>
      <p:sp>
        <p:nvSpPr>
          <p:cNvPr id="36" name="Freeform 30"/>
          <p:cNvSpPr>
            <a:spLocks/>
          </p:cNvSpPr>
          <p:nvPr/>
        </p:nvSpPr>
        <p:spPr bwMode="auto">
          <a:xfrm rot="20280000">
            <a:off x="3849017" y="2445171"/>
            <a:ext cx="2194" cy="3991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  <a:cxn ang="0">
                <a:pos x="2" y="2"/>
              </a:cxn>
              <a:cxn ang="0">
                <a:pos x="2" y="4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2E2D21"/>
              </a:solidFill>
            </a:endParaRPr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 rot="20280000">
            <a:off x="4254319" y="2276129"/>
            <a:ext cx="3291" cy="498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1" y="2"/>
              </a:cxn>
              <a:cxn ang="0">
                <a:pos x="1" y="4"/>
              </a:cxn>
              <a:cxn ang="0">
                <a:pos x="0" y="5"/>
              </a:cxn>
              <a:cxn ang="0">
                <a:pos x="1" y="4"/>
              </a:cxn>
              <a:cxn ang="0">
                <a:pos x="1" y="2"/>
              </a:cxn>
              <a:cxn ang="0">
                <a:pos x="3" y="2"/>
              </a:cxn>
              <a:cxn ang="0">
                <a:pos x="3" y="0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3" y="2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2E2D21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20776" y="620688"/>
            <a:ext cx="7717726" cy="4427155"/>
            <a:chOff x="611560" y="824183"/>
            <a:chExt cx="7028981" cy="3787163"/>
          </a:xfrm>
        </p:grpSpPr>
        <p:grpSp>
          <p:nvGrpSpPr>
            <p:cNvPr id="9" name="Gruppo 8"/>
            <p:cNvGrpSpPr/>
            <p:nvPr/>
          </p:nvGrpSpPr>
          <p:grpSpPr>
            <a:xfrm>
              <a:off x="2080143" y="1239390"/>
              <a:ext cx="3940448" cy="3371956"/>
              <a:chOff x="2987824" y="838171"/>
              <a:chExt cx="3940448" cy="3371956"/>
            </a:xfrm>
          </p:grpSpPr>
          <p:pic>
            <p:nvPicPr>
              <p:cNvPr id="10" name="Immagine 9" descr="https://encrypted-tbn0.gstatic.com/images?q=tbn:ANd9GcTZdF007b2hn8wLqQvnCGEcCu4fmz6eeZkx_ZFnfd3J4Rg1I-WM">
                <a:hlinkClick r:id="rId3"/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000" y="838171"/>
                <a:ext cx="2448272" cy="25202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1" name="Immagine 10" descr="https://encrypted-tbn0.gstatic.com/images?q=tbn:ANd9GcTZdF007b2hn8wLqQvnCGEcCu4fmz6eeZkx_ZFnfd3J4Rg1I-WM">
                <a:hlinkClick r:id="rId3"/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838171"/>
                <a:ext cx="2403040" cy="25575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2" name="Segnaposto contenuto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8325" y="1802113"/>
                <a:ext cx="2156343" cy="240801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63500"/>
              </a:effectLst>
            </p:spPr>
          </p:pic>
          <p:pic>
            <p:nvPicPr>
              <p:cNvPr id="13" name="Immagine 12" descr="C:\Users\Utente\Desktop\pulmino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449">
                <a:off x="3790501" y="1386343"/>
                <a:ext cx="1564838" cy="10298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Rettangolo 13"/>
            <p:cNvSpPr/>
            <p:nvPr/>
          </p:nvSpPr>
          <p:spPr>
            <a:xfrm>
              <a:off x="611560" y="824183"/>
              <a:ext cx="7028981" cy="83041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it-IT" sz="4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Kristen ITC" pitchFamily="66" charset="0"/>
                </a:rPr>
                <a:t>MINOA S.R.L.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7298" y="0"/>
            <a:ext cx="4854929" cy="690485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pubblicità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785794"/>
            <a:ext cx="8321008" cy="61783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l 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nostro </a:t>
            </a:r>
            <a:r>
              <a:rPr lang="it-IT" sz="2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SITO WEB</a:t>
            </a:r>
            <a:endParaRPr lang="it-IT" sz="16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u="sng" kern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www.Minoa S.r.l.com</a:t>
            </a:r>
            <a:endParaRPr lang="it-IT" sz="1000" b="1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                                                                                         </a:t>
            </a:r>
            <a:r>
              <a:rPr lang="it-IT" sz="1050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 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la nostra rete di </a:t>
            </a:r>
            <a:r>
              <a:rPr lang="it-IT" sz="2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SOCIAL NETWORK</a:t>
            </a:r>
            <a:endParaRPr lang="it-IT" sz="16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1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         </a:t>
            </a:r>
            <a:r>
              <a:rPr lang="it-IT" sz="1100" b="1" dirty="0" smtClean="0">
                <a:solidFill>
                  <a:srgbClr val="002060"/>
                </a:solidFill>
                <a:latin typeface="Comic Sans MS" pitchFamily="66" charset="0"/>
              </a:rPr>
              <a:t>Facebook</a:t>
            </a:r>
            <a:r>
              <a:rPr lang="it-IT" sz="1100" dirty="0" smtClean="0">
                <a:solidFill>
                  <a:srgbClr val="000000"/>
                </a:solidFill>
                <a:latin typeface="Comic Sans MS" pitchFamily="66" charset="0"/>
              </a:rPr>
              <a:t>                        </a:t>
            </a:r>
            <a:r>
              <a:rPr lang="it-IT" sz="1100" b="1" dirty="0" smtClean="0">
                <a:solidFill>
                  <a:srgbClr val="002060"/>
                </a:solidFill>
                <a:latin typeface="Comic Sans MS" pitchFamily="66" charset="0"/>
              </a:rPr>
              <a:t>Instagram                </a:t>
            </a:r>
            <a:r>
              <a:rPr lang="it-IT" sz="11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100" b="1" dirty="0" smtClean="0">
                <a:solidFill>
                  <a:srgbClr val="002060"/>
                </a:solidFill>
                <a:latin typeface="Comic Sans MS" pitchFamily="66" charset="0"/>
              </a:rPr>
              <a:t>Twitter</a:t>
            </a:r>
          </a:p>
          <a:p>
            <a:pPr marL="0" indent="0">
              <a:spcAft>
                <a:spcPts val="600"/>
              </a:spcAft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la 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nostra </a:t>
            </a:r>
            <a:r>
              <a:rPr lang="it-IT" sz="2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BROCHURE</a:t>
            </a:r>
            <a:endParaRPr lang="it-IT" sz="16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</a:t>
            </a:r>
            <a:endParaRPr lang="it-IT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    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i nostri </a:t>
            </a:r>
            <a:r>
              <a:rPr lang="it-IT" sz="2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GADGET</a:t>
            </a:r>
            <a:endParaRPr lang="it-IT" sz="16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20000"/>
              <a:buNone/>
              <a:tabLst>
                <a:tab pos="358775" algn="l"/>
              </a:tabLst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i nostri </a:t>
            </a:r>
            <a:r>
              <a:rPr lang="it-IT" sz="2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OMAGGI</a:t>
            </a:r>
            <a:endParaRPr lang="it-IT" sz="1600" u="sng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m2.paperblog.com/i/215/2155903/ilfrantoio-olio-trevi-L-GtQ_hm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609" y="5462065"/>
            <a:ext cx="1646381" cy="108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http://negozio.it/wp-content/uploads/2013/05/6-bottiglie-Del%C3%A8lena-Rosso-IGP-Umbr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230">
            <a:off x="403376" y="5486854"/>
            <a:ext cx="1555566" cy="106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http://www.mondodelgusto.it/gallery/1678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52648">
            <a:off x="5309880" y="5386026"/>
            <a:ext cx="1781250" cy="120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34" y="2084091"/>
            <a:ext cx="642941" cy="64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1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53" y="2084091"/>
            <a:ext cx="727045" cy="7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43" b="96286" l="20069" r="80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35" y="2030982"/>
            <a:ext cx="1857388" cy="112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o 9"/>
          <p:cNvGrpSpPr/>
          <p:nvPr/>
        </p:nvGrpSpPr>
        <p:grpSpPr>
          <a:xfrm rot="20412402">
            <a:off x="553997" y="3755289"/>
            <a:ext cx="1250559" cy="958825"/>
            <a:chOff x="511503" y="3932341"/>
            <a:chExt cx="1286524" cy="1080120"/>
          </a:xfrm>
        </p:grpSpPr>
        <p:pic>
          <p:nvPicPr>
            <p:cNvPr id="11" name="irc_mi" descr="http://reidooculos.loja2.com.br/img/f75ba84eca0468dcb9deb763f6983565.jpg">
              <a:hlinkClick r:id="rId14"/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9402">
              <a:off x="511503" y="3932341"/>
              <a:ext cx="1286524" cy="1080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po 20"/>
            <p:cNvGrpSpPr/>
            <p:nvPr/>
          </p:nvGrpSpPr>
          <p:grpSpPr>
            <a:xfrm>
              <a:off x="787802" y="4198850"/>
              <a:ext cx="770858" cy="409312"/>
              <a:chOff x="787802" y="4198850"/>
              <a:chExt cx="770858" cy="409312"/>
            </a:xfrm>
          </p:grpSpPr>
          <p:grpSp>
            <p:nvGrpSpPr>
              <p:cNvPr id="13" name="Gruppo 10"/>
              <p:cNvGrpSpPr/>
              <p:nvPr/>
            </p:nvGrpSpPr>
            <p:grpSpPr>
              <a:xfrm rot="747074">
                <a:off x="787802" y="4198850"/>
                <a:ext cx="712792" cy="409312"/>
                <a:chOff x="97547" y="25227"/>
                <a:chExt cx="801426" cy="452561"/>
              </a:xfrm>
            </p:grpSpPr>
            <p:grpSp>
              <p:nvGrpSpPr>
                <p:cNvPr id="15" name="Gruppo 11"/>
                <p:cNvGrpSpPr/>
                <p:nvPr/>
              </p:nvGrpSpPr>
              <p:grpSpPr>
                <a:xfrm>
                  <a:off x="306875" y="190003"/>
                  <a:ext cx="329888" cy="287785"/>
                  <a:chOff x="2951458" y="156257"/>
                  <a:chExt cx="441590" cy="437879"/>
                </a:xfrm>
              </p:grpSpPr>
              <p:pic>
                <p:nvPicPr>
                  <p:cNvPr id="17" name="Immagine 16" descr="https://encrypted-tbn0.gstatic.com/images?q=tbn:ANd9GcTZdF007b2hn8wLqQvnCGEcCu4fmz6eeZkx_ZFnfd3J4Rg1I-WM">
                    <a:hlinkClick r:id="rId16"/>
                  </p:cNvPr>
                  <p:cNvPicPr/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19687" y="177648"/>
                    <a:ext cx="273361" cy="3297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8" name="Immagine 17" descr="https://encrypted-tbn0.gstatic.com/images?q=tbn:ANd9GcTZdF007b2hn8wLqQvnCGEcCu4fmz6eeZkx_ZFnfd3J4Rg1I-WM">
                    <a:hlinkClick r:id="rId16"/>
                  </p:cNvPr>
                  <p:cNvPicPr/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1458" y="156257"/>
                    <a:ext cx="315648" cy="3428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9" name="Segnaposto contenuto 3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6253" y="271284"/>
                    <a:ext cx="250376" cy="322852"/>
                  </a:xfrm>
                  <a:prstGeom prst="rect">
                    <a:avLst/>
                  </a:prstGeom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  <a:softEdge rad="12700"/>
                  </a:effectLst>
                </p:spPr>
              </p:pic>
              <p:pic>
                <p:nvPicPr>
                  <p:cNvPr id="20" name="Immagine 19" descr="C:\Users\Utente\Desktop\pulmino.jpg"/>
                  <p:cNvPicPr/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251449">
                    <a:off x="3001210" y="215451"/>
                    <a:ext cx="244204" cy="1838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6" name="Casella di testo 88"/>
                <p:cNvSpPr txBox="1"/>
                <p:nvPr/>
              </p:nvSpPr>
              <p:spPr>
                <a:xfrm>
                  <a:off x="97547" y="25227"/>
                  <a:ext cx="801426" cy="2353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it-IT" sz="800" dirty="0">
                    <a:solidFill>
                      <a:srgbClr val="2E2D2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CasellaDiTesto 13"/>
              <p:cNvSpPr txBox="1"/>
              <p:nvPr/>
            </p:nvSpPr>
            <p:spPr>
              <a:xfrm rot="922028">
                <a:off x="910589" y="4279947"/>
                <a:ext cx="648071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00" b="1" dirty="0">
                    <a:solidFill>
                      <a:srgbClr val="2E2D2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MINOA S.R.L.</a:t>
                </a:r>
              </a:p>
            </p:txBody>
          </p:sp>
        </p:grpSp>
      </p:grpSp>
      <p:grpSp>
        <p:nvGrpSpPr>
          <p:cNvPr id="55" name="Gruppo 54"/>
          <p:cNvGrpSpPr/>
          <p:nvPr/>
        </p:nvGrpSpPr>
        <p:grpSpPr>
          <a:xfrm rot="890363">
            <a:off x="3298103" y="3944497"/>
            <a:ext cx="934631" cy="773189"/>
            <a:chOff x="3325538" y="4028996"/>
            <a:chExt cx="1086122" cy="836887"/>
          </a:xfrm>
        </p:grpSpPr>
        <p:pic>
          <p:nvPicPr>
            <p:cNvPr id="56" name="Immagine 55" descr="https://encrypted-tbn3.gstatic.com/images?q=tbn:ANd9GcSIfMXtsUPPAQIemRvjdOaj2DhqwdfBLfoNovum8Ddi6H4jEhjU">
              <a:hlinkClick r:id="rId21"/>
            </p:cNvPr>
            <p:cNvPicPr/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667" b="100000" l="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1030">
              <a:off x="3325538" y="4028996"/>
              <a:ext cx="1086122" cy="8368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ruppo 48"/>
            <p:cNvGrpSpPr/>
            <p:nvPr/>
          </p:nvGrpSpPr>
          <p:grpSpPr>
            <a:xfrm>
              <a:off x="3524481" y="4276257"/>
              <a:ext cx="348087" cy="304280"/>
              <a:chOff x="2963676" y="206147"/>
              <a:chExt cx="415627" cy="434262"/>
            </a:xfrm>
          </p:grpSpPr>
          <p:pic>
            <p:nvPicPr>
              <p:cNvPr id="59" name="Immagine 58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6372" y="210485"/>
                <a:ext cx="272931" cy="3467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60" name="Immagine 59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676" y="206147"/>
                <a:ext cx="285393" cy="343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61" name="Segnaposto contenuto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228" y="333887"/>
                <a:ext cx="237713" cy="306522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12700"/>
              </a:effectLst>
            </p:spPr>
          </p:pic>
          <p:pic>
            <p:nvPicPr>
              <p:cNvPr id="62" name="Immagine 61" descr="C:\Users\Utente\Desktop\pulmino.jpg"/>
              <p:cNvPicPr/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449">
                <a:off x="3024161" y="273721"/>
                <a:ext cx="218062" cy="1794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" name="CasellaDiTesto 57"/>
            <p:cNvSpPr txBox="1"/>
            <p:nvPr/>
          </p:nvSpPr>
          <p:spPr>
            <a:xfrm rot="21441779">
              <a:off x="3451412" y="4195876"/>
              <a:ext cx="64807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" b="1" dirty="0">
                  <a:solidFill>
                    <a:srgbClr val="2E2D2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MINOA S.R.L.</a:t>
              </a:r>
            </a:p>
          </p:txBody>
        </p:sp>
      </p:grpSp>
      <p:grpSp>
        <p:nvGrpSpPr>
          <p:cNvPr id="63" name="Gruppo 62"/>
          <p:cNvGrpSpPr/>
          <p:nvPr/>
        </p:nvGrpSpPr>
        <p:grpSpPr>
          <a:xfrm rot="20875279">
            <a:off x="4491333" y="3503928"/>
            <a:ext cx="1121563" cy="1396016"/>
            <a:chOff x="4945088" y="3559535"/>
            <a:chExt cx="1311550" cy="1674038"/>
          </a:xfrm>
        </p:grpSpPr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299" b="96457" l="0" r="979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0218">
              <a:off x="4945088" y="3559535"/>
              <a:ext cx="1311550" cy="1674038"/>
            </a:xfrm>
            <a:prstGeom prst="rect">
              <a:avLst/>
            </a:prstGeom>
          </p:spPr>
        </p:pic>
        <p:sp>
          <p:nvSpPr>
            <p:cNvPr id="65" name="CasellaDiTesto 64"/>
            <p:cNvSpPr txBox="1"/>
            <p:nvPr/>
          </p:nvSpPr>
          <p:spPr>
            <a:xfrm rot="859389">
              <a:off x="5265302" y="4538316"/>
              <a:ext cx="73216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00" b="1" dirty="0">
                  <a:solidFill>
                    <a:srgbClr val="BAF8E8">
                      <a:lumMod val="9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MINOA S.R.L.</a:t>
              </a:r>
            </a:p>
          </p:txBody>
        </p:sp>
        <p:grpSp>
          <p:nvGrpSpPr>
            <p:cNvPr id="66" name="Gruppo 65"/>
            <p:cNvGrpSpPr/>
            <p:nvPr/>
          </p:nvGrpSpPr>
          <p:grpSpPr>
            <a:xfrm rot="637513">
              <a:off x="5364893" y="4194677"/>
              <a:ext cx="470235" cy="411677"/>
              <a:chOff x="2903848" y="145419"/>
              <a:chExt cx="522164" cy="575343"/>
            </a:xfrm>
          </p:grpSpPr>
          <p:pic>
            <p:nvPicPr>
              <p:cNvPr id="67" name="Immagine 66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686" y="149820"/>
                <a:ext cx="306326" cy="4501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68" name="Immagine 67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3848" y="145419"/>
                <a:ext cx="363258" cy="4545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69" name="Segnaposto contenuto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786" y="337770"/>
                <a:ext cx="297016" cy="382992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12700"/>
              </a:effectLst>
            </p:spPr>
          </p:pic>
          <p:pic>
            <p:nvPicPr>
              <p:cNvPr id="70" name="Immagine 69" descr="C:\Users\Utente\Desktop\pulmino.jpg"/>
              <p:cNvPicPr/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449">
                <a:off x="2981014" y="197947"/>
                <a:ext cx="285485" cy="2599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1" name="Gruppo 70"/>
          <p:cNvGrpSpPr/>
          <p:nvPr/>
        </p:nvGrpSpPr>
        <p:grpSpPr>
          <a:xfrm rot="1029165">
            <a:off x="6037249" y="3921273"/>
            <a:ext cx="1225237" cy="837530"/>
            <a:chOff x="6690861" y="4094451"/>
            <a:chExt cx="1225237" cy="837530"/>
          </a:xfrm>
        </p:grpSpPr>
        <p:pic>
          <p:nvPicPr>
            <p:cNvPr id="72" name="Immagine 71"/>
            <p:cNvPicPr/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4209">
              <a:off x="6690861" y="4094451"/>
              <a:ext cx="1225237" cy="837530"/>
            </a:xfrm>
            <a:prstGeom prst="rect">
              <a:avLst/>
            </a:prstGeom>
          </p:spPr>
        </p:pic>
        <p:grpSp>
          <p:nvGrpSpPr>
            <p:cNvPr id="73" name="Gruppo 72"/>
            <p:cNvGrpSpPr/>
            <p:nvPr/>
          </p:nvGrpSpPr>
          <p:grpSpPr>
            <a:xfrm rot="19833794">
              <a:off x="7078491" y="4281343"/>
              <a:ext cx="412931" cy="347426"/>
              <a:chOff x="2849350" y="145419"/>
              <a:chExt cx="657962" cy="628021"/>
            </a:xfrm>
          </p:grpSpPr>
          <p:pic>
            <p:nvPicPr>
              <p:cNvPr id="75" name="Immagine 74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685" y="145427"/>
                <a:ext cx="387627" cy="4736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76" name="Immagine 75" descr="https://encrypted-tbn0.gstatic.com/images?q=tbn:ANd9GcTZdF007b2hn8wLqQvnCGEcCu4fmz6eeZkx_ZFnfd3J4Rg1I-WM">
                <a:hlinkClick r:id="rId16"/>
              </p:cNvPr>
              <p:cNvPicPr/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350" y="145419"/>
                <a:ext cx="417757" cy="4949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77" name="Segnaposto contenuto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5850" y="271773"/>
                <a:ext cx="389051" cy="501667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12700"/>
              </a:effectLst>
            </p:spPr>
          </p:pic>
          <p:pic>
            <p:nvPicPr>
              <p:cNvPr id="78" name="Immagine 77" descr="C:\Users\Utente\Desktop\pulmino.jpg"/>
              <p:cNvPicPr/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449">
                <a:off x="2959108" y="183779"/>
                <a:ext cx="309599" cy="2741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" name="CasellaDiTesto 73"/>
            <p:cNvSpPr txBox="1"/>
            <p:nvPr/>
          </p:nvSpPr>
          <p:spPr>
            <a:xfrm rot="19889537">
              <a:off x="6833682" y="4178758"/>
              <a:ext cx="73216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00" b="1" dirty="0">
                  <a:solidFill>
                    <a:srgbClr val="BAF8E8">
                      <a:lumMod val="9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MINOA S.R.L.</a:t>
              </a: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714752"/>
            <a:ext cx="926672" cy="9782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176831" y="2425851"/>
          <a:ext cx="8482210" cy="374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o" r:id="rId5" imgW="9618854" imgH="2085055" progId="Word.Document.12">
                  <p:embed/>
                </p:oleObj>
              </mc:Choice>
              <mc:Fallback>
                <p:oleObj name="Documento" r:id="rId5" imgW="9618854" imgH="2085055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31" y="2425851"/>
                        <a:ext cx="8482210" cy="374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115040" y="148737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La 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nostra offerta si articola in  vari itinerari; la seguente tabella elenca, per il primo anno, tra l’altro la previsione di vendita oltre che  la stima dei costi.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301766"/>
            <a:ext cx="8352928" cy="815442"/>
          </a:xfrm>
          <a:prstGeom prst="rect">
            <a:avLst/>
          </a:prstGeo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just">
              <a:spcBef>
                <a:spcPct val="0"/>
              </a:spcBef>
              <a:buNone/>
              <a:defRPr kumimoji="0" sz="3000" b="1" cap="small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sz="1600" dirty="0"/>
              <a:t>STESURA DEL BILANCIO</a:t>
            </a:r>
          </a:p>
        </p:txBody>
      </p:sp>
    </p:spTree>
    <p:extLst>
      <p:ext uri="{BB962C8B-B14F-4D97-AF65-F5344CB8AC3E}">
        <p14:creationId xmlns:p14="http://schemas.microsoft.com/office/powerpoint/2010/main" val="556443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17827" y="0"/>
            <a:ext cx="6287388" cy="553998"/>
          </a:xfrm>
          <a:prstGeom prst="rect">
            <a:avLst/>
          </a:prstGeo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just">
              <a:spcBef>
                <a:spcPct val="0"/>
              </a:spcBef>
              <a:buNone/>
              <a:defRPr kumimoji="0" sz="3000" b="1" cap="small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Conto Economico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683387"/>
              </p:ext>
            </p:extLst>
          </p:nvPr>
        </p:nvGraphicFramePr>
        <p:xfrm>
          <a:off x="285057" y="675987"/>
          <a:ext cx="8319391" cy="53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Foglio di lavoro" r:id="rId3" imgW="8667822" imgH="7153237" progId="Excel.Sheet.12">
                  <p:link updateAutomatic="1"/>
                </p:oleObj>
              </mc:Choice>
              <mc:Fallback>
                <p:oleObj name="Foglio di lavoro" r:id="rId3" imgW="8667822" imgH="7153237" progId="Excel.Sheet.12">
                  <p:link updateAutomatic="1"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57" y="675987"/>
                        <a:ext cx="8319391" cy="5385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01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937255"/>
            <a:ext cx="8568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buClr>
                <a:srgbClr val="002060"/>
              </a:buClr>
              <a:buSzPct val="100000"/>
            </a:pPr>
            <a:r>
              <a:rPr lang="it-IT" sz="1600" dirty="0" smtClean="0">
                <a:solidFill>
                  <a:srgbClr val="2E2D21"/>
                </a:solidFill>
                <a:latin typeface="Comic Sans MS" pitchFamily="66" charset="0"/>
              </a:rPr>
              <a:t> </a:t>
            </a:r>
            <a:endParaRPr lang="it-IT" sz="1600" dirty="0">
              <a:solidFill>
                <a:srgbClr val="2E2D21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Ci attendiamo utili crescenti negli anni e nel terzo anno di attività confidiamo in un risultato economico positivo raddoppiato rispetto al precedente anno</a:t>
            </a:r>
            <a:r>
              <a:rPr lang="it-IT" sz="1600" dirty="0" smtClean="0">
                <a:solidFill>
                  <a:srgbClr val="2E2D21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it-IT" sz="800" dirty="0" smtClean="0">
              <a:solidFill>
                <a:srgbClr val="2E2D2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it-IT" b="1" dirty="0" smtClean="0">
                <a:solidFill>
                  <a:srgbClr val="2E2D21"/>
                </a:solidFill>
                <a:latin typeface="Comic Sans MS" pitchFamily="66" charset="0"/>
              </a:rPr>
              <a:t>Le aspettative positive che abbiamo, si fondano:</a:t>
            </a:r>
            <a:endParaRPr lang="it-IT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sull’aumento della nostra offerta sui mercati esteri di riferimento (Usa, Germania, Olanda, Belgio e Cina);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sull’originalità dei servizi che offriamo;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su un attento controllo dei costi che dovrebbero aumentare in modo </a:t>
            </a:r>
            <a:r>
              <a:rPr lang="it-IT" sz="1600" dirty="0" smtClean="0">
                <a:solidFill>
                  <a:srgbClr val="2E2D21"/>
                </a:solidFill>
                <a:latin typeface="Comic Sans MS" pitchFamily="66" charset="0"/>
              </a:rPr>
              <a:t>contenuto</a:t>
            </a: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;</a:t>
            </a:r>
            <a:endParaRPr lang="it-IT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s</a:t>
            </a:r>
            <a:r>
              <a:rPr lang="it-IT" sz="1600" dirty="0" smtClean="0">
                <a:solidFill>
                  <a:srgbClr val="2E2D21"/>
                </a:solidFill>
                <a:latin typeface="Comic Sans MS" pitchFamily="66" charset="0"/>
              </a:rPr>
              <a:t>ugli accordi commerciali che concluderemo con i Tour Operator, le Agenzie di Viaggio e gli Agriturismi</a:t>
            </a:r>
            <a:r>
              <a:rPr lang="it-IT" sz="1600" dirty="0">
                <a:solidFill>
                  <a:srgbClr val="2E2D21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solidFill>
                  <a:srgbClr val="2E2D21"/>
                </a:solidFill>
                <a:latin typeface="Comic Sans MS" pitchFamily="66" charset="0"/>
              </a:rPr>
              <a:t>(Caravantus Tour Operator, Agriturismo San Potente etc.).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5556" y="110845"/>
            <a:ext cx="7776864" cy="936104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Relazione dei risultati di bilancio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82875"/>
              </p:ext>
            </p:extLst>
          </p:nvPr>
        </p:nvGraphicFramePr>
        <p:xfrm>
          <a:off x="2173587" y="4019550"/>
          <a:ext cx="4334420" cy="260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Foglio di lavoro" r:id="rId3" imgW="4562609" imgH="2743200" progId="Excel.Sheet.12">
                  <p:link updateAutomatic="1"/>
                </p:oleObj>
              </mc:Choice>
              <mc:Fallback>
                <p:oleObj name="Foglio di lavoro" r:id="rId3" imgW="4562609" imgH="2743200" progId="Excel.Sheet.12">
                  <p:link updateAutomatic="1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587" y="4019550"/>
                        <a:ext cx="4334420" cy="260608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352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17987"/>
              </p:ext>
            </p:extLst>
          </p:nvPr>
        </p:nvGraphicFramePr>
        <p:xfrm>
          <a:off x="390786" y="2759744"/>
          <a:ext cx="7939088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Documento" r:id="rId4" imgW="4427193" imgH="1334852" progId="Word.Document.12">
                  <p:embed/>
                </p:oleObj>
              </mc:Choice>
              <mc:Fallback>
                <p:oleObj name="Documento" r:id="rId4" imgW="4427193" imgH="1334852" progId="Word.Document.12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86" y="2759744"/>
                        <a:ext cx="7939088" cy="339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84408"/>
              </p:ext>
            </p:extLst>
          </p:nvPr>
        </p:nvGraphicFramePr>
        <p:xfrm>
          <a:off x="395536" y="1196752"/>
          <a:ext cx="652145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Documento" r:id="rId7" imgW="3162670" imgH="1116507" progId="Word.Document.12">
                  <p:embed/>
                </p:oleObj>
              </mc:Choice>
              <mc:Fallback>
                <p:oleObj name="Documento" r:id="rId7" imgW="3162670" imgH="1116507" progId="Word.Document.12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6521450" cy="231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259632" y="0"/>
            <a:ext cx="6228692" cy="980728"/>
          </a:xfrm>
          <a:prstGeom prst="rect">
            <a:avLst/>
          </a:prstGeo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it-IT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Fabbisogno finanziario</a:t>
            </a:r>
            <a:endParaRPr 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06617"/>
              </p:ext>
            </p:extLst>
          </p:nvPr>
        </p:nvGraphicFramePr>
        <p:xfrm>
          <a:off x="395536" y="5661248"/>
          <a:ext cx="513556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Documento" r:id="rId10" imgW="5456537" imgH="1368250" progId="Word.Document.12">
                  <p:embed/>
                </p:oleObj>
              </mc:Choice>
              <mc:Fallback>
                <p:oleObj name="Documento" r:id="rId10" imgW="5456537" imgH="1368250" progId="Word.Document.12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661248"/>
                        <a:ext cx="5135563" cy="146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1560" y="-10641"/>
            <a:ext cx="7611616" cy="991369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Considerazioni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ringraziamenti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59" name="Picture 3" descr="H:\CIMG2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16590" y="-12215922"/>
            <a:ext cx="3600000" cy="2700000"/>
          </a:xfrm>
          <a:prstGeom prst="rect">
            <a:avLst/>
          </a:prstGeom>
          <a:noFill/>
        </p:spPr>
      </p:pic>
      <p:pic>
        <p:nvPicPr>
          <p:cNvPr id="7" name="Immagine 6" descr="CIMG2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34" y="851792"/>
            <a:ext cx="7929618" cy="59472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Immagine 9" descr="campus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357826"/>
            <a:ext cx="1214446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Immagine 10" descr="ec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8541">
            <a:off x="240693" y="2721817"/>
            <a:ext cx="2028825" cy="59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mmagine 12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8000" y="1000009"/>
            <a:ext cx="1422559" cy="1008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magine 13" descr="u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1000108"/>
            <a:ext cx="1598901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magine 14" descr="AUR.png"/>
          <p:cNvPicPr>
            <a:picLocks noChangeAspect="1"/>
          </p:cNvPicPr>
          <p:nvPr/>
        </p:nvPicPr>
        <p:blipFill>
          <a:blip r:embed="rId8" cstate="print"/>
          <a:srcRect t="7009" r="20763"/>
          <a:stretch>
            <a:fillRect/>
          </a:stretch>
        </p:blipFill>
        <p:spPr>
          <a:xfrm>
            <a:off x="642910" y="5524752"/>
            <a:ext cx="1500198" cy="99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Immagine 15" descr="f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04553">
            <a:off x="6347538" y="2836167"/>
            <a:ext cx="2232558" cy="63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72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9739 C 0.08628 -0.09368 0.09236 -0.08952 0.09826 -0.08698 C 0.10434 -0.08443 0.10139 -0.08721 0.10607 -0.08443 C 0.11024 -0.08189 0.11302 -0.07888 0.11771 -0.07796 C 0.12257 -0.07703 0.12743 -0.07703 0.13229 -0.07657 C 0.18246 -0.07957 0.16701 -0.07425 0.19149 -0.08582 C 0.20104 -0.09854 0.20694 -0.11381 0.21475 -0.12838 C 0.21597 -0.13694 0.21684 -0.14411 0.22152 -0.15036 C 0.22309 -0.15822 0.22291 -0.16123 0.22743 -0.16725 C 0.22847 -0.17835 0.22916 -0.17997 0.23507 -0.18783 C 0.23646 -0.195 0.23993 -0.19685 0.24392 -0.20217 C 0.24548 -0.20935 0.24357 -0.20356 0.24878 -0.20981 C 0.26371 -0.22762 0.24687 -0.21096 0.25937 -0.22022 C 0.26146 -0.22184 0.26527 -0.22554 0.26527 -0.22554 C 0.2684 -0.23155 0.27378 -0.23872 0.27882 -0.24104 C 0.28333 -0.2489 0.29027 -0.25399 0.29722 -0.25769 C 0.30191 -0.2644 0.3085 -0.27134 0.31475 -0.27458 C 0.31545 -0.27597 0.3158 -0.27759 0.31666 -0.27851 C 0.31753 -0.27944 0.31962 -0.27967 0.31962 -0.27967 L 0.31284 -0.28614 " pathEditMode="relative" ptsTypes="ffffffffffffffffff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0.09531 C 0.0302 0.11497 0.03142 0.13417 0.03993 0.15082 C 0.04097 0.15915 0.04253 0.16308 0.04583 0.17025 C 0.04739 0.17997 0.04774 0.18783 0.05156 0.19616 C 0.05295 0.20935 0.0552 0.22299 0.06128 0.23363 C 0.06163 0.23549 0.06163 0.23734 0.06232 0.23896 C 0.06302 0.24081 0.06475 0.24196 0.06527 0.24404 C 0.06753 0.25237 0.06701 0.26209 0.06996 0.26995 C 0.07066 0.27157 0.07204 0.27227 0.07291 0.27388 C 0.07569 0.27897 0.07743 0.2836 0.08073 0.288 C 0.08472 0.30326 0.09392 0.31344 0.10208 0.32431 C 0.10555 0.3375 0.09982 0.3176 0.1059 0.33195 C 0.11076 0.34328 0.1026 0.33171 0.10989 0.34097 C 0.11093 0.34721 0.1118 0.34791 0.11562 0.35138 C 0.1177 0.35554 0.11927 0.35762 0.12239 0.3604 C 0.12552 0.3722 0.12239 0.36526 0.12725 0.37081 C 0.12829 0.37196 0.1302 0.37474 0.1302 0.37474 L 0.13211 0.41083 " pathEditMode="relative" ptsTypes="ffffffffffffffff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5645 C 0.15139 0.05783 0.13698 0.05552 0.16371 0.06177 C 0.16857 0.0657 0.1717 0.06801 0.17725 0.0694 C 0.18125 0.07264 0.18455 0.0768 0.18889 0.07842 C 0.19461 0.08374 0.19809 0.08791 0.20434 0.09022 C 0.21493 0.10433 0.23333 0.10872 0.24722 0.11081 C 0.25955 0.11636 0.27048 0.12214 0.28211 0.12908 C 0.28923 0.13324 0.29461 0.13741 0.30243 0.13926 C 0.30885 0.1455 0.31996 0.15244 0.32777 0.15476 C 0.33125 0.15869 0.33402 0.16355 0.33836 0.16517 C 0.33854 0.16586 0.33958 0.17396 0.34027 0.17558 C 0.3408 0.17696 0.34236 0.17951 0.34236 0.17951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0.04002 C -0.13421 0.04395 -0.14549 0.04696 -0.15695 0.0502 C -0.16719 0.05645 -0.17691 0.0613 -0.18802 0.06454 C -0.20105 0.07703 -0.21667 0.07796 -0.23264 0.08004 C -0.2533 0.08282 -0.27414 0.08328 -0.2948 0.08652 C -0.30695 0.0923 -0.3191 0.09693 -0.3316 0.10063 C -0.33264 0.10202 -0.33334 0.10363 -0.33455 0.10456 C -0.33542 0.10525 -0.33664 0.10502 -0.3375 0.10595 C -0.33976 0.10826 -0.34341 0.11358 -0.34341 0.11358 " pathEditMode="relative" ptsTypes="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9299 C -0.02986 0.11589 -0.04097 0.13139 -0.04861 0.15128 C -0.05746 0.17464 -0.06718 0.19708 -0.07673 0.21998 C -0.08038 0.24959 -0.07534 0.2216 -0.08645 0.25098 C -0.08888 0.25746 -0.09062 0.26463 -0.09236 0.27157 C -0.09323 0.2755 -0.09305 0.27966 -0.09427 0.28337 C -0.09566 0.28753 -0.09843 0.29077 -0.1 0.29493 C -0.10138 0.29886 -0.10382 0.31066 -0.10486 0.31552 C -0.10573 0.3294 -0.10868 0.35114 -0.11458 0.3634 C -0.1177 0.37011 -0.12326 0.37682 -0.12725 0.38283 C -0.13038 0.38769 -0.13246 0.39371 -0.13593 0.39833 " pathEditMode="relative" ptsTypes="ffffffffff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5 -0.0074 C -0.10277 -0.00902 -0.10642 -0.00925 -0.10937 -0.01133 C -0.12447 -0.02244 -0.13906 -0.04048 -0.15208 -0.05528 C -0.17934 -0.08605 -0.20711 -0.11589 -0.24045 -0.13416 C -0.2559 -0.15475 -0.27343 -0.17279 -0.29097 -0.18991 C -0.29305 -0.19199 -0.29566 -0.19292 -0.29774 -0.195 C -0.30381 -0.20148 -0.30954 -0.20865 -0.31527 -0.21582 C -0.31857 -0.21998 -0.325 -0.22877 -0.325 -0.22877 C -0.32534 -0.22993 -0.32586 -0.23247 -0.32586 -0.23247 " pathEditMode="relative" ptsTypes="ffffffff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648072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Spiegazione dell’idea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96944" cy="62373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ClrTx/>
              <a:buSzPct val="130000"/>
              <a:buNone/>
            </a:pPr>
            <a:r>
              <a:rPr lang="it-IT" sz="1600" dirty="0" smtClean="0">
                <a:latin typeface="Comic Sans MS" pitchFamily="66" charset="0"/>
              </a:rPr>
              <a:t>La nostra idea imprenditoriale si caratterizza per i seguenti aspetti:</a:t>
            </a:r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buClr>
                <a:srgbClr val="002060"/>
              </a:buClr>
              <a:buSzPct val="100000"/>
              <a:buNone/>
            </a:pP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FUNZIONALITÀ:</a:t>
            </a:r>
          </a:p>
          <a:p>
            <a:pPr marL="731838" indent="-28575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permette 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ai turisti di 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partecipare alle fasi dell’artigianato e dell’agricoltura e di scoprire 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i paesaggi naturalistici e i percorsi 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enogastronomici dell’Umbria;</a:t>
            </a:r>
            <a:endParaRPr lang="it-IT" sz="1600" b="1" u="sng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731838" indent="-28575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emplifica al turista l’organizzazione della sua vacanza includendo più attività all’interno del suo itinerario ottimizzando il tempo a sua disposizione. </a:t>
            </a:r>
          </a:p>
          <a:p>
            <a:pPr marL="804863" indent="-449263" algn="just">
              <a:buClr>
                <a:srgbClr val="002060"/>
              </a:buClr>
              <a:buSzPct val="80000"/>
              <a:buNone/>
            </a:pPr>
            <a:endParaRPr lang="it-IT" sz="1800" b="1" dirty="0" smtClean="0">
              <a:latin typeface="Comic Sans MS" pitchFamily="66" charset="0"/>
            </a:endParaRPr>
          </a:p>
          <a:p>
            <a:pPr marL="355600" indent="-355600" algn="just">
              <a:buClr>
                <a:srgbClr val="002060"/>
              </a:buClr>
              <a:buSzPct val="120000"/>
              <a:buNone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ORIGINALITÀ:</a:t>
            </a:r>
          </a:p>
          <a:p>
            <a:pPr marL="731838" indent="-28575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omic Sans MS" pitchFamily="66" charset="0"/>
              </a:rPr>
              <a:t>il turista sarà accompagnato negli itinerari da nostri addetti, con nostri mezzi  </a:t>
            </a:r>
          </a:p>
          <a:p>
            <a:pPr marL="731838" indent="-28575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>
                <a:latin typeface="Comic Sans MS" pitchFamily="66" charset="0"/>
              </a:rPr>
              <a:t>p</a:t>
            </a:r>
            <a:r>
              <a:rPr lang="it-IT" sz="1600" dirty="0" smtClean="0">
                <a:latin typeface="Comic Sans MS" pitchFamily="66" charset="0"/>
              </a:rPr>
              <a:t>arteciperà attivamente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alle fasi agricole e artigianali specifiche del territorio, dalle quali potrà ricavare prodotti tipici lavorati da lui personalmente e potrà imparare le  tecniche agricole originarie;</a:t>
            </a:r>
          </a:p>
          <a:p>
            <a:pPr marL="712788" indent="-266700" algn="just">
              <a:buClr>
                <a:srgbClr val="002060"/>
              </a:buClr>
              <a:buSzPct val="80000"/>
              <a:buNone/>
            </a:pPr>
            <a:endParaRPr lang="it-IT" sz="1600" dirty="0" smtClean="0">
              <a:latin typeface="Comic Sans MS" pitchFamily="66" charset="0"/>
            </a:endParaRPr>
          </a:p>
          <a:p>
            <a:pPr marL="355600" indent="-355600" algn="just">
              <a:buClr>
                <a:srgbClr val="002060"/>
              </a:buClr>
              <a:buSzPct val="120000"/>
              <a:buNone/>
            </a:pP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INNOVAZIONE</a:t>
            </a:r>
            <a:r>
              <a:rPr lang="it-IT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: </a:t>
            </a:r>
          </a:p>
          <a:p>
            <a:pPr marL="731838" indent="-28575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omic Sans MS" pitchFamily="66" charset="0"/>
              </a:rPr>
              <a:t>l’idea è innovativa perché unisce più servizi solitamente offerti da più imprese separatamente.</a:t>
            </a:r>
          </a:p>
          <a:p>
            <a:pPr marL="0" indent="0" algn="just">
              <a:buClr>
                <a:srgbClr val="002060"/>
              </a:buClr>
              <a:buSzPct val="120000"/>
              <a:buNone/>
            </a:pPr>
            <a:endParaRPr lang="it-IT" sz="16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it-IT" sz="16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8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200" b="1" kern="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43192" cy="648072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FORZA DEL NOSTRO SERVIZIO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181674"/>
            <a:ext cx="9144000" cy="566124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                                             </a:t>
            </a:r>
            <a:r>
              <a:rPr lang="it-IT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I° GIORNO:</a:t>
            </a:r>
            <a:endParaRPr lang="it-IT" sz="1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125913" indent="-2730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it-IT" sz="1800" b="1" i="1" dirty="0" smtClean="0">
                <a:latin typeface="Comic Sans MS" panose="030F0702030302020204" pitchFamily="66" charset="0"/>
              </a:rPr>
              <a:t>Raccolta dell’Oliva</a:t>
            </a:r>
            <a:endParaRPr lang="it-IT" sz="1400" b="1" i="1" dirty="0" smtClean="0">
              <a:latin typeface="Comic Sans MS" panose="030F0702030302020204" pitchFamily="66" charset="0"/>
            </a:endParaRPr>
          </a:p>
          <a:p>
            <a:pPr marL="5380038" indent="0">
              <a:buClr>
                <a:srgbClr val="002060"/>
              </a:buClr>
              <a:buNone/>
            </a:pPr>
            <a:r>
              <a:rPr lang="it-IT" sz="1400" b="1" dirty="0">
                <a:latin typeface="Comic Sans MS" panose="030F0702030302020204" pitchFamily="66" charset="0"/>
              </a:rPr>
              <a:t>	</a:t>
            </a:r>
            <a:r>
              <a:rPr lang="it-IT" sz="1200" b="1" dirty="0" smtClean="0">
                <a:latin typeface="Comic Sans MS" panose="030F0702030302020204" pitchFamily="66" charset="0"/>
              </a:rPr>
              <a:t>	</a:t>
            </a:r>
          </a:p>
          <a:p>
            <a:pPr marL="4752975" indent="0">
              <a:buClr>
                <a:srgbClr val="002060"/>
              </a:buClr>
              <a:buNone/>
            </a:pPr>
            <a:endParaRPr lang="it-IT" sz="1200" b="1" dirty="0" smtClean="0">
              <a:latin typeface="Comic Sans MS" panose="030F0702030302020204" pitchFamily="66" charset="0"/>
            </a:endParaRPr>
          </a:p>
          <a:p>
            <a:pPr marL="4125913" indent="-2730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it-IT" sz="1800" b="1" i="1" dirty="0" smtClean="0">
                <a:latin typeface="Comic Sans MS" panose="030F0702030302020204" pitchFamily="66" charset="0"/>
              </a:rPr>
              <a:t>Degustazione dei vini</a:t>
            </a:r>
          </a:p>
          <a:p>
            <a:pPr marL="4752975" indent="0">
              <a:buClr>
                <a:srgbClr val="002060"/>
              </a:buClr>
              <a:buNone/>
            </a:pPr>
            <a:endParaRPr lang="it-IT" sz="1400" b="1" i="1" dirty="0" smtClean="0">
              <a:latin typeface="Comic Sans MS" panose="030F0702030302020204" pitchFamily="66" charset="0"/>
            </a:endParaRPr>
          </a:p>
          <a:p>
            <a:pPr marL="4752975" indent="0">
              <a:buClr>
                <a:srgbClr val="002060"/>
              </a:buClr>
              <a:buNone/>
            </a:pPr>
            <a:r>
              <a:rPr lang="it-IT" sz="1400" b="1" i="1" dirty="0" smtClean="0">
                <a:latin typeface="Comic Sans MS" panose="030F0702030302020204" pitchFamily="66" charset="0"/>
              </a:rPr>
              <a:t>                           </a:t>
            </a:r>
            <a:r>
              <a:rPr lang="it-IT" sz="1400" b="1" dirty="0" smtClean="0">
                <a:latin typeface="Comic Sans MS" panose="030F0702030302020204" pitchFamily="66" charset="0"/>
              </a:rPr>
              <a:t>                                                   </a:t>
            </a:r>
            <a:endParaRPr lang="it-IT" dirty="0" smtClean="0"/>
          </a:p>
          <a:p>
            <a:pPr marL="1524000" indent="27146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it-IT" sz="1800" b="1" i="1" dirty="0" smtClean="0">
                <a:latin typeface="Comic Sans MS" panose="030F0702030302020204" pitchFamily="66" charset="0"/>
              </a:rPr>
              <a:t>Alloggio di fine giornata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51216" y="2000240"/>
            <a:ext cx="3594910" cy="1961028"/>
            <a:chOff x="611560" y="824183"/>
            <a:chExt cx="7028982" cy="3787163"/>
          </a:xfrm>
        </p:grpSpPr>
        <p:grpSp>
          <p:nvGrpSpPr>
            <p:cNvPr id="5" name="Gruppo 4"/>
            <p:cNvGrpSpPr/>
            <p:nvPr/>
          </p:nvGrpSpPr>
          <p:grpSpPr>
            <a:xfrm>
              <a:off x="2080143" y="1239390"/>
              <a:ext cx="3940448" cy="3371956"/>
              <a:chOff x="2987824" y="838171"/>
              <a:chExt cx="3940448" cy="3371956"/>
            </a:xfrm>
          </p:grpSpPr>
          <p:pic>
            <p:nvPicPr>
              <p:cNvPr id="7" name="Immagine 6" descr="https://encrypted-tbn0.gstatic.com/images?q=tbn:ANd9GcTZdF007b2hn8wLqQvnCGEcCu4fmz6eeZkx_ZFnfd3J4Rg1I-WM">
                <a:hlinkClick r:id="rId2"/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000" y="838171"/>
                <a:ext cx="2448272" cy="25202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8" name="Immagine 7" descr="https://encrypted-tbn0.gstatic.com/images?q=tbn:ANd9GcTZdF007b2hn8wLqQvnCGEcCu4fmz6eeZkx_ZFnfd3J4Rg1I-WM">
                <a:hlinkClick r:id="rId2"/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838171"/>
                <a:ext cx="2403040" cy="25575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9" name="Segnaposto contenuto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8325" y="1802113"/>
                <a:ext cx="2156343" cy="240801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softEdge rad="63500"/>
              </a:effectLst>
            </p:spPr>
          </p:pic>
          <p:pic>
            <p:nvPicPr>
              <p:cNvPr id="10" name="Immagine 9" descr="C:\Users\Utente\Desktop\pulmino.jpg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449">
                <a:off x="3790501" y="1386343"/>
                <a:ext cx="1564838" cy="10298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Rettangolo 5"/>
            <p:cNvSpPr/>
            <p:nvPr/>
          </p:nvSpPr>
          <p:spPr>
            <a:xfrm>
              <a:off x="611560" y="824183"/>
              <a:ext cx="7028982" cy="83041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it-IT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Kristen ITC" pitchFamily="66" charset="0"/>
                </a:rPr>
                <a:t>MINOA S.R.L.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28865" y="1222912"/>
            <a:ext cx="495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anose="030F0702030302020204" pitchFamily="66" charset="0"/>
              </a:rPr>
              <a:t>Avvia con Minoa il tuo ITINERARIO </a:t>
            </a:r>
            <a:r>
              <a:rPr lang="it-IT" sz="1600" b="1" dirty="0" smtClean="0"/>
              <a:t>…!!!</a:t>
            </a:r>
            <a:endParaRPr lang="it-IT" sz="16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074" y="1312134"/>
            <a:ext cx="2494754" cy="2217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3961268"/>
            <a:ext cx="2880197" cy="183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Connettore 2 16"/>
          <p:cNvCxnSpPr/>
          <p:nvPr/>
        </p:nvCxnSpPr>
        <p:spPr>
          <a:xfrm>
            <a:off x="5388015" y="3328593"/>
            <a:ext cx="621452" cy="51761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4689398" y="4203640"/>
            <a:ext cx="788554" cy="26290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5335" y="4365104"/>
            <a:ext cx="3646852" cy="2227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" name="Connettore 2 30"/>
          <p:cNvCxnSpPr/>
          <p:nvPr/>
        </p:nvCxnSpPr>
        <p:spPr>
          <a:xfrm flipH="1">
            <a:off x="5298078" y="2420888"/>
            <a:ext cx="179874" cy="5803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255090" cy="620688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Nome &amp; Logo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contenuto 5"/>
          <p:cNvSpPr>
            <a:spLocks noGrp="1"/>
          </p:cNvSpPr>
          <p:nvPr>
            <p:ph sz="quarter" idx="1"/>
          </p:nvPr>
        </p:nvSpPr>
        <p:spPr>
          <a:xfrm>
            <a:off x="467544" y="3095064"/>
            <a:ext cx="7992888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it-IT" sz="1600" kern="0" dirty="0" smtClean="0">
                <a:latin typeface="Comic Sans MS" pitchFamily="66" charset="0"/>
              </a:rPr>
              <a:t>Il </a:t>
            </a:r>
            <a:r>
              <a:rPr lang="it-IT" sz="1600" kern="0" dirty="0">
                <a:latin typeface="Comic Sans MS" pitchFamily="66" charset="0"/>
              </a:rPr>
              <a:t>nome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MINOA</a:t>
            </a:r>
            <a:r>
              <a:rPr lang="it-IT" sz="1600" kern="0" dirty="0">
                <a:latin typeface="Comic Sans MS" pitchFamily="66" charset="0"/>
              </a:rPr>
              <a:t> </a:t>
            </a:r>
            <a:r>
              <a:rPr lang="it-IT" sz="1600" kern="0" dirty="0" smtClean="0">
                <a:latin typeface="Comic Sans MS" pitchFamily="66" charset="0"/>
              </a:rPr>
              <a:t>riporta</a:t>
            </a:r>
            <a:r>
              <a:rPr lang="it-IT" sz="1600" kern="0" dirty="0">
                <a:latin typeface="Comic Sans MS" pitchFamily="66" charset="0"/>
              </a:rPr>
              <a:t> </a:t>
            </a:r>
            <a:r>
              <a:rPr kumimoji="0" lang="it-IT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le</a:t>
            </a:r>
            <a:r>
              <a:rPr kumimoji="0" lang="it-IT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iniziali dei nomi dei soci maschi e le  prime vocali</a:t>
            </a:r>
            <a:r>
              <a:rPr kumimoji="0" lang="it-IT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dei soci</a:t>
            </a:r>
            <a:r>
              <a:rPr lang="it-IT" sz="1600" kern="0" dirty="0">
                <a:latin typeface="Comic Sans MS" pitchFamily="66" charset="0"/>
              </a:rPr>
              <a:t> </a:t>
            </a:r>
            <a:r>
              <a:rPr lang="it-IT" sz="1600" kern="0" dirty="0" smtClean="0">
                <a:latin typeface="Comic Sans MS" pitchFamily="66" charset="0"/>
              </a:rPr>
              <a:t>femmine.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it-IT" sz="1600" kern="0" dirty="0" smtClean="0">
                <a:latin typeface="Comic Sans MS" pitchFamily="66" charset="0"/>
              </a:rPr>
              <a:t>I colori del </a:t>
            </a:r>
            <a:r>
              <a:rPr lang="it-IT" sz="1600" b="1" kern="0" dirty="0">
                <a:solidFill>
                  <a:srgbClr val="002060"/>
                </a:solidFill>
                <a:latin typeface="Comic Sans MS" pitchFamily="66" charset="0"/>
              </a:rPr>
              <a:t>LOGO</a:t>
            </a:r>
            <a:r>
              <a:rPr lang="it-IT" sz="1600" kern="0" dirty="0" smtClean="0">
                <a:latin typeface="Comic Sans MS" pitchFamily="66" charset="0"/>
              </a:rPr>
              <a:t>, stanno a rappresentare le meravigliose risorse naturali  dell’Umbria; il pulmino, il mezzo attraverso il quale svolgeremo la nostra attività. </a:t>
            </a:r>
            <a:endParaRPr kumimoji="0" lang="it-IT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97" y="4653136"/>
            <a:ext cx="1882650" cy="20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977530" y="5274185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it-IT" sz="1600" b="1" dirty="0">
                <a:solidFill>
                  <a:srgbClr val="002060"/>
                </a:solidFill>
                <a:latin typeface="Kristen ITC" pitchFamily="66" charset="0"/>
              </a:rPr>
              <a:t>MINOA S.R.L. </a:t>
            </a:r>
            <a:r>
              <a:rPr lang="it-IT" sz="1400" dirty="0">
                <a:solidFill>
                  <a:srgbClr val="2E2D21"/>
                </a:solidFill>
                <a:latin typeface="Comic Sans MS" pitchFamily="66" charset="0"/>
              </a:rPr>
              <a:t>la società che tratta il turismo sostenibile rivalutando i mestieri, le tradizioni e le antiche tecniche agricole dell’Umbria</a:t>
            </a:r>
            <a:r>
              <a:rPr lang="it-IT" sz="1200" dirty="0">
                <a:solidFill>
                  <a:srgbClr val="2E2D21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78" y="1167817"/>
            <a:ext cx="3240360" cy="18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02578"/>
            <a:ext cx="3151295" cy="265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052896" y="-1"/>
            <a:ext cx="4607336" cy="810435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Sede della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società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56608" y="3717822"/>
            <a:ext cx="8424936" cy="531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CFFF43"/>
              </a:buClr>
              <a:buFont typeface="Wingdings"/>
              <a:buNone/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Via Becchetti, 42 Santa Maria degli Angeli – Assisi (PG)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86256"/>
            <a:ext cx="3502276" cy="240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egnaposto contenuto 3" descr="Cattura.PNG">
            <a:hlinkClick r:id="rId4"/>
          </p:cNvPr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1785918" y="1000108"/>
            <a:ext cx="519855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037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0"/>
            <a:ext cx="5832648" cy="1124744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Organigramma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&amp;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ruoli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080133649"/>
              </p:ext>
            </p:extLst>
          </p:nvPr>
        </p:nvGraphicFramePr>
        <p:xfrm>
          <a:off x="-23673" y="476672"/>
          <a:ext cx="877213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0"/>
            <a:ext cx="5544616" cy="836712"/>
          </a:xfrm>
        </p:spPr>
        <p:txBody>
          <a:bodyPr vert="horz" numCol="1" anchor="ctr">
            <a:prstTxWarp prst="textDeflate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Risultati ricerca di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580526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il target principale al quale la nostra società deve rivolgersi è il flusso di turisti stranieri provenienti dai 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Paesi Bassi, Germania, USA, Belgio, Regno Unito, Francia e Cina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comprensori territoriali che privilegeremo sono 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Assisi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Todi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e 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Spoleto,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dato che hanno mostrato i flussi turistici dei stranieri in aumento.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20480"/>
              </p:ext>
            </p:extLst>
          </p:nvPr>
        </p:nvGraphicFramePr>
        <p:xfrm>
          <a:off x="1187624" y="3400358"/>
          <a:ext cx="61206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14279"/>
              </p:ext>
            </p:extLst>
          </p:nvPr>
        </p:nvGraphicFramePr>
        <p:xfrm>
          <a:off x="1115616" y="2668618"/>
          <a:ext cx="6480720" cy="63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973"/>
                <a:gridCol w="3067747"/>
              </a:tblGrid>
              <a:tr h="327303">
                <a:tc rowSpan="2">
                  <a:txBody>
                    <a:bodyPr/>
                    <a:lstStyle/>
                    <a:p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TURISTI STRANIERI ANNO 2013</a:t>
                      </a:r>
                      <a:endParaRPr lang="it-IT" sz="1400" b="1" u="sng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Arrivi  </a:t>
                      </a:r>
                      <a:r>
                        <a:rPr lang="it-IT" sz="14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    + 2,37%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937">
                <a:tc vMerge="1">
                  <a:txBody>
                    <a:bodyPr/>
                    <a:lstStyle/>
                    <a:p>
                      <a:endParaRPr lang="it-IT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Presenze</a:t>
                      </a:r>
                      <a:r>
                        <a:rPr lang="it-IT" sz="14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  + 0,69%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606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59632" y="0"/>
            <a:ext cx="6246440" cy="908720"/>
          </a:xfrm>
        </p:spPr>
        <p:txBody>
          <a:bodyPr vert="horz" numCol="1" anchor="ctr"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Strategia di 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marketing 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214282" y="836712"/>
            <a:ext cx="8424936" cy="58286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endParaRPr lang="it-IT" sz="14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Aft>
                <a:spcPts val="1200"/>
              </a:spcAft>
              <a:buClrTx/>
              <a:buSzPct val="100000"/>
              <a:buNone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SERVIZIO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DI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 QUALITÀ E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DI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 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PROFESSIONALITÀ</a:t>
            </a:r>
            <a:r>
              <a:rPr lang="it-IT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marL="381000" indent="-285750" algn="just">
              <a:spcBef>
                <a:spcPts val="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Tende a soddisfare le esigenze del cliente, fornendogli itinerari completi delle fasi agricole e artigianali che gli interessano.</a:t>
            </a: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  <a:tabLst>
                <a:tab pos="177800" algn="l"/>
              </a:tabLst>
            </a:pP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PREZZO</a:t>
            </a:r>
            <a:endParaRPr lang="it-IT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>
                <a:tab pos="177800" algn="l"/>
              </a:tabLst>
            </a:pPr>
            <a:endParaRPr lang="it-IT" sz="1600" b="1" i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56805"/>
              </p:ext>
            </p:extLst>
          </p:nvPr>
        </p:nvGraphicFramePr>
        <p:xfrm>
          <a:off x="1907704" y="2564904"/>
          <a:ext cx="5450378" cy="20661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50378"/>
              </a:tblGrid>
              <a:tr h="413239">
                <a:tc>
                  <a:txBody>
                    <a:bodyPr/>
                    <a:lstStyle/>
                    <a:p>
                      <a:pPr algn="just"/>
                      <a:r>
                        <a:rPr kumimoji="0" lang="it-IT" sz="2000" kern="120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ATTIVITÀ PROPOSTE</a:t>
                      </a:r>
                      <a:endParaRPr kumimoji="0" lang="it-IT" sz="2000" b="1" kern="120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3239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 smtClean="0"/>
                        <a:t>Degustazione dei vini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3239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 smtClean="0"/>
                        <a:t>Giro turistico tra artigianato e antichi mestieri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3239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 smtClean="0"/>
                        <a:t>Produzione</a:t>
                      </a:r>
                      <a:r>
                        <a:rPr lang="it-IT" sz="1600" baseline="0" dirty="0" smtClean="0"/>
                        <a:t> agricola e successivo pranzo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3239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 smtClean="0"/>
                        <a:t>Percorsi naturali tra</a:t>
                      </a:r>
                      <a:r>
                        <a:rPr lang="it-IT" sz="1600" baseline="0" dirty="0" smtClean="0"/>
                        <a:t> flora e fauna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09078" y="5229200"/>
            <a:ext cx="70385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Applicheremo prezzi particolarmente vantaggiosi per i nostri clienti.</a:t>
            </a:r>
            <a:endParaRPr lang="it-IT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it-IT" sz="1600" dirty="0">
                <a:solidFill>
                  <a:srgbClr val="000000"/>
                </a:solidFill>
                <a:latin typeface="Comic Sans MS" pitchFamily="66" charset="0"/>
              </a:rPr>
              <a:t>Praticheremo prezzi ridotti a chi prenoterà gli itinerari con 3 o 4 mesi di anticipo.</a:t>
            </a:r>
          </a:p>
        </p:txBody>
      </p:sp>
    </p:spTree>
    <p:extLst>
      <p:ext uri="{BB962C8B-B14F-4D97-AF65-F5344CB8AC3E}">
        <p14:creationId xmlns:p14="http://schemas.microsoft.com/office/powerpoint/2010/main" val="3626741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vola 10"/>
          <p:cNvSpPr/>
          <p:nvPr/>
        </p:nvSpPr>
        <p:spPr>
          <a:xfrm>
            <a:off x="4986542" y="1446244"/>
            <a:ext cx="3429024" cy="2357454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Nuvola 9"/>
          <p:cNvSpPr/>
          <p:nvPr/>
        </p:nvSpPr>
        <p:spPr>
          <a:xfrm>
            <a:off x="285720" y="1071546"/>
            <a:ext cx="3071834" cy="2071702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3735682"/>
            <a:ext cx="7369325" cy="3350742"/>
          </a:xfrm>
        </p:spPr>
        <p:txBody>
          <a:bodyPr anchor="t">
            <a:normAutofit/>
          </a:bodyPr>
          <a:lstStyle/>
          <a:p>
            <a:pPr marL="557213" indent="-285750" algn="just">
              <a:spcBef>
                <a:spcPts val="0"/>
              </a:spcBef>
              <a:buClrTx/>
              <a:buSzPct val="100000"/>
              <a:buNone/>
            </a:pPr>
            <a:endParaRPr lang="it-IT" sz="14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IL </a:t>
            </a:r>
            <a:r>
              <a:rPr lang="it-IT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POST </a:t>
            </a:r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  <a:cs typeface="+mn-cs"/>
              </a:rPr>
              <a:t>VENDITA</a:t>
            </a:r>
            <a:endParaRPr lang="it-IT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0000"/>
                </a:solidFill>
                <a:latin typeface="Comic Sans MS" pitchFamily="66" charset="0"/>
              </a:rPr>
              <a:t>manterremo </a:t>
            </a:r>
            <a:r>
              <a:rPr lang="it-IT" sz="1800" dirty="0">
                <a:solidFill>
                  <a:srgbClr val="000000"/>
                </a:solidFill>
                <a:latin typeface="Comic Sans MS" pitchFamily="66" charset="0"/>
              </a:rPr>
              <a:t>aggiornati i nostri clienti </a:t>
            </a:r>
            <a:r>
              <a:rPr lang="it-IT" sz="1800" dirty="0" smtClean="0">
                <a:solidFill>
                  <a:srgbClr val="000000"/>
                </a:solidFill>
                <a:latin typeface="Comic Sans MS" pitchFamily="66" charset="0"/>
              </a:rPr>
              <a:t>sulle attività che la nostra azienda svolgerà  tramite </a:t>
            </a:r>
            <a:r>
              <a:rPr lang="it-IT" sz="1800" b="1" dirty="0">
                <a:solidFill>
                  <a:srgbClr val="002060"/>
                </a:solidFill>
                <a:latin typeface="Comic Sans MS" pitchFamily="66" charset="0"/>
              </a:rPr>
              <a:t>sms </a:t>
            </a:r>
            <a:r>
              <a:rPr lang="it-IT" sz="1800" b="1" dirty="0" smtClean="0">
                <a:solidFill>
                  <a:srgbClr val="002060"/>
                </a:solidFill>
                <a:latin typeface="Comic Sans MS" pitchFamily="66" charset="0"/>
              </a:rPr>
              <a:t>personalizzati </a:t>
            </a:r>
            <a:r>
              <a:rPr lang="it-IT" sz="1800" dirty="0" smtClean="0">
                <a:solidFill>
                  <a:srgbClr val="000000"/>
                </a:solidFill>
                <a:latin typeface="Comic Sans MS" pitchFamily="66" charset="0"/>
              </a:rPr>
              <a:t>ed</a:t>
            </a:r>
            <a:r>
              <a:rPr lang="it-IT" sz="1800" b="1" dirty="0" smtClean="0">
                <a:solidFill>
                  <a:srgbClr val="002060"/>
                </a:solidFill>
                <a:latin typeface="Comic Sans MS" pitchFamily="66" charset="0"/>
              </a:rPr>
              <a:t> e-mail.</a:t>
            </a:r>
            <a:endParaRPr lang="it-IT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ClrTx/>
              <a:buSzPct val="100000"/>
              <a:buNone/>
            </a:pPr>
            <a:endParaRPr lang="it-IT" sz="1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it-IT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639" y="1394728"/>
            <a:ext cx="28470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pitchFamily="66" charset="0"/>
              </a:rPr>
              <a:t>CANALE DIRETTO</a:t>
            </a:r>
          </a:p>
          <a:p>
            <a:pPr algn="ctr"/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</a:rPr>
              <a:t>Tramite  sito web</a:t>
            </a:r>
          </a:p>
          <a:p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it-IT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25738" y="1669816"/>
            <a:ext cx="4041181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pitchFamily="66" charset="0"/>
              </a:rPr>
              <a:t> CANALE INDIRETTO       </a:t>
            </a:r>
          </a:p>
          <a:p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</a:rPr>
              <a:t>Gruppi turistici </a:t>
            </a: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</a:rPr>
              <a:t>trasmessi a noi da tour</a:t>
            </a:r>
          </a:p>
          <a:p>
            <a:pPr algn="ctr"/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</a:rPr>
              <a:t> operator</a:t>
            </a:r>
            <a:endParaRPr lang="it-IT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279892"/>
            <a:ext cx="5715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CANALI</a:t>
            </a:r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it-IT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DI</a:t>
            </a:r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DISTRIBUZIONE </a:t>
            </a:r>
          </a:p>
        </p:txBody>
      </p:sp>
      <p:pic>
        <p:nvPicPr>
          <p:cNvPr id="30722" name="Picture 2" descr="https://encrypted-tbn0.gstatic.com/images?q=tbn:ANd9GcS9v9RY9BH-BlIp4FbzqZbZq8AKuycu17JetBvoeyxdviOLuMpf6UhpeD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6683">
            <a:off x="3090753" y="5300824"/>
            <a:ext cx="1421109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85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9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0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8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9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0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2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6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7_Loggia">
  <a:themeElements>
    <a:clrScheme name="Personalizzato 11">
      <a:dk1>
        <a:srgbClr val="2E2D21"/>
      </a:dk1>
      <a:lt1>
        <a:srgbClr val="BAF8E8"/>
      </a:lt1>
      <a:dk2>
        <a:srgbClr val="3E3D2D"/>
      </a:dk2>
      <a:lt2>
        <a:srgbClr val="CAF278"/>
      </a:lt2>
      <a:accent1>
        <a:srgbClr val="CFFF43"/>
      </a:accent1>
      <a:accent2>
        <a:srgbClr val="71685A"/>
      </a:accent2>
      <a:accent3>
        <a:srgbClr val="BF4D00"/>
      </a:accent3>
      <a:accent4>
        <a:srgbClr val="BAF8E8"/>
      </a:accent4>
      <a:accent5>
        <a:srgbClr val="C8A585"/>
      </a:accent5>
      <a:accent6>
        <a:srgbClr val="A9EA25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>
            <a:solidFill>
              <a:srgbClr val="00206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Personalizzato 6">
    <a:dk1>
      <a:srgbClr val="13C4F7"/>
    </a:dk1>
    <a:lt1>
      <a:srgbClr val="21B2C8"/>
    </a:lt1>
    <a:dk2>
      <a:srgbClr val="74C658"/>
    </a:dk2>
    <a:lt2>
      <a:srgbClr val="CEF2EC"/>
    </a:lt2>
    <a:accent1>
      <a:srgbClr val="0F6FC6"/>
    </a:accent1>
    <a:accent2>
      <a:srgbClr val="B0DFA0"/>
    </a:accent2>
    <a:accent3>
      <a:srgbClr val="0BD0D9"/>
    </a:accent3>
    <a:accent4>
      <a:srgbClr val="20C8F7"/>
    </a:accent4>
    <a:accent5>
      <a:srgbClr val="7CCA62"/>
    </a:accent5>
    <a:accent6>
      <a:srgbClr val="A5C249"/>
    </a:accent6>
    <a:hlink>
      <a:srgbClr val="3ECCB4"/>
    </a:hlink>
    <a:folHlink>
      <a:srgbClr val="85DFD0"/>
    </a:folHlink>
  </a:clrScheme>
  <a:fontScheme name="Loggi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662</Words>
  <Application>Microsoft Office PowerPoint</Application>
  <PresentationFormat>Presentazione su schermo (4:3)</PresentationFormat>
  <Paragraphs>132</Paragraphs>
  <Slides>15</Slides>
  <Notes>4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40" baseType="lpstr">
      <vt:lpstr>Aharoni</vt:lpstr>
      <vt:lpstr>Arial</vt:lpstr>
      <vt:lpstr>Calibri</vt:lpstr>
      <vt:lpstr>Century Schoolbook</vt:lpstr>
      <vt:lpstr>Comic Sans MS</vt:lpstr>
      <vt:lpstr>Gill Sans MT</vt:lpstr>
      <vt:lpstr>Kristen ITC</vt:lpstr>
      <vt:lpstr>Segoe Script</vt:lpstr>
      <vt:lpstr>Times New Roman</vt:lpstr>
      <vt:lpstr>Wingdings</vt:lpstr>
      <vt:lpstr>Wingdings 2</vt:lpstr>
      <vt:lpstr>Loggia</vt:lpstr>
      <vt:lpstr>1_Loggia</vt:lpstr>
      <vt:lpstr>2_Loggia</vt:lpstr>
      <vt:lpstr>8_Loggia</vt:lpstr>
      <vt:lpstr>9_Loggia</vt:lpstr>
      <vt:lpstr>10_Loggia</vt:lpstr>
      <vt:lpstr>12_Loggia</vt:lpstr>
      <vt:lpstr>16_Loggia</vt:lpstr>
      <vt:lpstr>17_Loggia</vt:lpstr>
      <vt:lpstr>19_Loggia</vt:lpstr>
      <vt:lpstr>20_Loggia</vt:lpstr>
      <vt:lpstr>G:\MINOA SRL DI PIEROTTI\Bilancio_progetto_a_scuola_d'impresa  Giorgi 1.xlsx!Foglio2!R1C1:R30C4</vt:lpstr>
      <vt:lpstr>F:\PROGETTO REALE\ducumenti gloria minoa\Bilancio_progetto_a_scuola_d'impresa  Giorgi 1.xlsx!Foglio2![Bilancio_progetto_a_scuola_d'impresa  Giorgi 1.xlsx]Foglio2 Grafico 1</vt:lpstr>
      <vt:lpstr>Documento</vt:lpstr>
      <vt:lpstr>Presentazione standard di PowerPoint</vt:lpstr>
      <vt:lpstr>Spiegazione dell’idea</vt:lpstr>
      <vt:lpstr>LA FORZA DEL NOSTRO SERVIZIO</vt:lpstr>
      <vt:lpstr>Nome &amp; Logo</vt:lpstr>
      <vt:lpstr>Sede della società</vt:lpstr>
      <vt:lpstr>Organigramma &amp; ruoli</vt:lpstr>
      <vt:lpstr>Risultati ricerca di mercato</vt:lpstr>
      <vt:lpstr>Strategia di  marketing </vt:lpstr>
      <vt:lpstr>Presentazione standard di PowerPoint</vt:lpstr>
      <vt:lpstr>pubblicità</vt:lpstr>
      <vt:lpstr>Presentazione standard di PowerPoint</vt:lpstr>
      <vt:lpstr>Presentazione standard di PowerPoint</vt:lpstr>
      <vt:lpstr>Relazione dei risultati di bilancio</vt:lpstr>
      <vt:lpstr>Presentazione standard di PowerPoint</vt:lpstr>
      <vt:lpstr>Considerazioni e ringraziamenti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112</cp:revision>
  <dcterms:created xsi:type="dcterms:W3CDTF">2014-04-29T13:17:00Z</dcterms:created>
  <dcterms:modified xsi:type="dcterms:W3CDTF">2014-05-20T14:52:05Z</dcterms:modified>
</cp:coreProperties>
</file>