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69" r:id="rId3"/>
    <p:sldId id="257" r:id="rId4"/>
    <p:sldId id="270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71" r:id="rId13"/>
    <p:sldId id="266" r:id="rId14"/>
    <p:sldId id="276" r:id="rId15"/>
    <p:sldId id="267" r:id="rId16"/>
    <p:sldId id="277" r:id="rId17"/>
    <p:sldId id="272" r:id="rId18"/>
    <p:sldId id="273" r:id="rId19"/>
    <p:sldId id="274" r:id="rId20"/>
    <p:sldId id="275" r:id="rId21"/>
  </p:sldIdLst>
  <p:sldSz cx="6858000" cy="9144000" type="screen4x3"/>
  <p:notesSz cx="7099300" cy="102362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0" autoAdjust="0"/>
    <p:restoredTop sz="94660"/>
  </p:normalViewPr>
  <p:slideViewPr>
    <p:cSldViewPr>
      <p:cViewPr varScale="1">
        <p:scale>
          <a:sx n="50" d="100"/>
          <a:sy n="50" d="100"/>
        </p:scale>
        <p:origin x="222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07/relationships/hdphoto" Target="../media/hdphoto1.wdp"/><Relationship Id="rId1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CF276E-DEFA-4FF5-A403-C27DB5B9AA14}" type="doc">
      <dgm:prSet loTypeId="urn:microsoft.com/office/officeart/2005/8/layout/hList7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247FE72-0A46-4883-88F3-D138F48F7A36}">
      <dgm:prSet/>
      <dgm:spPr/>
      <dgm:t>
        <a:bodyPr/>
        <a:lstStyle/>
        <a:p>
          <a:r>
            <a:rPr lang="it-IT" dirty="0" smtClean="0">
              <a:latin typeface="Gentium Book Basic" panose="02000503060000020004" pitchFamily="2" charset="0"/>
            </a:rPr>
            <a:t>Responsabile Marketing</a:t>
          </a:r>
          <a:br>
            <a:rPr lang="it-IT" dirty="0" smtClean="0">
              <a:latin typeface="Gentium Book Basic" panose="02000503060000020004" pitchFamily="2" charset="0"/>
            </a:rPr>
          </a:br>
          <a:r>
            <a:rPr lang="it-IT" dirty="0" smtClean="0">
              <a:latin typeface="Gentium Book Basic" panose="02000503060000020004" pitchFamily="2" charset="0"/>
            </a:rPr>
            <a:t/>
          </a:r>
          <a:br>
            <a:rPr lang="it-IT" dirty="0" smtClean="0">
              <a:latin typeface="Gentium Book Basic" panose="02000503060000020004" pitchFamily="2" charset="0"/>
            </a:rPr>
          </a:br>
          <a:r>
            <a:rPr lang="it-IT" dirty="0" smtClean="0">
              <a:latin typeface="Gentium Book Basic" panose="02000503060000020004" pitchFamily="2" charset="0"/>
            </a:rPr>
            <a:t>Francesco Citeroni</a:t>
          </a:r>
          <a:endParaRPr lang="it-IT" dirty="0">
            <a:latin typeface="Gentium Book Basic" panose="02000503060000020004" pitchFamily="2" charset="0"/>
          </a:endParaRPr>
        </a:p>
      </dgm:t>
    </dgm:pt>
    <dgm:pt modelId="{98B88C11-8920-4ED9-A7EE-1A40C1EEF0E2}" type="parTrans" cxnId="{2E402102-F652-4CE9-AE4C-4D51DA45F19D}">
      <dgm:prSet/>
      <dgm:spPr/>
      <dgm:t>
        <a:bodyPr/>
        <a:lstStyle/>
        <a:p>
          <a:endParaRPr lang="it-IT"/>
        </a:p>
      </dgm:t>
    </dgm:pt>
    <dgm:pt modelId="{32763DE5-08A2-4EC2-B9B6-D0CBCC308AB9}" type="sibTrans" cxnId="{2E402102-F652-4CE9-AE4C-4D51DA45F19D}">
      <dgm:prSet/>
      <dgm:spPr/>
      <dgm:t>
        <a:bodyPr/>
        <a:lstStyle/>
        <a:p>
          <a:endParaRPr lang="it-IT"/>
        </a:p>
      </dgm:t>
    </dgm:pt>
    <dgm:pt modelId="{5A925320-4A96-4DF7-B078-262CD8E1CD06}">
      <dgm:prSet/>
      <dgm:spPr/>
      <dgm:t>
        <a:bodyPr/>
        <a:lstStyle/>
        <a:p>
          <a:r>
            <a:rPr lang="it-IT" dirty="0" smtClean="0">
              <a:latin typeface="Gentium Book Basic" panose="02000503060000020004" pitchFamily="2" charset="0"/>
            </a:rPr>
            <a:t>Responsabile Vendite</a:t>
          </a:r>
          <a:br>
            <a:rPr lang="it-IT" dirty="0" smtClean="0">
              <a:latin typeface="Gentium Book Basic" panose="02000503060000020004" pitchFamily="2" charset="0"/>
            </a:rPr>
          </a:br>
          <a:r>
            <a:rPr lang="it-IT" dirty="0" smtClean="0">
              <a:latin typeface="Gentium Book Basic" panose="02000503060000020004" pitchFamily="2" charset="0"/>
            </a:rPr>
            <a:t/>
          </a:r>
          <a:br>
            <a:rPr lang="it-IT" dirty="0" smtClean="0">
              <a:latin typeface="Gentium Book Basic" panose="02000503060000020004" pitchFamily="2" charset="0"/>
            </a:rPr>
          </a:br>
          <a:r>
            <a:rPr lang="it-IT" dirty="0" smtClean="0">
              <a:latin typeface="Gentium Book Basic" panose="02000503060000020004" pitchFamily="2" charset="0"/>
            </a:rPr>
            <a:t>Giulio Piersanti</a:t>
          </a:r>
          <a:endParaRPr lang="it-IT" dirty="0">
            <a:latin typeface="Gentium Book Basic" panose="02000503060000020004" pitchFamily="2" charset="0"/>
          </a:endParaRPr>
        </a:p>
      </dgm:t>
    </dgm:pt>
    <dgm:pt modelId="{63DA5B49-4C9A-402D-9617-93963AB2DD89}" type="parTrans" cxnId="{ED3D5047-2C3B-4DC2-BBCD-B8170DD740DB}">
      <dgm:prSet/>
      <dgm:spPr/>
      <dgm:t>
        <a:bodyPr/>
        <a:lstStyle/>
        <a:p>
          <a:endParaRPr lang="it-IT"/>
        </a:p>
      </dgm:t>
    </dgm:pt>
    <dgm:pt modelId="{3EC147C5-4956-4A3A-9F8D-E3F7416925B3}" type="sibTrans" cxnId="{ED3D5047-2C3B-4DC2-BBCD-B8170DD740DB}">
      <dgm:prSet/>
      <dgm:spPr/>
      <dgm:t>
        <a:bodyPr/>
        <a:lstStyle/>
        <a:p>
          <a:endParaRPr lang="it-IT"/>
        </a:p>
      </dgm:t>
    </dgm:pt>
    <dgm:pt modelId="{34F399A7-D464-4618-A8BA-7D806BD4EB31}">
      <dgm:prSet/>
      <dgm:spPr/>
      <dgm:t>
        <a:bodyPr/>
        <a:lstStyle/>
        <a:p>
          <a:r>
            <a:rPr lang="it-IT" dirty="0" smtClean="0">
              <a:latin typeface="Gentium Book Basic" panose="02000503060000020004" pitchFamily="2" charset="0"/>
            </a:rPr>
            <a:t>Responsabile Finanziario</a:t>
          </a:r>
          <a:br>
            <a:rPr lang="it-IT" dirty="0" smtClean="0">
              <a:latin typeface="Gentium Book Basic" panose="02000503060000020004" pitchFamily="2" charset="0"/>
            </a:rPr>
          </a:br>
          <a:r>
            <a:rPr lang="it-IT" dirty="0" smtClean="0">
              <a:latin typeface="Gentium Book Basic" panose="02000503060000020004" pitchFamily="2" charset="0"/>
            </a:rPr>
            <a:t/>
          </a:r>
          <a:br>
            <a:rPr lang="it-IT" dirty="0" smtClean="0">
              <a:latin typeface="Gentium Book Basic" panose="02000503060000020004" pitchFamily="2" charset="0"/>
            </a:rPr>
          </a:br>
          <a:r>
            <a:rPr lang="it-IT" dirty="0" smtClean="0">
              <a:latin typeface="Gentium Book Basic" panose="02000503060000020004" pitchFamily="2" charset="0"/>
            </a:rPr>
            <a:t>Simone Bertoldo</a:t>
          </a:r>
          <a:endParaRPr lang="it-IT" dirty="0">
            <a:latin typeface="Gentium Book Basic" panose="02000503060000020004" pitchFamily="2" charset="0"/>
          </a:endParaRPr>
        </a:p>
      </dgm:t>
    </dgm:pt>
    <dgm:pt modelId="{F93D4CE3-5082-479E-BE00-67148DA6BAEC}" type="sibTrans" cxnId="{C493CE11-DC34-4626-B1F1-C0A300798821}">
      <dgm:prSet/>
      <dgm:spPr/>
      <dgm:t>
        <a:bodyPr/>
        <a:lstStyle/>
        <a:p>
          <a:endParaRPr lang="it-IT"/>
        </a:p>
      </dgm:t>
    </dgm:pt>
    <dgm:pt modelId="{F80ECE35-3432-43DB-A862-12A978970DBD}" type="parTrans" cxnId="{C493CE11-DC34-4626-B1F1-C0A300798821}">
      <dgm:prSet/>
      <dgm:spPr/>
      <dgm:t>
        <a:bodyPr/>
        <a:lstStyle/>
        <a:p>
          <a:endParaRPr lang="it-IT"/>
        </a:p>
      </dgm:t>
    </dgm:pt>
    <dgm:pt modelId="{8FDF6384-E36C-4B4F-B981-8D02671744A1}">
      <dgm:prSet phldrT="[Testo]" custT="1"/>
      <dgm:spPr>
        <a:xfrm>
          <a:off x="1323664" y="1334222"/>
          <a:ext cx="3663631" cy="1148715"/>
        </a:xfrm>
      </dgm:spPr>
      <dgm:t>
        <a:bodyPr/>
        <a:lstStyle/>
        <a:p>
          <a:pPr algn="ctr"/>
          <a:r>
            <a:rPr lang="it-IT" sz="1800" b="0" dirty="0" smtClean="0">
              <a:latin typeface="Gentium Book Basic" panose="02000503060000020004" pitchFamily="2" charset="0"/>
              <a:ea typeface="+mn-ea"/>
              <a:cs typeface="+mn-cs"/>
            </a:rPr>
            <a:t>Amministratore</a:t>
          </a:r>
          <a:r>
            <a:rPr lang="it-IT" sz="1800" b="1" dirty="0" smtClean="0">
              <a:latin typeface="Gentium Book Basic" panose="02000503060000020004" pitchFamily="2" charset="0"/>
              <a:ea typeface="+mn-ea"/>
              <a:cs typeface="+mn-cs"/>
            </a:rPr>
            <a:t> </a:t>
          </a:r>
          <a:r>
            <a:rPr lang="it-IT" sz="1800" b="0" dirty="0" smtClean="0">
              <a:latin typeface="Gentium Book Basic" panose="02000503060000020004" pitchFamily="2" charset="0"/>
              <a:ea typeface="+mn-ea"/>
              <a:cs typeface="+mn-cs"/>
            </a:rPr>
            <a:t>Unico</a:t>
          </a:r>
        </a:p>
        <a:p>
          <a:pPr algn="ctr"/>
          <a:r>
            <a:rPr lang="it-IT" sz="1800" dirty="0" smtClean="0">
              <a:latin typeface="Gentium Book Basic" panose="02000503060000020004" pitchFamily="2" charset="0"/>
              <a:ea typeface="+mn-ea"/>
              <a:cs typeface="+mn-cs"/>
            </a:rPr>
            <a:t/>
          </a:r>
          <a:br>
            <a:rPr lang="it-IT" sz="1800" dirty="0" smtClean="0">
              <a:latin typeface="Gentium Book Basic" panose="02000503060000020004" pitchFamily="2" charset="0"/>
              <a:ea typeface="+mn-ea"/>
              <a:cs typeface="+mn-cs"/>
            </a:rPr>
          </a:br>
          <a:r>
            <a:rPr lang="it-IT" sz="1800" dirty="0" smtClean="0">
              <a:latin typeface="Gentium Book Basic" panose="02000503060000020004" pitchFamily="2" charset="0"/>
              <a:ea typeface="+mn-ea"/>
              <a:cs typeface="+mn-cs"/>
            </a:rPr>
            <a:t>Lorenzo Carlaccini</a:t>
          </a:r>
        </a:p>
      </dgm:t>
    </dgm:pt>
    <dgm:pt modelId="{D5C7C882-F27A-44B8-981B-EA1D8530E5FA}" type="sibTrans" cxnId="{3024F76A-7989-4ED3-9A74-1389D1454CF1}">
      <dgm:prSet/>
      <dgm:spPr/>
      <dgm:t>
        <a:bodyPr/>
        <a:lstStyle/>
        <a:p>
          <a:endParaRPr lang="it-IT"/>
        </a:p>
      </dgm:t>
    </dgm:pt>
    <dgm:pt modelId="{42401316-A078-4BB2-9077-64D1A04A3929}" type="parTrans" cxnId="{3024F76A-7989-4ED3-9A74-1389D1454CF1}">
      <dgm:prSet/>
      <dgm:spPr/>
      <dgm:t>
        <a:bodyPr/>
        <a:lstStyle/>
        <a:p>
          <a:endParaRPr lang="it-IT"/>
        </a:p>
      </dgm:t>
    </dgm:pt>
    <dgm:pt modelId="{0988789A-1867-4E96-8CFE-2F1C6CF32A2F}" type="pres">
      <dgm:prSet presAssocID="{13CF276E-DEFA-4FF5-A403-C27DB5B9AA1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47E8255-638D-481A-9FC8-F19642FE9387}" type="pres">
      <dgm:prSet presAssocID="{13CF276E-DEFA-4FF5-A403-C27DB5B9AA14}" presName="fgShape" presStyleLbl="fgShp" presStyleIdx="0" presStyleCnt="1" custFlipVert="1" custFlipHor="1" custScaleX="92143" custScaleY="82906" custLinFactNeighborX="-419" custLinFactNeighborY="-11966"/>
      <dgm:spPr/>
      <dgm:t>
        <a:bodyPr/>
        <a:lstStyle/>
        <a:p>
          <a:endParaRPr lang="it-IT"/>
        </a:p>
      </dgm:t>
    </dgm:pt>
    <dgm:pt modelId="{A7F8E504-9D76-42F8-A635-E6133BBEBF31}" type="pres">
      <dgm:prSet presAssocID="{13CF276E-DEFA-4FF5-A403-C27DB5B9AA14}" presName="linComp" presStyleCnt="0"/>
      <dgm:spPr/>
      <dgm:t>
        <a:bodyPr/>
        <a:lstStyle/>
        <a:p>
          <a:endParaRPr lang="it-IT"/>
        </a:p>
      </dgm:t>
    </dgm:pt>
    <dgm:pt modelId="{A7A451D8-E91E-4E4D-9CBB-DD5FCB5B4312}" type="pres">
      <dgm:prSet presAssocID="{8FDF6384-E36C-4B4F-B981-8D02671744A1}" presName="compNode" presStyleCnt="0"/>
      <dgm:spPr/>
      <dgm:t>
        <a:bodyPr/>
        <a:lstStyle/>
        <a:p>
          <a:endParaRPr lang="it-IT"/>
        </a:p>
      </dgm:t>
    </dgm:pt>
    <dgm:pt modelId="{468FD9C5-14B5-49D5-8DC0-FF1EFA3AB4F6}" type="pres">
      <dgm:prSet presAssocID="{8FDF6384-E36C-4B4F-B981-8D02671744A1}" presName="bkgdShape" presStyleLbl="node1" presStyleIdx="0" presStyleCnt="4"/>
      <dgm:spPr>
        <a:prstGeom prst="roundRect">
          <a:avLst/>
        </a:prstGeom>
      </dgm:spPr>
      <dgm:t>
        <a:bodyPr/>
        <a:lstStyle/>
        <a:p>
          <a:endParaRPr lang="it-IT"/>
        </a:p>
      </dgm:t>
    </dgm:pt>
    <dgm:pt modelId="{692B53C8-5AD6-4F44-BC93-53514764D1DF}" type="pres">
      <dgm:prSet presAssocID="{8FDF6384-E36C-4B4F-B981-8D02671744A1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B23BBD6-AD9D-47C0-BB4E-DBF52D6AF2C6}" type="pres">
      <dgm:prSet presAssocID="{8FDF6384-E36C-4B4F-B981-8D02671744A1}" presName="invisiNode" presStyleLbl="node1" presStyleIdx="0" presStyleCnt="4"/>
      <dgm:spPr/>
      <dgm:t>
        <a:bodyPr/>
        <a:lstStyle/>
        <a:p>
          <a:endParaRPr lang="it-IT"/>
        </a:p>
      </dgm:t>
    </dgm:pt>
    <dgm:pt modelId="{89F5D3D5-07FA-420E-BAC0-41CE9CEBF004}" type="pres">
      <dgm:prSet presAssocID="{8FDF6384-E36C-4B4F-B981-8D02671744A1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it-IT"/>
        </a:p>
      </dgm:t>
    </dgm:pt>
    <dgm:pt modelId="{B8833BA3-4592-4BC4-8785-28073941B4FE}" type="pres">
      <dgm:prSet presAssocID="{D5C7C882-F27A-44B8-981B-EA1D8530E5FA}" presName="sibTrans" presStyleLbl="sibTrans2D1" presStyleIdx="0" presStyleCnt="0"/>
      <dgm:spPr/>
      <dgm:t>
        <a:bodyPr/>
        <a:lstStyle/>
        <a:p>
          <a:endParaRPr lang="it-IT"/>
        </a:p>
      </dgm:t>
    </dgm:pt>
    <dgm:pt modelId="{F43E6FD1-FB8D-4D88-B208-843178BE4358}" type="pres">
      <dgm:prSet presAssocID="{D247FE72-0A46-4883-88F3-D138F48F7A36}" presName="compNode" presStyleCnt="0"/>
      <dgm:spPr/>
      <dgm:t>
        <a:bodyPr/>
        <a:lstStyle/>
        <a:p>
          <a:endParaRPr lang="it-IT"/>
        </a:p>
      </dgm:t>
    </dgm:pt>
    <dgm:pt modelId="{D4D6E4E5-AC99-47A4-8951-BF9C0E30E18B}" type="pres">
      <dgm:prSet presAssocID="{D247FE72-0A46-4883-88F3-D138F48F7A36}" presName="bkgdShape" presStyleLbl="node1" presStyleIdx="1" presStyleCnt="4"/>
      <dgm:spPr/>
      <dgm:t>
        <a:bodyPr/>
        <a:lstStyle/>
        <a:p>
          <a:endParaRPr lang="it-IT"/>
        </a:p>
      </dgm:t>
    </dgm:pt>
    <dgm:pt modelId="{7C6724D6-BC9E-42AA-8AB5-5320020D4370}" type="pres">
      <dgm:prSet presAssocID="{D247FE72-0A46-4883-88F3-D138F48F7A36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69D209D-FF27-4A8A-BB35-6DD996C6E586}" type="pres">
      <dgm:prSet presAssocID="{D247FE72-0A46-4883-88F3-D138F48F7A36}" presName="invisiNode" presStyleLbl="node1" presStyleIdx="1" presStyleCnt="4"/>
      <dgm:spPr/>
      <dgm:t>
        <a:bodyPr/>
        <a:lstStyle/>
        <a:p>
          <a:endParaRPr lang="it-IT"/>
        </a:p>
      </dgm:t>
    </dgm:pt>
    <dgm:pt modelId="{3CBFFC5E-2FA1-4A2E-B806-3E0EC0A003CD}" type="pres">
      <dgm:prSet presAssocID="{D247FE72-0A46-4883-88F3-D138F48F7A36}" presName="imagNode" presStyleLbl="fgImgPlace1" presStyleIdx="1" presStyleCnt="4" custLinFactNeighborX="-1851" custLinFactNeighborY="-155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it-IT"/>
        </a:p>
      </dgm:t>
    </dgm:pt>
    <dgm:pt modelId="{E66AFD90-0D4D-44E7-A7F6-A3355A779035}" type="pres">
      <dgm:prSet presAssocID="{32763DE5-08A2-4EC2-B9B6-D0CBCC308AB9}" presName="sibTrans" presStyleLbl="sibTrans2D1" presStyleIdx="0" presStyleCnt="0"/>
      <dgm:spPr/>
      <dgm:t>
        <a:bodyPr/>
        <a:lstStyle/>
        <a:p>
          <a:endParaRPr lang="it-IT"/>
        </a:p>
      </dgm:t>
    </dgm:pt>
    <dgm:pt modelId="{66937C95-865B-4224-BBB6-B3CE3189D543}" type="pres">
      <dgm:prSet presAssocID="{5A925320-4A96-4DF7-B078-262CD8E1CD06}" presName="compNode" presStyleCnt="0"/>
      <dgm:spPr/>
      <dgm:t>
        <a:bodyPr/>
        <a:lstStyle/>
        <a:p>
          <a:endParaRPr lang="it-IT"/>
        </a:p>
      </dgm:t>
    </dgm:pt>
    <dgm:pt modelId="{75CE03F1-7CC0-425E-84FD-CDA0955C8D50}" type="pres">
      <dgm:prSet presAssocID="{5A925320-4A96-4DF7-B078-262CD8E1CD06}" presName="bkgdShape" presStyleLbl="node1" presStyleIdx="2" presStyleCnt="4"/>
      <dgm:spPr/>
      <dgm:t>
        <a:bodyPr/>
        <a:lstStyle/>
        <a:p>
          <a:endParaRPr lang="it-IT"/>
        </a:p>
      </dgm:t>
    </dgm:pt>
    <dgm:pt modelId="{CBC66675-E598-491E-99BB-5C2D5F610737}" type="pres">
      <dgm:prSet presAssocID="{5A925320-4A96-4DF7-B078-262CD8E1CD06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7645FB-A006-4994-A5D6-7E4A0F01DC3C}" type="pres">
      <dgm:prSet presAssocID="{5A925320-4A96-4DF7-B078-262CD8E1CD06}" presName="invisiNode" presStyleLbl="node1" presStyleIdx="2" presStyleCnt="4"/>
      <dgm:spPr/>
      <dgm:t>
        <a:bodyPr/>
        <a:lstStyle/>
        <a:p>
          <a:endParaRPr lang="it-IT"/>
        </a:p>
      </dgm:t>
    </dgm:pt>
    <dgm:pt modelId="{3289DF06-5AB7-452D-B29A-DFBFAD55E188}" type="pres">
      <dgm:prSet presAssocID="{5A925320-4A96-4DF7-B078-262CD8E1CD06}" presName="imagNode" presStyleLbl="fgImgPlace1" presStyleIdx="2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it-IT"/>
        </a:p>
      </dgm:t>
    </dgm:pt>
    <dgm:pt modelId="{EDD42924-6E02-44F1-9422-092FED27AEBC}" type="pres">
      <dgm:prSet presAssocID="{3EC147C5-4956-4A3A-9F8D-E3F7416925B3}" presName="sibTrans" presStyleLbl="sibTrans2D1" presStyleIdx="0" presStyleCnt="0"/>
      <dgm:spPr/>
      <dgm:t>
        <a:bodyPr/>
        <a:lstStyle/>
        <a:p>
          <a:endParaRPr lang="it-IT"/>
        </a:p>
      </dgm:t>
    </dgm:pt>
    <dgm:pt modelId="{41A23574-F147-4EED-A21D-117EEBAC9F7E}" type="pres">
      <dgm:prSet presAssocID="{34F399A7-D464-4618-A8BA-7D806BD4EB31}" presName="compNode" presStyleCnt="0"/>
      <dgm:spPr/>
      <dgm:t>
        <a:bodyPr/>
        <a:lstStyle/>
        <a:p>
          <a:endParaRPr lang="it-IT"/>
        </a:p>
      </dgm:t>
    </dgm:pt>
    <dgm:pt modelId="{85E5A9E4-774F-46AA-A946-8F44B758E871}" type="pres">
      <dgm:prSet presAssocID="{34F399A7-D464-4618-A8BA-7D806BD4EB31}" presName="bkgdShape" presStyleLbl="node1" presStyleIdx="3" presStyleCnt="4"/>
      <dgm:spPr/>
      <dgm:t>
        <a:bodyPr/>
        <a:lstStyle/>
        <a:p>
          <a:endParaRPr lang="it-IT"/>
        </a:p>
      </dgm:t>
    </dgm:pt>
    <dgm:pt modelId="{87052935-EF81-4F77-9388-61C394E0FC7F}" type="pres">
      <dgm:prSet presAssocID="{34F399A7-D464-4618-A8BA-7D806BD4EB31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55CA08-8D18-4C6A-8985-7B478E77FBC1}" type="pres">
      <dgm:prSet presAssocID="{34F399A7-D464-4618-A8BA-7D806BD4EB31}" presName="invisiNode" presStyleLbl="node1" presStyleIdx="3" presStyleCnt="4"/>
      <dgm:spPr/>
      <dgm:t>
        <a:bodyPr/>
        <a:lstStyle/>
        <a:p>
          <a:endParaRPr lang="it-IT"/>
        </a:p>
      </dgm:t>
    </dgm:pt>
    <dgm:pt modelId="{63B406FE-4112-4FF5-880D-E455B5B12340}" type="pres">
      <dgm:prSet presAssocID="{34F399A7-D464-4618-A8BA-7D806BD4EB31}" presName="imagNode" presStyleLbl="fgImgPlac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it-IT"/>
        </a:p>
      </dgm:t>
    </dgm:pt>
  </dgm:ptLst>
  <dgm:cxnLst>
    <dgm:cxn modelId="{BEBE08D5-A35F-4AC3-823E-5FB7FE5CDF90}" type="presOf" srcId="{34F399A7-D464-4618-A8BA-7D806BD4EB31}" destId="{85E5A9E4-774F-46AA-A946-8F44B758E871}" srcOrd="0" destOrd="0" presId="urn:microsoft.com/office/officeart/2005/8/layout/hList7#1"/>
    <dgm:cxn modelId="{655ACB8D-E1A1-4B42-A4A0-E513A4B5CD7F}" type="presOf" srcId="{5A925320-4A96-4DF7-B078-262CD8E1CD06}" destId="{CBC66675-E598-491E-99BB-5C2D5F610737}" srcOrd="1" destOrd="0" presId="urn:microsoft.com/office/officeart/2005/8/layout/hList7#1"/>
    <dgm:cxn modelId="{CB2269F3-343C-461C-B2BD-FD26003AB12C}" type="presOf" srcId="{8FDF6384-E36C-4B4F-B981-8D02671744A1}" destId="{692B53C8-5AD6-4F44-BC93-53514764D1DF}" srcOrd="1" destOrd="0" presId="urn:microsoft.com/office/officeart/2005/8/layout/hList7#1"/>
    <dgm:cxn modelId="{2E402102-F652-4CE9-AE4C-4D51DA45F19D}" srcId="{13CF276E-DEFA-4FF5-A403-C27DB5B9AA14}" destId="{D247FE72-0A46-4883-88F3-D138F48F7A36}" srcOrd="1" destOrd="0" parTransId="{98B88C11-8920-4ED9-A7EE-1A40C1EEF0E2}" sibTransId="{32763DE5-08A2-4EC2-B9B6-D0CBCC308AB9}"/>
    <dgm:cxn modelId="{C493CE11-DC34-4626-B1F1-C0A300798821}" srcId="{13CF276E-DEFA-4FF5-A403-C27DB5B9AA14}" destId="{34F399A7-D464-4618-A8BA-7D806BD4EB31}" srcOrd="3" destOrd="0" parTransId="{F80ECE35-3432-43DB-A862-12A978970DBD}" sibTransId="{F93D4CE3-5082-479E-BE00-67148DA6BAEC}"/>
    <dgm:cxn modelId="{3D4AB41E-7A25-4C48-90A0-CE2C286B01C8}" type="presOf" srcId="{8FDF6384-E36C-4B4F-B981-8D02671744A1}" destId="{468FD9C5-14B5-49D5-8DC0-FF1EFA3AB4F6}" srcOrd="0" destOrd="0" presId="urn:microsoft.com/office/officeart/2005/8/layout/hList7#1"/>
    <dgm:cxn modelId="{0B8AAC1F-5AA4-4817-ACC8-B9B5B48BA626}" type="presOf" srcId="{D247FE72-0A46-4883-88F3-D138F48F7A36}" destId="{7C6724D6-BC9E-42AA-8AB5-5320020D4370}" srcOrd="1" destOrd="0" presId="urn:microsoft.com/office/officeart/2005/8/layout/hList7#1"/>
    <dgm:cxn modelId="{E5C52075-9150-435C-AE87-0404B4E8FBED}" type="presOf" srcId="{34F399A7-D464-4618-A8BA-7D806BD4EB31}" destId="{87052935-EF81-4F77-9388-61C394E0FC7F}" srcOrd="1" destOrd="0" presId="urn:microsoft.com/office/officeart/2005/8/layout/hList7#1"/>
    <dgm:cxn modelId="{D2CA5E1F-B2CB-4108-B0E2-EE1CAA3850D4}" type="presOf" srcId="{5A925320-4A96-4DF7-B078-262CD8E1CD06}" destId="{75CE03F1-7CC0-425E-84FD-CDA0955C8D50}" srcOrd="0" destOrd="0" presId="urn:microsoft.com/office/officeart/2005/8/layout/hList7#1"/>
    <dgm:cxn modelId="{68CB7BFD-7DF7-445F-9278-ECB22D6A0A57}" type="presOf" srcId="{32763DE5-08A2-4EC2-B9B6-D0CBCC308AB9}" destId="{E66AFD90-0D4D-44E7-A7F6-A3355A779035}" srcOrd="0" destOrd="0" presId="urn:microsoft.com/office/officeart/2005/8/layout/hList7#1"/>
    <dgm:cxn modelId="{8FBC282E-D838-4EFC-BEFF-A25A77D683BA}" type="presOf" srcId="{13CF276E-DEFA-4FF5-A403-C27DB5B9AA14}" destId="{0988789A-1867-4E96-8CFE-2F1C6CF32A2F}" srcOrd="0" destOrd="0" presId="urn:microsoft.com/office/officeart/2005/8/layout/hList7#1"/>
    <dgm:cxn modelId="{ED3D5047-2C3B-4DC2-BBCD-B8170DD740DB}" srcId="{13CF276E-DEFA-4FF5-A403-C27DB5B9AA14}" destId="{5A925320-4A96-4DF7-B078-262CD8E1CD06}" srcOrd="2" destOrd="0" parTransId="{63DA5B49-4C9A-402D-9617-93963AB2DD89}" sibTransId="{3EC147C5-4956-4A3A-9F8D-E3F7416925B3}"/>
    <dgm:cxn modelId="{3024F76A-7989-4ED3-9A74-1389D1454CF1}" srcId="{13CF276E-DEFA-4FF5-A403-C27DB5B9AA14}" destId="{8FDF6384-E36C-4B4F-B981-8D02671744A1}" srcOrd="0" destOrd="0" parTransId="{42401316-A078-4BB2-9077-64D1A04A3929}" sibTransId="{D5C7C882-F27A-44B8-981B-EA1D8530E5FA}"/>
    <dgm:cxn modelId="{A48BBA5F-4EBE-46D3-B2B1-3F9A660FF417}" type="presOf" srcId="{3EC147C5-4956-4A3A-9F8D-E3F7416925B3}" destId="{EDD42924-6E02-44F1-9422-092FED27AEBC}" srcOrd="0" destOrd="0" presId="urn:microsoft.com/office/officeart/2005/8/layout/hList7#1"/>
    <dgm:cxn modelId="{C332DD2B-0B2B-4081-8975-7B6FC8A0FAB5}" type="presOf" srcId="{D5C7C882-F27A-44B8-981B-EA1D8530E5FA}" destId="{B8833BA3-4592-4BC4-8785-28073941B4FE}" srcOrd="0" destOrd="0" presId="urn:microsoft.com/office/officeart/2005/8/layout/hList7#1"/>
    <dgm:cxn modelId="{46F918BD-D5DD-4B69-B980-C55AB99E6783}" type="presOf" srcId="{D247FE72-0A46-4883-88F3-D138F48F7A36}" destId="{D4D6E4E5-AC99-47A4-8951-BF9C0E30E18B}" srcOrd="0" destOrd="0" presId="urn:microsoft.com/office/officeart/2005/8/layout/hList7#1"/>
    <dgm:cxn modelId="{81B229A5-2BF9-42F9-A754-EF6ED7CDDE1C}" type="presParOf" srcId="{0988789A-1867-4E96-8CFE-2F1C6CF32A2F}" destId="{D47E8255-638D-481A-9FC8-F19642FE9387}" srcOrd="0" destOrd="0" presId="urn:microsoft.com/office/officeart/2005/8/layout/hList7#1"/>
    <dgm:cxn modelId="{2ADB1B62-15C6-4380-AFA8-F67770CE2D3E}" type="presParOf" srcId="{0988789A-1867-4E96-8CFE-2F1C6CF32A2F}" destId="{A7F8E504-9D76-42F8-A635-E6133BBEBF31}" srcOrd="1" destOrd="0" presId="urn:microsoft.com/office/officeart/2005/8/layout/hList7#1"/>
    <dgm:cxn modelId="{E45C1980-4DAB-4786-A202-E47BAEBB5E19}" type="presParOf" srcId="{A7F8E504-9D76-42F8-A635-E6133BBEBF31}" destId="{A7A451D8-E91E-4E4D-9CBB-DD5FCB5B4312}" srcOrd="0" destOrd="0" presId="urn:microsoft.com/office/officeart/2005/8/layout/hList7#1"/>
    <dgm:cxn modelId="{9AC1B02B-10D6-4F88-8387-B7D15794DEC7}" type="presParOf" srcId="{A7A451D8-E91E-4E4D-9CBB-DD5FCB5B4312}" destId="{468FD9C5-14B5-49D5-8DC0-FF1EFA3AB4F6}" srcOrd="0" destOrd="0" presId="urn:microsoft.com/office/officeart/2005/8/layout/hList7#1"/>
    <dgm:cxn modelId="{D9C003DB-1F7A-49D3-9E0C-2CCD437AC3E5}" type="presParOf" srcId="{A7A451D8-E91E-4E4D-9CBB-DD5FCB5B4312}" destId="{692B53C8-5AD6-4F44-BC93-53514764D1DF}" srcOrd="1" destOrd="0" presId="urn:microsoft.com/office/officeart/2005/8/layout/hList7#1"/>
    <dgm:cxn modelId="{63E4D644-DFEC-4C10-B878-C62D87183634}" type="presParOf" srcId="{A7A451D8-E91E-4E4D-9CBB-DD5FCB5B4312}" destId="{5B23BBD6-AD9D-47C0-BB4E-DBF52D6AF2C6}" srcOrd="2" destOrd="0" presId="urn:microsoft.com/office/officeart/2005/8/layout/hList7#1"/>
    <dgm:cxn modelId="{72E70558-534A-401F-B5B7-EB26A824F048}" type="presParOf" srcId="{A7A451D8-E91E-4E4D-9CBB-DD5FCB5B4312}" destId="{89F5D3D5-07FA-420E-BAC0-41CE9CEBF004}" srcOrd="3" destOrd="0" presId="urn:microsoft.com/office/officeart/2005/8/layout/hList7#1"/>
    <dgm:cxn modelId="{01986C9F-8D5C-47D8-97DE-8E9095F219DE}" type="presParOf" srcId="{A7F8E504-9D76-42F8-A635-E6133BBEBF31}" destId="{B8833BA3-4592-4BC4-8785-28073941B4FE}" srcOrd="1" destOrd="0" presId="urn:microsoft.com/office/officeart/2005/8/layout/hList7#1"/>
    <dgm:cxn modelId="{4992989C-D24E-4677-A998-27F3F567BCCB}" type="presParOf" srcId="{A7F8E504-9D76-42F8-A635-E6133BBEBF31}" destId="{F43E6FD1-FB8D-4D88-B208-843178BE4358}" srcOrd="2" destOrd="0" presId="urn:microsoft.com/office/officeart/2005/8/layout/hList7#1"/>
    <dgm:cxn modelId="{4A6095EE-83FC-4EED-B062-A706E02F3CF8}" type="presParOf" srcId="{F43E6FD1-FB8D-4D88-B208-843178BE4358}" destId="{D4D6E4E5-AC99-47A4-8951-BF9C0E30E18B}" srcOrd="0" destOrd="0" presId="urn:microsoft.com/office/officeart/2005/8/layout/hList7#1"/>
    <dgm:cxn modelId="{F70217F7-747C-47A3-9715-34A1A97D6D3C}" type="presParOf" srcId="{F43E6FD1-FB8D-4D88-B208-843178BE4358}" destId="{7C6724D6-BC9E-42AA-8AB5-5320020D4370}" srcOrd="1" destOrd="0" presId="urn:microsoft.com/office/officeart/2005/8/layout/hList7#1"/>
    <dgm:cxn modelId="{8F0DA960-229E-4690-AC8A-CACC2B8AF871}" type="presParOf" srcId="{F43E6FD1-FB8D-4D88-B208-843178BE4358}" destId="{269D209D-FF27-4A8A-BB35-6DD996C6E586}" srcOrd="2" destOrd="0" presId="urn:microsoft.com/office/officeart/2005/8/layout/hList7#1"/>
    <dgm:cxn modelId="{A543F48F-895E-4DE3-BFDA-CF29D96D4EA5}" type="presParOf" srcId="{F43E6FD1-FB8D-4D88-B208-843178BE4358}" destId="{3CBFFC5E-2FA1-4A2E-B806-3E0EC0A003CD}" srcOrd="3" destOrd="0" presId="urn:microsoft.com/office/officeart/2005/8/layout/hList7#1"/>
    <dgm:cxn modelId="{DC96A380-4660-4F5E-A4E8-52C46F18ABBB}" type="presParOf" srcId="{A7F8E504-9D76-42F8-A635-E6133BBEBF31}" destId="{E66AFD90-0D4D-44E7-A7F6-A3355A779035}" srcOrd="3" destOrd="0" presId="urn:microsoft.com/office/officeart/2005/8/layout/hList7#1"/>
    <dgm:cxn modelId="{0CD4B21D-65C5-4C37-9AD4-A7487D211A7C}" type="presParOf" srcId="{A7F8E504-9D76-42F8-A635-E6133BBEBF31}" destId="{66937C95-865B-4224-BBB6-B3CE3189D543}" srcOrd="4" destOrd="0" presId="urn:microsoft.com/office/officeart/2005/8/layout/hList7#1"/>
    <dgm:cxn modelId="{B96DFDCB-F9A7-4084-BC67-42EA4E949D91}" type="presParOf" srcId="{66937C95-865B-4224-BBB6-B3CE3189D543}" destId="{75CE03F1-7CC0-425E-84FD-CDA0955C8D50}" srcOrd="0" destOrd="0" presId="urn:microsoft.com/office/officeart/2005/8/layout/hList7#1"/>
    <dgm:cxn modelId="{19002CCB-9E67-4611-B625-324F1D137FCD}" type="presParOf" srcId="{66937C95-865B-4224-BBB6-B3CE3189D543}" destId="{CBC66675-E598-491E-99BB-5C2D5F610737}" srcOrd="1" destOrd="0" presId="urn:microsoft.com/office/officeart/2005/8/layout/hList7#1"/>
    <dgm:cxn modelId="{6FCA5ED0-4ECD-43DF-92F9-8D36666A5AF6}" type="presParOf" srcId="{66937C95-865B-4224-BBB6-B3CE3189D543}" destId="{497645FB-A006-4994-A5D6-7E4A0F01DC3C}" srcOrd="2" destOrd="0" presId="urn:microsoft.com/office/officeart/2005/8/layout/hList7#1"/>
    <dgm:cxn modelId="{2A690CB0-F7B2-4313-A892-44AA97DC5259}" type="presParOf" srcId="{66937C95-865B-4224-BBB6-B3CE3189D543}" destId="{3289DF06-5AB7-452D-B29A-DFBFAD55E188}" srcOrd="3" destOrd="0" presId="urn:microsoft.com/office/officeart/2005/8/layout/hList7#1"/>
    <dgm:cxn modelId="{80389117-4B42-4839-BC37-BA7C2F62EE86}" type="presParOf" srcId="{A7F8E504-9D76-42F8-A635-E6133BBEBF31}" destId="{EDD42924-6E02-44F1-9422-092FED27AEBC}" srcOrd="5" destOrd="0" presId="urn:microsoft.com/office/officeart/2005/8/layout/hList7#1"/>
    <dgm:cxn modelId="{E53DEF9D-3A4A-4553-B740-1FEBD30A7906}" type="presParOf" srcId="{A7F8E504-9D76-42F8-A635-E6133BBEBF31}" destId="{41A23574-F147-4EED-A21D-117EEBAC9F7E}" srcOrd="6" destOrd="0" presId="urn:microsoft.com/office/officeart/2005/8/layout/hList7#1"/>
    <dgm:cxn modelId="{9189FB39-25F2-40E9-A411-F74E049DB5D5}" type="presParOf" srcId="{41A23574-F147-4EED-A21D-117EEBAC9F7E}" destId="{85E5A9E4-774F-46AA-A946-8F44B758E871}" srcOrd="0" destOrd="0" presId="urn:microsoft.com/office/officeart/2005/8/layout/hList7#1"/>
    <dgm:cxn modelId="{C2FF60DD-5593-480B-89EC-6B394A7A753C}" type="presParOf" srcId="{41A23574-F147-4EED-A21D-117EEBAC9F7E}" destId="{87052935-EF81-4F77-9388-61C394E0FC7F}" srcOrd="1" destOrd="0" presId="urn:microsoft.com/office/officeart/2005/8/layout/hList7#1"/>
    <dgm:cxn modelId="{CECF2B1B-9912-41B3-B92F-8657B9B309AE}" type="presParOf" srcId="{41A23574-F147-4EED-A21D-117EEBAC9F7E}" destId="{6555CA08-8D18-4C6A-8985-7B478E77FBC1}" srcOrd="2" destOrd="0" presId="urn:microsoft.com/office/officeart/2005/8/layout/hList7#1"/>
    <dgm:cxn modelId="{700D0E17-CEC5-4985-ADDF-5E668D9F41D0}" type="presParOf" srcId="{41A23574-F147-4EED-A21D-117EEBAC9F7E}" destId="{63B406FE-4112-4FF5-880D-E455B5B12340}" srcOrd="3" destOrd="0" presId="urn:microsoft.com/office/officeart/2005/8/layout/hList7#1"/>
  </dgm:cxnLst>
  <dgm:bg>
    <a:solidFill>
      <a:schemeClr val="accent1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3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700"/>
            </a:lvl1pPr>
            <a:lvl2pPr marL="331364" indent="0" algn="ctr">
              <a:buNone/>
              <a:defRPr sz="1400"/>
            </a:lvl2pPr>
            <a:lvl3pPr marL="662727" indent="0" algn="ctr">
              <a:buNone/>
              <a:defRPr sz="1300"/>
            </a:lvl3pPr>
            <a:lvl4pPr marL="994092" indent="0" algn="ctr">
              <a:buNone/>
              <a:defRPr sz="1200"/>
            </a:lvl4pPr>
            <a:lvl5pPr marL="1325456" indent="0" algn="ctr">
              <a:buNone/>
              <a:defRPr sz="1200"/>
            </a:lvl5pPr>
            <a:lvl6pPr marL="1656819" indent="0" algn="ctr">
              <a:buNone/>
              <a:defRPr sz="1200"/>
            </a:lvl6pPr>
            <a:lvl7pPr marL="1988183" indent="0" algn="ctr">
              <a:buNone/>
              <a:defRPr sz="1200"/>
            </a:lvl7pPr>
            <a:lvl8pPr marL="2319547" indent="0" algn="ctr">
              <a:buNone/>
              <a:defRPr sz="1200"/>
            </a:lvl8pPr>
            <a:lvl9pPr marL="2650911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08/05/2015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" y="0"/>
            <a:ext cx="6857529" cy="914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21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08/05/2015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15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08/05/2015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73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08/05/2015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331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700">
                <a:solidFill>
                  <a:schemeClr val="tx1"/>
                </a:solidFill>
              </a:defRPr>
            </a:lvl1pPr>
            <a:lvl2pPr marL="3313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627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9940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254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6568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19881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19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6509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08/05/2015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1919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2" y="2434167"/>
            <a:ext cx="2914650" cy="580178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08/05/2015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136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5"/>
            <a:ext cx="5915025" cy="176741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0"/>
            <a:ext cx="2901255" cy="109855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31364" indent="0">
              <a:buNone/>
              <a:defRPr sz="1400" b="1"/>
            </a:lvl2pPr>
            <a:lvl3pPr marL="662727" indent="0">
              <a:buNone/>
              <a:defRPr sz="1300" b="1"/>
            </a:lvl3pPr>
            <a:lvl4pPr marL="994092" indent="0">
              <a:buNone/>
              <a:defRPr sz="1200" b="1"/>
            </a:lvl4pPr>
            <a:lvl5pPr marL="1325456" indent="0">
              <a:buNone/>
              <a:defRPr sz="1200" b="1"/>
            </a:lvl5pPr>
            <a:lvl6pPr marL="1656819" indent="0">
              <a:buNone/>
              <a:defRPr sz="1200" b="1"/>
            </a:lvl6pPr>
            <a:lvl7pPr marL="1988183" indent="0">
              <a:buNone/>
              <a:defRPr sz="1200" b="1"/>
            </a:lvl7pPr>
            <a:lvl8pPr marL="2319547" indent="0">
              <a:buNone/>
              <a:defRPr sz="1200" b="1"/>
            </a:lvl8pPr>
            <a:lvl9pPr marL="2650911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1"/>
            <a:ext cx="2901255" cy="491278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5544" cy="109855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31364" indent="0">
              <a:buNone/>
              <a:defRPr sz="1400" b="1"/>
            </a:lvl2pPr>
            <a:lvl3pPr marL="662727" indent="0">
              <a:buNone/>
              <a:defRPr sz="1300" b="1"/>
            </a:lvl3pPr>
            <a:lvl4pPr marL="994092" indent="0">
              <a:buNone/>
              <a:defRPr sz="1200" b="1"/>
            </a:lvl4pPr>
            <a:lvl5pPr marL="1325456" indent="0">
              <a:buNone/>
              <a:defRPr sz="1200" b="1"/>
            </a:lvl5pPr>
            <a:lvl6pPr marL="1656819" indent="0">
              <a:buNone/>
              <a:defRPr sz="1200" b="1"/>
            </a:lvl6pPr>
            <a:lvl7pPr marL="1988183" indent="0">
              <a:buNone/>
              <a:defRPr sz="1200" b="1"/>
            </a:lvl7pPr>
            <a:lvl8pPr marL="2319547" indent="0">
              <a:buNone/>
              <a:defRPr sz="1200" b="1"/>
            </a:lvl8pPr>
            <a:lvl9pPr marL="2650911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1"/>
            <a:ext cx="2915544" cy="491278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08/05/2015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72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08/05/2015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51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08/05/2015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62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0" y="609600"/>
            <a:ext cx="2211884" cy="2133600"/>
          </a:xfrm>
        </p:spPr>
        <p:txBody>
          <a:bodyPr anchor="b"/>
          <a:lstStyle>
            <a:lvl1pPr>
              <a:defRPr sz="23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69"/>
            <a:ext cx="3471862" cy="6498167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0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31364" indent="0">
              <a:buNone/>
              <a:defRPr sz="1000"/>
            </a:lvl2pPr>
            <a:lvl3pPr marL="662727" indent="0">
              <a:buNone/>
              <a:defRPr sz="900"/>
            </a:lvl3pPr>
            <a:lvl4pPr marL="994092" indent="0">
              <a:buNone/>
              <a:defRPr sz="700"/>
            </a:lvl4pPr>
            <a:lvl5pPr marL="1325456" indent="0">
              <a:buNone/>
              <a:defRPr sz="700"/>
            </a:lvl5pPr>
            <a:lvl6pPr marL="1656819" indent="0">
              <a:buNone/>
              <a:defRPr sz="700"/>
            </a:lvl6pPr>
            <a:lvl7pPr marL="1988183" indent="0">
              <a:buNone/>
              <a:defRPr sz="700"/>
            </a:lvl7pPr>
            <a:lvl8pPr marL="2319547" indent="0">
              <a:buNone/>
              <a:defRPr sz="700"/>
            </a:lvl8pPr>
            <a:lvl9pPr marL="2650911" indent="0">
              <a:buNone/>
              <a:defRPr sz="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08/05/2015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97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0" y="609600"/>
            <a:ext cx="2211884" cy="2133600"/>
          </a:xfrm>
        </p:spPr>
        <p:txBody>
          <a:bodyPr anchor="b"/>
          <a:lstStyle>
            <a:lvl1pPr>
              <a:defRPr sz="23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69"/>
            <a:ext cx="3471862" cy="6498167"/>
          </a:xfrm>
        </p:spPr>
        <p:txBody>
          <a:bodyPr anchor="t"/>
          <a:lstStyle>
            <a:lvl1pPr marL="0" indent="0">
              <a:buNone/>
              <a:defRPr sz="2300"/>
            </a:lvl1pPr>
            <a:lvl2pPr marL="331364" indent="0">
              <a:buNone/>
              <a:defRPr sz="2000"/>
            </a:lvl2pPr>
            <a:lvl3pPr marL="662727" indent="0">
              <a:buNone/>
              <a:defRPr sz="1700"/>
            </a:lvl3pPr>
            <a:lvl4pPr marL="994092" indent="0">
              <a:buNone/>
              <a:defRPr sz="1400"/>
            </a:lvl4pPr>
            <a:lvl5pPr marL="1325456" indent="0">
              <a:buNone/>
              <a:defRPr sz="1400"/>
            </a:lvl5pPr>
            <a:lvl6pPr marL="1656819" indent="0">
              <a:buNone/>
              <a:defRPr sz="1400"/>
            </a:lvl6pPr>
            <a:lvl7pPr marL="1988183" indent="0">
              <a:buNone/>
              <a:defRPr sz="1400"/>
            </a:lvl7pPr>
            <a:lvl8pPr marL="2319547" indent="0">
              <a:buNone/>
              <a:defRPr sz="1400"/>
            </a:lvl8pPr>
            <a:lvl9pPr marL="2650911" indent="0">
              <a:buNone/>
              <a:defRPr sz="14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0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31364" indent="0">
              <a:buNone/>
              <a:defRPr sz="1000"/>
            </a:lvl2pPr>
            <a:lvl3pPr marL="662727" indent="0">
              <a:buNone/>
              <a:defRPr sz="900"/>
            </a:lvl3pPr>
            <a:lvl4pPr marL="994092" indent="0">
              <a:buNone/>
              <a:defRPr sz="700"/>
            </a:lvl4pPr>
            <a:lvl5pPr marL="1325456" indent="0">
              <a:buNone/>
              <a:defRPr sz="700"/>
            </a:lvl5pPr>
            <a:lvl6pPr marL="1656819" indent="0">
              <a:buNone/>
              <a:defRPr sz="700"/>
            </a:lvl6pPr>
            <a:lvl7pPr marL="1988183" indent="0">
              <a:buNone/>
              <a:defRPr sz="700"/>
            </a:lvl7pPr>
            <a:lvl8pPr marL="2319547" indent="0">
              <a:buNone/>
              <a:defRPr sz="700"/>
            </a:lvl8pPr>
            <a:lvl9pPr marL="2650911" indent="0">
              <a:buNone/>
              <a:defRPr sz="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08/05/2015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270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5"/>
            <a:ext cx="5915025" cy="1767418"/>
          </a:xfrm>
          <a:prstGeom prst="rect">
            <a:avLst/>
          </a:prstGeom>
        </p:spPr>
        <p:txBody>
          <a:bodyPr vert="horz" lIns="80165" tIns="40083" rIns="80165" bIns="40083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80165" tIns="40083" rIns="80165" bIns="40083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5"/>
            <a:ext cx="1543050" cy="486833"/>
          </a:xfrm>
          <a:prstGeom prst="rect">
            <a:avLst/>
          </a:prstGeom>
        </p:spPr>
        <p:txBody>
          <a:bodyPr vert="horz" lIns="80165" tIns="40083" rIns="80165" bIns="4008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pPr/>
              <a:t>08/05/2015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</p:spPr>
        <p:txBody>
          <a:bodyPr vert="horz" lIns="80165" tIns="40083" rIns="80165" bIns="4008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5"/>
            <a:ext cx="1543050" cy="486833"/>
          </a:xfrm>
          <a:prstGeom prst="rect">
            <a:avLst/>
          </a:prstGeom>
        </p:spPr>
        <p:txBody>
          <a:bodyPr vert="horz" lIns="80165" tIns="40083" rIns="80165" bIns="4008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806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66272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682" indent="-165682" algn="l" defTabSz="662727" rtl="0" eaLnBrk="1" latinLnBrk="0" hangingPunct="1">
        <a:lnSpc>
          <a:spcPct val="90000"/>
        </a:lnSpc>
        <a:spcBef>
          <a:spcPts val="7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046" indent="-165682" algn="l" defTabSz="662727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28410" indent="-165682" algn="l" defTabSz="662727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9773" indent="-165682" algn="l" defTabSz="662727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91138" indent="-165682" algn="l" defTabSz="662727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22501" indent="-165682" algn="l" defTabSz="662727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53865" indent="-165682" algn="l" defTabSz="662727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85229" indent="-165682" algn="l" defTabSz="662727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816593" indent="-165682" algn="l" defTabSz="662727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27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1364" algn="l" defTabSz="6627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62727" algn="l" defTabSz="6627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94092" algn="l" defTabSz="6627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456" algn="l" defTabSz="6627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56819" algn="l" defTabSz="6627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88183" algn="l" defTabSz="6627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19547" algn="l" defTabSz="6627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50911" algn="l" defTabSz="6627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48" y="2243655"/>
            <a:ext cx="2519990" cy="25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838" y="2102369"/>
            <a:ext cx="4921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60" y="632592"/>
            <a:ext cx="5900591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5107" y="7812360"/>
            <a:ext cx="6857999" cy="1331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-5826" y="7994010"/>
            <a:ext cx="6879867" cy="216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1637033" y="3059831"/>
            <a:ext cx="3583931" cy="23217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it-IT" sz="5400" b="1" cap="none" spc="0" dirty="0" smtClean="0">
                <a:ln w="17780" cmpd="sng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Trip </a:t>
            </a:r>
            <a:r>
              <a:rPr lang="it-IT" sz="5400" b="1" cap="none" spc="0" dirty="0" err="1" smtClean="0">
                <a:ln w="17780" cmpd="sng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Around</a:t>
            </a:r>
            <a:endParaRPr lang="it-IT" sz="5400" b="1" cap="none" spc="0" dirty="0">
              <a:ln w="17780" cmpd="sng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73" y="3433470"/>
            <a:ext cx="4661649" cy="389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asellaDiTesto 12"/>
          <p:cNvSpPr txBox="1"/>
          <p:nvPr/>
        </p:nvSpPr>
        <p:spPr>
          <a:xfrm>
            <a:off x="-40959" y="7230377"/>
            <a:ext cx="69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latin typeface="Gentium Book Basic" panose="02000503060000020004" pitchFamily="2" charset="0"/>
              </a:rPr>
              <a:t>           Lorenzo </a:t>
            </a:r>
            <a:r>
              <a:rPr lang="it-IT" sz="2000" b="1" i="1" dirty="0" err="1" smtClean="0">
                <a:latin typeface="Gentium Book Basic" panose="02000503060000020004" pitchFamily="2" charset="0"/>
              </a:rPr>
              <a:t>Carlaccini</a:t>
            </a:r>
            <a:r>
              <a:rPr lang="it-IT" sz="2000" b="1" i="1" dirty="0" smtClean="0">
                <a:latin typeface="Gentium Book Basic" panose="02000503060000020004" pitchFamily="2" charset="0"/>
              </a:rPr>
              <a:t>          Francesco </a:t>
            </a:r>
            <a:r>
              <a:rPr lang="it-IT" sz="2000" b="1" i="1" dirty="0" err="1" smtClean="0">
                <a:latin typeface="Gentium Book Basic" panose="02000503060000020004" pitchFamily="2" charset="0"/>
              </a:rPr>
              <a:t>Citeroni</a:t>
            </a:r>
            <a:r>
              <a:rPr lang="it-IT" sz="2000" b="1" i="1" dirty="0" smtClean="0">
                <a:latin typeface="Gentium Book Basic" panose="02000503060000020004" pitchFamily="2" charset="0"/>
              </a:rPr>
              <a:t> </a:t>
            </a:r>
          </a:p>
          <a:p>
            <a:pPr algn="ctr"/>
            <a:r>
              <a:rPr lang="it-IT" sz="2000" b="1" i="1" dirty="0" smtClean="0">
                <a:latin typeface="Gentium Book Basic" panose="02000503060000020004" pitchFamily="2" charset="0"/>
              </a:rPr>
              <a:t>                Giulio Piersanti          Simone Bertoldo </a:t>
            </a:r>
            <a:endParaRPr lang="it-IT" sz="2000" b="1" i="1" dirty="0">
              <a:latin typeface="Gentium Book Basic" panose="02000503060000020004" pitchFamily="2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99" y="8228023"/>
            <a:ext cx="908720" cy="931439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1214422" y="8388424"/>
            <a:ext cx="5643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>
                <a:latin typeface="Gentium Book Basic" panose="02000503060000020004" pitchFamily="2" charset="0"/>
              </a:rPr>
              <a:t>I</a:t>
            </a:r>
            <a:r>
              <a:rPr lang="it-IT" b="1" dirty="0" smtClean="0">
                <a:latin typeface="Gentium Book Basic" panose="02000503060000020004" pitchFamily="2" charset="0"/>
              </a:rPr>
              <a:t>stituto </a:t>
            </a:r>
            <a:r>
              <a:rPr lang="it-IT" b="1" dirty="0">
                <a:latin typeface="Gentium Book Basic" panose="02000503060000020004" pitchFamily="2" charset="0"/>
              </a:rPr>
              <a:t>D</a:t>
            </a:r>
            <a:r>
              <a:rPr lang="it-IT" b="1" dirty="0" smtClean="0">
                <a:latin typeface="Gentium Book Basic" panose="02000503060000020004" pitchFamily="2" charset="0"/>
              </a:rPr>
              <a:t>i </a:t>
            </a:r>
            <a:r>
              <a:rPr lang="it-IT" b="1" dirty="0">
                <a:latin typeface="Gentium Book Basic" panose="02000503060000020004" pitchFamily="2" charset="0"/>
              </a:rPr>
              <a:t>I</a:t>
            </a:r>
            <a:r>
              <a:rPr lang="it-IT" b="1" dirty="0" smtClean="0">
                <a:latin typeface="Gentium Book Basic" panose="02000503060000020004" pitchFamily="2" charset="0"/>
              </a:rPr>
              <a:t>struzione Superiore Gandhi-Narni (</a:t>
            </a:r>
            <a:r>
              <a:rPr lang="it-IT" b="1" dirty="0" err="1" smtClean="0">
                <a:latin typeface="Gentium Book Basic" panose="02000503060000020004" pitchFamily="2" charset="0"/>
              </a:rPr>
              <a:t>Tr</a:t>
            </a:r>
            <a:r>
              <a:rPr lang="it-IT" b="1" dirty="0" smtClean="0">
                <a:latin typeface="Gentium Book Basic" panose="02000503060000020004" pitchFamily="2" charset="0"/>
              </a:rPr>
              <a:t>) Classe 4b Geometri</a:t>
            </a:r>
            <a:endParaRPr lang="it-IT" b="1" dirty="0">
              <a:latin typeface="Gentium Book Basic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23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2656" y="107504"/>
            <a:ext cx="6120680" cy="1152128"/>
          </a:xfrm>
        </p:spPr>
        <p:txBody>
          <a:bodyPr>
            <a:noAutofit/>
          </a:bodyPr>
          <a:lstStyle/>
          <a:p>
            <a:r>
              <a:rPr lang="it-IT" sz="4400" b="1" dirty="0" smtClean="0"/>
              <a:t>5. Analisi della concorrenza</a:t>
            </a:r>
            <a:endParaRPr lang="it-IT" sz="44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8604" y="1714480"/>
            <a:ext cx="6048672" cy="538122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Cercando in internet siti simili alla nostra idea, abbiamo notato che nessuno tra i siti visitati segnala sia eventi che posti da visitare.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Solo uno dei siti visitati potrebbe avvicinarsi alla nostra idea, ma non segna i luoghi visitabili e soprattutto non segnala eventi di ogni genere dovendoli creare da per se.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La maggior parte di queste mappe non usa </a:t>
            </a:r>
            <a:r>
              <a:rPr lang="it-IT" sz="1800" dirty="0" err="1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google</a:t>
            </a:r>
            <a:r>
              <a:rPr lang="it-IT" sz="1800" dirty="0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maps</a:t>
            </a:r>
            <a:r>
              <a:rPr lang="it-IT" sz="1800" dirty="0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 ma una mappa creata da loro nella quale ne anche è possibile usare lo zoom e localizzare il punto con precisione.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600" dirty="0">
                <a:ea typeface="Calibri"/>
                <a:cs typeface="Times New Roman"/>
              </a:rPr>
              <a:t> </a:t>
            </a:r>
            <a:endParaRPr lang="it-IT" sz="1100" dirty="0">
              <a:ea typeface="Calibri"/>
              <a:cs typeface="Times New Roman"/>
            </a:endParaRPr>
          </a:p>
          <a:p>
            <a:endParaRPr lang="it-IT" sz="1600" dirty="0">
              <a:latin typeface="+mj-lt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85728" y="8786842"/>
            <a:ext cx="65897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b="1" dirty="0">
                <a:latin typeface="Gentium Book Basic" panose="02000503060000020004" pitchFamily="2" charset="0"/>
              </a:rPr>
              <a:t>Istituto Di Istruzione Superiore Gandhi-Narni (</a:t>
            </a:r>
            <a:r>
              <a:rPr lang="it-IT" sz="1600" b="1" dirty="0" err="1">
                <a:latin typeface="Gentium Book Basic" panose="02000503060000020004" pitchFamily="2" charset="0"/>
              </a:rPr>
              <a:t>Tr</a:t>
            </a:r>
            <a:r>
              <a:rPr lang="it-IT" sz="1600" b="1" dirty="0">
                <a:latin typeface="Gentium Book Basic" panose="02000503060000020004" pitchFamily="2" charset="0"/>
              </a:rPr>
              <a:t>) Classe 4b Geometri</a:t>
            </a:r>
          </a:p>
        </p:txBody>
      </p:sp>
    </p:spTree>
    <p:extLst>
      <p:ext uri="{BB962C8B-B14F-4D97-AF65-F5344CB8AC3E}">
        <p14:creationId xmlns:p14="http://schemas.microsoft.com/office/powerpoint/2010/main" val="33097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71480" y="1"/>
            <a:ext cx="5829300" cy="928662"/>
          </a:xfrm>
        </p:spPr>
        <p:txBody>
          <a:bodyPr>
            <a:normAutofit/>
          </a:bodyPr>
          <a:lstStyle/>
          <a:p>
            <a:r>
              <a:rPr lang="it-IT" b="1" dirty="0" smtClean="0"/>
              <a:t>6. Tipo di società scelta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92696" y="1835696"/>
            <a:ext cx="5616624" cy="561662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600" dirty="0">
                <a:solidFill>
                  <a:schemeClr val="tx1"/>
                </a:solidFill>
                <a:latin typeface="Gentium Book Basic"/>
                <a:ea typeface="Calibri"/>
                <a:cs typeface="Times New Roman"/>
              </a:rPr>
              <a:t>La forma societaria adatta alla nostra idea d’impresa è quella della S.R.L, in quanto: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it-IT" sz="1600" dirty="0">
                <a:solidFill>
                  <a:schemeClr val="tx1"/>
                </a:solidFill>
                <a:latin typeface="Gentium Book Basic"/>
                <a:ea typeface="Calibri"/>
                <a:cs typeface="Times New Roman"/>
              </a:rPr>
              <a:t>Consente alle imprese sociali di ridotte dimensioni di fruire del beneficio della responsabilità limitata dei soci, infatti la </a:t>
            </a:r>
            <a:r>
              <a:rPr lang="it-IT" sz="1600" dirty="0" err="1" smtClean="0">
                <a:solidFill>
                  <a:schemeClr val="tx1"/>
                </a:solidFill>
                <a:latin typeface="Gentium Book Basic"/>
                <a:ea typeface="Calibri"/>
                <a:cs typeface="Times New Roman"/>
              </a:rPr>
              <a:t>s.r.l</a:t>
            </a:r>
            <a:r>
              <a:rPr lang="it-IT" sz="1600" dirty="0" smtClean="0">
                <a:solidFill>
                  <a:schemeClr val="tx1"/>
                </a:solidFill>
                <a:latin typeface="Gentium Book Basic"/>
                <a:ea typeface="Calibri"/>
                <a:cs typeface="Times New Roman"/>
              </a:rPr>
              <a:t>  </a:t>
            </a:r>
            <a:r>
              <a:rPr lang="it-IT" sz="1600" dirty="0">
                <a:solidFill>
                  <a:schemeClr val="tx1"/>
                </a:solidFill>
                <a:latin typeface="Gentium Book Basic"/>
                <a:ea typeface="Calibri"/>
                <a:cs typeface="Times New Roman"/>
              </a:rPr>
              <a:t>gode di autonomia patrimoniale perfetta e delle obbligazioni sociali risponde solo la società limitatamente al suo patrimonio.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it-IT" sz="1600" dirty="0">
                <a:solidFill>
                  <a:schemeClr val="tx1"/>
                </a:solidFill>
                <a:latin typeface="Gentium Book Basic"/>
                <a:ea typeface="Calibri"/>
                <a:cs typeface="Times New Roman"/>
              </a:rPr>
              <a:t>Ha un capitale sociale minimo di 10.000, di qui il 25% deve essere depositato in banca al momento della costituzione della società.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it-IT" sz="1600" dirty="0">
                <a:solidFill>
                  <a:schemeClr val="tx1"/>
                </a:solidFill>
                <a:latin typeface="Gentium Book Basic"/>
                <a:ea typeface="Calibri"/>
                <a:cs typeface="Times New Roman"/>
              </a:rPr>
              <a:t>è una delle forme societarie più diffuse in quanto ciascun socio risponde soltanto per il capitale versato o sottoscritto.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it-IT" sz="1600" dirty="0">
                <a:solidFill>
                  <a:schemeClr val="tx1"/>
                </a:solidFill>
                <a:latin typeface="Gentium Book Basic"/>
                <a:ea typeface="Calibri"/>
                <a:cs typeface="Times New Roman"/>
              </a:rPr>
              <a:t>I conferimenti possono essere fatti non solo in denaro, ma anche in beni, in natura , in crediti o prestazioni d’opera.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it-IT" sz="1600" dirty="0">
                <a:solidFill>
                  <a:schemeClr val="tx1"/>
                </a:solidFill>
                <a:latin typeface="Gentium Book Basic"/>
                <a:ea typeface="Calibri"/>
                <a:cs typeface="Times New Roman"/>
              </a:rPr>
              <a:t>L’amministrazione può essere affidata a terzi o a soci.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it-IT" sz="1600" dirty="0">
                <a:solidFill>
                  <a:schemeClr val="tx1"/>
                </a:solidFill>
                <a:latin typeface="Gentium Book Basic"/>
                <a:ea typeface="Calibri"/>
                <a:cs typeface="Times New Roman"/>
              </a:rPr>
              <a:t>Gli utili realizzati possono essere accumulati e distribuiti fra i soci.</a:t>
            </a:r>
          </a:p>
          <a:p>
            <a:pPr algn="l"/>
            <a:endParaRPr lang="it-IT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85728" y="8786842"/>
            <a:ext cx="65897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b="1" dirty="0">
                <a:latin typeface="Gentium Book Basic" panose="02000503060000020004" pitchFamily="2" charset="0"/>
              </a:rPr>
              <a:t>Istituto Di Istruzione Superiore Gandhi-Narni (</a:t>
            </a:r>
            <a:r>
              <a:rPr lang="it-IT" sz="1600" b="1" dirty="0" err="1">
                <a:latin typeface="Gentium Book Basic" panose="02000503060000020004" pitchFamily="2" charset="0"/>
              </a:rPr>
              <a:t>Tr</a:t>
            </a:r>
            <a:r>
              <a:rPr lang="it-IT" sz="1600" b="1" dirty="0">
                <a:latin typeface="Gentium Book Basic" panose="02000503060000020004" pitchFamily="2" charset="0"/>
              </a:rPr>
              <a:t>) Classe 4b Geometri</a:t>
            </a:r>
          </a:p>
        </p:txBody>
      </p:sp>
    </p:spTree>
    <p:extLst>
      <p:ext uri="{BB962C8B-B14F-4D97-AF65-F5344CB8AC3E}">
        <p14:creationId xmlns:p14="http://schemas.microsoft.com/office/powerpoint/2010/main" val="99318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908720" y="2051720"/>
            <a:ext cx="5143500" cy="2591718"/>
          </a:xfrm>
        </p:spPr>
        <p:txBody>
          <a:bodyPr/>
          <a:lstStyle/>
          <a:p>
            <a:r>
              <a:rPr lang="it-IT" sz="2000" dirty="0" smtClean="0">
                <a:latin typeface="Gentium Basic" pitchFamily="2" charset="0"/>
              </a:rPr>
              <a:t>La nostra sede della nostra azienda è situata in Via Galvani, 10, Terni  e, come possiamo notare dall’immagine acquisita da google </a:t>
            </a:r>
            <a:r>
              <a:rPr lang="it-IT" sz="2000" dirty="0" err="1" smtClean="0">
                <a:latin typeface="Gentium Basic" pitchFamily="2" charset="0"/>
              </a:rPr>
              <a:t>maps</a:t>
            </a:r>
            <a:r>
              <a:rPr lang="it-IT" sz="2000" dirty="0" smtClean="0">
                <a:latin typeface="Gentium Basic" pitchFamily="2" charset="0"/>
              </a:rPr>
              <a:t> è in una buona posiziona perché facilmente raggiungibile sia dalla sta</a:t>
            </a:r>
            <a:r>
              <a:rPr lang="it-IT" sz="2000" dirty="0">
                <a:latin typeface="Gentium Basic" pitchFamily="2" charset="0"/>
              </a:rPr>
              <a:t> </a:t>
            </a:r>
            <a:r>
              <a:rPr lang="it-IT" sz="2000" dirty="0" smtClean="0">
                <a:latin typeface="Gentium Basic" pitchFamily="2" charset="0"/>
              </a:rPr>
              <a:t>stazione che dal centro di Terni.</a:t>
            </a:r>
          </a:p>
          <a:p>
            <a:endParaRPr lang="it-IT" dirty="0" smtClean="0"/>
          </a:p>
        </p:txBody>
      </p:sp>
      <p:sp>
        <p:nvSpPr>
          <p:cNvPr id="6" name="Rettangolo 5"/>
          <p:cNvSpPr/>
          <p:nvPr/>
        </p:nvSpPr>
        <p:spPr>
          <a:xfrm>
            <a:off x="731132" y="-487578"/>
            <a:ext cx="61206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b="1" dirty="0"/>
              <a:t/>
            </a:r>
            <a:br>
              <a:rPr lang="it-IT" sz="4400" b="1" dirty="0"/>
            </a:br>
            <a:r>
              <a:rPr lang="it-IT" sz="4400" b="1" dirty="0" smtClean="0">
                <a:latin typeface="Gentium Book Basic" panose="02000503060000020004" pitchFamily="2" charset="0"/>
              </a:rPr>
              <a:t>7. Sede dell’ Azienda</a:t>
            </a:r>
            <a:r>
              <a:rPr lang="it-IT" sz="4400" dirty="0"/>
              <a:t/>
            </a:r>
            <a:br>
              <a:rPr lang="it-IT" sz="4400" dirty="0"/>
            </a:br>
            <a:endParaRPr lang="it-IT" sz="4400" dirty="0"/>
          </a:p>
        </p:txBody>
      </p:sp>
      <p:sp>
        <p:nvSpPr>
          <p:cNvPr id="4" name="Rettangolo 3"/>
          <p:cNvSpPr/>
          <p:nvPr/>
        </p:nvSpPr>
        <p:spPr>
          <a:xfrm>
            <a:off x="357166" y="8715404"/>
            <a:ext cx="65182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b="1" dirty="0">
                <a:latin typeface="Gentium Book Basic" panose="02000503060000020004" pitchFamily="2" charset="0"/>
              </a:rPr>
              <a:t>Istituto Di Istruzione Superiore Gandhi-Narni (</a:t>
            </a:r>
            <a:r>
              <a:rPr lang="it-IT" sz="1600" b="1" dirty="0" err="1">
                <a:latin typeface="Gentium Book Basic" panose="02000503060000020004" pitchFamily="2" charset="0"/>
              </a:rPr>
              <a:t>Tr</a:t>
            </a:r>
            <a:r>
              <a:rPr lang="it-IT" sz="1600" b="1" dirty="0">
                <a:latin typeface="Gentium Book Basic" panose="02000503060000020004" pitchFamily="2" charset="0"/>
              </a:rPr>
              <a:t>) Classe 4b Geometri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60" y="4214810"/>
            <a:ext cx="44196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1289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6672" y="24409"/>
            <a:ext cx="5829300" cy="1163216"/>
          </a:xfrm>
        </p:spPr>
        <p:txBody>
          <a:bodyPr/>
          <a:lstStyle/>
          <a:p>
            <a:r>
              <a:rPr lang="it-IT" b="1" dirty="0" smtClean="0"/>
              <a:t>8. Pubblicità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71480" y="2143108"/>
            <a:ext cx="5904656" cy="424847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it-IT" sz="1800" dirty="0" smtClean="0">
                <a:solidFill>
                  <a:schemeClr val="tx1"/>
                </a:solidFill>
                <a:latin typeface="Gentium Book Basic"/>
              </a:rPr>
              <a:t>Per </a:t>
            </a:r>
            <a:r>
              <a:rPr lang="it-IT" sz="1800" dirty="0">
                <a:solidFill>
                  <a:schemeClr val="tx1"/>
                </a:solidFill>
                <a:latin typeface="Gentium Book Basic"/>
              </a:rPr>
              <a:t>pubblicizzare il servizio </a:t>
            </a:r>
            <a:r>
              <a:rPr lang="it-IT" sz="1800" dirty="0" err="1">
                <a:solidFill>
                  <a:schemeClr val="tx1"/>
                </a:solidFill>
                <a:latin typeface="Gentium Book Basic"/>
              </a:rPr>
              <a:t>TripAround</a:t>
            </a:r>
            <a:r>
              <a:rPr lang="it-IT" sz="1800" dirty="0">
                <a:solidFill>
                  <a:schemeClr val="tx1"/>
                </a:solidFill>
                <a:latin typeface="Gentium Book Basic"/>
              </a:rPr>
              <a:t> si utilizzerà: una stazione radio nella quale verrà spiegato come è nata l’idea e cosa vogliamo offrire tramite questo servizio, siti internet e </a:t>
            </a:r>
            <a:r>
              <a:rPr lang="it-IT" sz="1800" dirty="0" err="1">
                <a:solidFill>
                  <a:schemeClr val="tx1"/>
                </a:solidFill>
                <a:latin typeface="Gentium Book Basic"/>
              </a:rPr>
              <a:t>facebook</a:t>
            </a:r>
            <a:r>
              <a:rPr lang="it-IT" sz="1800" dirty="0">
                <a:solidFill>
                  <a:schemeClr val="tx1"/>
                </a:solidFill>
                <a:latin typeface="Gentium Book Basic"/>
              </a:rPr>
              <a:t>, social network molto attivo che permette la pubblicizzazione di altre pagine/siti tramite inserzioni a pagamento.</a:t>
            </a:r>
          </a:p>
          <a:p>
            <a:pPr algn="just">
              <a:lnSpc>
                <a:spcPct val="150000"/>
              </a:lnSpc>
            </a:pPr>
            <a:r>
              <a:rPr lang="it-IT" sz="1800" dirty="0">
                <a:solidFill>
                  <a:schemeClr val="tx1"/>
                </a:solidFill>
                <a:latin typeface="Gentium Book Basic"/>
              </a:rPr>
              <a:t>Per questo pubblicizzeremo la pagina </a:t>
            </a:r>
            <a:r>
              <a:rPr lang="it-IT" sz="1800" dirty="0" err="1">
                <a:solidFill>
                  <a:schemeClr val="tx1"/>
                </a:solidFill>
                <a:latin typeface="Gentium Book Basic"/>
              </a:rPr>
              <a:t>facebook</a:t>
            </a:r>
            <a:r>
              <a:rPr lang="it-IT" sz="1800" dirty="0">
                <a:solidFill>
                  <a:schemeClr val="tx1"/>
                </a:solidFill>
                <a:latin typeface="Gentium Book Basic"/>
              </a:rPr>
              <a:t> del progetto nella quale terremmo aggiornati i nostri seguitori tramite stati, foto e video per mettere in futuro il link del sito quando sarà finito</a:t>
            </a:r>
            <a:r>
              <a:rPr lang="it-IT" sz="1800" dirty="0" smtClean="0">
                <a:solidFill>
                  <a:schemeClr val="tx1"/>
                </a:solidFill>
                <a:latin typeface="Gentium Book Basic"/>
              </a:rPr>
              <a:t>.</a:t>
            </a:r>
            <a:endParaRPr lang="it-IT" sz="1800" dirty="0" smtClean="0">
              <a:latin typeface="Gentium Book Basic"/>
            </a:endParaRPr>
          </a:p>
          <a:p>
            <a:pPr algn="just">
              <a:lnSpc>
                <a:spcPct val="150000"/>
              </a:lnSpc>
            </a:pPr>
            <a:r>
              <a:rPr lang="it-IT" sz="1800" dirty="0" smtClean="0">
                <a:solidFill>
                  <a:schemeClr val="tx1"/>
                </a:solidFill>
                <a:latin typeface="Gentium Book Basic"/>
              </a:rPr>
              <a:t>In oltre sarà creato uno spot pubblicitario.</a:t>
            </a:r>
            <a:endParaRPr lang="it-IT" sz="1800" dirty="0">
              <a:solidFill>
                <a:schemeClr val="tx1"/>
              </a:solidFill>
              <a:latin typeface="Gentium Book Basic"/>
            </a:endParaRPr>
          </a:p>
          <a:p>
            <a:endParaRPr lang="it-IT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14290" y="8786842"/>
            <a:ext cx="66611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b="1" dirty="0">
                <a:latin typeface="Gentium Book Basic" panose="02000503060000020004" pitchFamily="2" charset="0"/>
              </a:rPr>
              <a:t>Istituto Di Istruzione Superiore Gandhi-Narni (</a:t>
            </a:r>
            <a:r>
              <a:rPr lang="it-IT" sz="1600" b="1" dirty="0" err="1">
                <a:latin typeface="Gentium Book Basic" panose="02000503060000020004" pitchFamily="2" charset="0"/>
              </a:rPr>
              <a:t>Tr</a:t>
            </a:r>
            <a:r>
              <a:rPr lang="it-IT" sz="1600" b="1" dirty="0">
                <a:latin typeface="Gentium Book Basic" panose="02000503060000020004" pitchFamily="2" charset="0"/>
              </a:rPr>
              <a:t>) Classe 4b Geometri</a:t>
            </a:r>
          </a:p>
        </p:txBody>
      </p:sp>
    </p:spTree>
    <p:extLst>
      <p:ext uri="{BB962C8B-B14F-4D97-AF65-F5344CB8AC3E}">
        <p14:creationId xmlns:p14="http://schemas.microsoft.com/office/powerpoint/2010/main" val="176917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500042" y="1928794"/>
            <a:ext cx="5829300" cy="3183467"/>
          </a:xfrm>
        </p:spPr>
        <p:txBody>
          <a:bodyPr>
            <a:normAutofit/>
          </a:bodyPr>
          <a:lstStyle/>
          <a:p>
            <a:pPr algn="l"/>
            <a:r>
              <a:rPr lang="it-IT" sz="2000" dirty="0" smtClean="0">
                <a:latin typeface="Gentium Basic" pitchFamily="2" charset="0"/>
              </a:rPr>
              <a:t>Nel primo anno non sono previsti accordi commerciali essendo un servizio via internet mentre, nei successivi anni si punterà ad averne con bar, discoteche e non solo per l’organizzazione di eventi nella zona Ternana</a:t>
            </a:r>
            <a:endParaRPr lang="it-IT" sz="2000" dirty="0">
              <a:latin typeface="Gentium Basic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2894" y="-428660"/>
            <a:ext cx="62151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latin typeface="Gentium Book Basic" panose="02000503060000020004" pitchFamily="2" charset="0"/>
                <a:ea typeface="Calibri"/>
                <a:cs typeface="Times New Roman"/>
              </a:rPr>
              <a:t/>
            </a:r>
            <a:br>
              <a:rPr lang="it-IT" sz="4400" b="1" dirty="0" smtClean="0">
                <a:latin typeface="Gentium Book Basic" panose="02000503060000020004" pitchFamily="2" charset="0"/>
                <a:ea typeface="Calibri"/>
                <a:cs typeface="Times New Roman"/>
              </a:rPr>
            </a:br>
            <a:r>
              <a:rPr lang="it-IT" sz="4400" b="1" dirty="0" smtClean="0">
                <a:latin typeface="Gentium Book Basic" panose="02000503060000020004" pitchFamily="2" charset="0"/>
                <a:ea typeface="Calibri"/>
                <a:cs typeface="Times New Roman"/>
              </a:rPr>
              <a:t>9. Accordi Commerciali</a:t>
            </a:r>
            <a:br>
              <a:rPr lang="it-IT" sz="4400" b="1" dirty="0" smtClean="0">
                <a:latin typeface="Gentium Book Basic" panose="02000503060000020004" pitchFamily="2" charset="0"/>
                <a:ea typeface="Calibri"/>
                <a:cs typeface="Times New Roman"/>
              </a:rPr>
            </a:br>
            <a:endParaRPr lang="it-IT" sz="4400" dirty="0"/>
          </a:p>
        </p:txBody>
      </p:sp>
      <p:sp>
        <p:nvSpPr>
          <p:cNvPr id="7" name="Rettangolo 6"/>
          <p:cNvSpPr/>
          <p:nvPr/>
        </p:nvSpPr>
        <p:spPr>
          <a:xfrm>
            <a:off x="-714404" y="8805446"/>
            <a:ext cx="7572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b="1" dirty="0" smtClean="0">
                <a:latin typeface="Gentium Book Basic" panose="02000503060000020004" pitchFamily="2" charset="0"/>
              </a:rPr>
              <a:t>Istituto Di Istruzione Superiore </a:t>
            </a:r>
            <a:r>
              <a:rPr lang="it-IT" sz="1600" b="1" dirty="0" err="1" smtClean="0">
                <a:latin typeface="Gentium Book Basic" panose="02000503060000020004" pitchFamily="2" charset="0"/>
              </a:rPr>
              <a:t>Gandhi-Narni</a:t>
            </a:r>
            <a:r>
              <a:rPr lang="it-IT" sz="1600" b="1" dirty="0" smtClean="0">
                <a:latin typeface="Gentium Book Basic" panose="02000503060000020004" pitchFamily="2" charset="0"/>
              </a:rPr>
              <a:t> (</a:t>
            </a:r>
            <a:r>
              <a:rPr lang="it-IT" sz="1600" b="1" dirty="0" err="1" smtClean="0">
                <a:latin typeface="Gentium Book Basic" panose="02000503060000020004" pitchFamily="2" charset="0"/>
              </a:rPr>
              <a:t>Tr</a:t>
            </a:r>
            <a:r>
              <a:rPr lang="it-IT" sz="1600" b="1" dirty="0" smtClean="0">
                <a:latin typeface="Gentium Book Basic" panose="02000503060000020004" pitchFamily="2" charset="0"/>
              </a:rPr>
              <a:t>) Classe 4b Geometri</a:t>
            </a:r>
            <a:endParaRPr lang="it-IT" sz="1600" b="1" dirty="0">
              <a:latin typeface="Gentium Book Basic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61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2952" y="-396552"/>
            <a:ext cx="5829300" cy="1368152"/>
          </a:xfrm>
        </p:spPr>
        <p:txBody>
          <a:bodyPr>
            <a:normAutofit/>
          </a:bodyPr>
          <a:lstStyle/>
          <a:p>
            <a:r>
              <a:rPr lang="it-IT" b="1" dirty="0" smtClean="0"/>
              <a:t>10. Iter burocratico</a:t>
            </a:r>
            <a:endParaRPr lang="it-IT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610571"/>
            <a:ext cx="17907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47" y="1914162"/>
            <a:ext cx="536575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015" y="1686771"/>
            <a:ext cx="17811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155" y="1914162"/>
            <a:ext cx="536575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7" y="1643485"/>
            <a:ext cx="17811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543" y="2678966"/>
            <a:ext cx="4397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4" y="3347864"/>
            <a:ext cx="17811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169" y="3693947"/>
            <a:ext cx="50653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015" y="3381201"/>
            <a:ext cx="1828800" cy="100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580" y="3693947"/>
            <a:ext cx="46456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40" y="3305001"/>
            <a:ext cx="1790700" cy="116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40" y="4572010"/>
            <a:ext cx="4445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94" y="5257799"/>
            <a:ext cx="14001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1" y="5432427"/>
            <a:ext cx="5365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88" y="5238751"/>
            <a:ext cx="1838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348" y="5435603"/>
            <a:ext cx="5365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098" y="5053013"/>
            <a:ext cx="20288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ttangolo 19"/>
          <p:cNvSpPr/>
          <p:nvPr/>
        </p:nvSpPr>
        <p:spPr>
          <a:xfrm>
            <a:off x="0" y="8715404"/>
            <a:ext cx="68754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b="1" dirty="0">
                <a:latin typeface="Gentium Book Basic" panose="02000503060000020004" pitchFamily="2" charset="0"/>
              </a:rPr>
              <a:t>Istituto Di Istruzione Superiore Gandhi-Narni (</a:t>
            </a:r>
            <a:r>
              <a:rPr lang="it-IT" sz="1600" b="1" dirty="0" err="1">
                <a:latin typeface="Gentium Book Basic" panose="02000503060000020004" pitchFamily="2" charset="0"/>
              </a:rPr>
              <a:t>Tr</a:t>
            </a:r>
            <a:r>
              <a:rPr lang="it-IT" sz="1600" b="1" dirty="0">
                <a:latin typeface="Gentium Book Basic" panose="02000503060000020004" pitchFamily="2" charset="0"/>
              </a:rPr>
              <a:t>) Classe 4b Geometri</a:t>
            </a:r>
          </a:p>
        </p:txBody>
      </p:sp>
    </p:spTree>
    <p:extLst>
      <p:ext uri="{BB962C8B-B14F-4D97-AF65-F5344CB8AC3E}">
        <p14:creationId xmlns:p14="http://schemas.microsoft.com/office/powerpoint/2010/main" val="315109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2000" dirty="0" smtClean="0">
                <a:latin typeface="Gentium Basic" pitchFamily="2" charset="0"/>
              </a:rPr>
              <a:t>La nostra azienda non ha una strategia di mercato precisa.</a:t>
            </a:r>
            <a:br>
              <a:rPr lang="it-IT" sz="2000" dirty="0" smtClean="0">
                <a:latin typeface="Gentium Basic" pitchFamily="2" charset="0"/>
              </a:rPr>
            </a:br>
            <a:r>
              <a:rPr lang="it-IT" sz="2000" dirty="0" smtClean="0">
                <a:latin typeface="Gentium Basic" pitchFamily="2" charset="0"/>
              </a:rPr>
              <a:t/>
            </a:r>
            <a:br>
              <a:rPr lang="it-IT" sz="2000" dirty="0" smtClean="0">
                <a:latin typeface="Gentium Basic" pitchFamily="2" charset="0"/>
              </a:rPr>
            </a:br>
            <a:r>
              <a:rPr lang="it-IT" sz="2000" dirty="0" smtClean="0">
                <a:latin typeface="Gentium Basic" pitchFamily="2" charset="0"/>
              </a:rPr>
              <a:t>Trip </a:t>
            </a:r>
            <a:r>
              <a:rPr lang="it-IT" sz="2000" dirty="0" err="1" smtClean="0">
                <a:latin typeface="Gentium Basic" pitchFamily="2" charset="0"/>
              </a:rPr>
              <a:t>Around</a:t>
            </a:r>
            <a:r>
              <a:rPr lang="it-IT" sz="2000" dirty="0" smtClean="0">
                <a:latin typeface="Gentium Basic" pitchFamily="2" charset="0"/>
              </a:rPr>
              <a:t> offrire un servizio facile e veloce da usare e punta nel coinvolgimento di uomini e donne di tutte le età nei suoi eventi. </a:t>
            </a:r>
            <a:endParaRPr lang="it-IT" sz="2000" dirty="0">
              <a:latin typeface="Gentium Basic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2918" y="142844"/>
            <a:ext cx="587727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/>
              <a:t>11. Strategie Di Mercato</a:t>
            </a:r>
            <a:endParaRPr lang="it-IT" sz="4400" dirty="0" smtClean="0"/>
          </a:p>
          <a:p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8786842"/>
            <a:ext cx="68754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b="1" dirty="0">
                <a:latin typeface="Gentium Book Basic" panose="02000503060000020004" pitchFamily="2" charset="0"/>
              </a:rPr>
              <a:t>Istituto Di Istruzione Superiore Gandhi-Narni (</a:t>
            </a:r>
            <a:r>
              <a:rPr lang="it-IT" sz="1600" b="1" dirty="0" err="1">
                <a:latin typeface="Gentium Book Basic" panose="02000503060000020004" pitchFamily="2" charset="0"/>
              </a:rPr>
              <a:t>Tr</a:t>
            </a:r>
            <a:r>
              <a:rPr lang="it-IT" sz="1600" b="1" dirty="0">
                <a:latin typeface="Gentium Book Basic" panose="02000503060000020004" pitchFamily="2" charset="0"/>
              </a:rPr>
              <a:t>) Classe 4b Geometri</a:t>
            </a:r>
          </a:p>
        </p:txBody>
      </p:sp>
    </p:spTree>
    <p:extLst>
      <p:ext uri="{BB962C8B-B14F-4D97-AF65-F5344CB8AC3E}">
        <p14:creationId xmlns:p14="http://schemas.microsoft.com/office/powerpoint/2010/main" val="1274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782682"/>
              </p:ext>
            </p:extLst>
          </p:nvPr>
        </p:nvGraphicFramePr>
        <p:xfrm>
          <a:off x="764704" y="1331640"/>
          <a:ext cx="5359400" cy="3143250"/>
        </p:xfrm>
        <a:graphic>
          <a:graphicData uri="http://schemas.openxmlformats.org/drawingml/2006/table">
            <a:tbl>
              <a:tblPr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160428"/>
                <a:gridCol w="2198972"/>
              </a:tblGrid>
              <a:tr h="2667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</a:rPr>
                        <a:t>COSTI AVVIO IMPRESA</a:t>
                      </a:r>
                      <a:endParaRPr lang="it-IT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MACCHINARI E ATTREZZATURE</a:t>
                      </a:r>
                      <a:endParaRPr lang="it-IT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 €                   3.308,00 </a:t>
                      </a:r>
                      <a:endParaRPr lang="it-IT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AUTOMEZZI</a:t>
                      </a:r>
                      <a:endParaRPr lang="it-IT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 €                 12.000,00 </a:t>
                      </a:r>
                      <a:endParaRPr lang="it-IT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ARREDAMENTO</a:t>
                      </a:r>
                      <a:endParaRPr lang="it-IT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 €                      600,00 </a:t>
                      </a:r>
                      <a:endParaRPr lang="it-IT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PUBBLICITA'</a:t>
                      </a:r>
                      <a:endParaRPr lang="it-IT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 €                   3.000,00 </a:t>
                      </a:r>
                      <a:endParaRPr lang="it-IT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SOFTWARE</a:t>
                      </a:r>
                      <a:endParaRPr lang="it-IT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 €                      550,00 </a:t>
                      </a:r>
                      <a:endParaRPr lang="it-IT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MARCHI/BREVETTI</a:t>
                      </a:r>
                      <a:endParaRPr lang="it-IT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 €                      820,00 </a:t>
                      </a:r>
                      <a:endParaRPr lang="it-IT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NOTAIO</a:t>
                      </a:r>
                      <a:endParaRPr lang="it-IT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 €                   3.100,00 </a:t>
                      </a:r>
                      <a:endParaRPr lang="it-IT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CONSULENZE</a:t>
                      </a:r>
                      <a:endParaRPr lang="it-IT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 €                      280,00 </a:t>
                      </a:r>
                      <a:endParaRPr lang="it-IT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TOTALE</a:t>
                      </a:r>
                      <a:endParaRPr lang="it-IT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 €                 23.658,00 </a:t>
                      </a:r>
                      <a:endParaRPr lang="it-IT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285728" y="285720"/>
            <a:ext cx="7950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/>
              <a:t>12. Fabbisogno Finanziario</a:t>
            </a:r>
            <a:endParaRPr lang="it-IT" sz="4400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851294"/>
              </p:ext>
            </p:extLst>
          </p:nvPr>
        </p:nvGraphicFramePr>
        <p:xfrm>
          <a:off x="764704" y="4860032"/>
          <a:ext cx="5359400" cy="1038225"/>
        </p:xfrm>
        <a:graphic>
          <a:graphicData uri="http://schemas.openxmlformats.org/drawingml/2006/table">
            <a:tbl>
              <a:tblPr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160428"/>
                <a:gridCol w="2198972"/>
              </a:tblGrid>
              <a:tr h="2667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FABBISOGNO FINANZIARIO</a:t>
                      </a:r>
                      <a:endParaRPr lang="it-IT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COSTI AVVIO IMPRESA</a:t>
                      </a:r>
                      <a:endParaRPr lang="it-IT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 €                      23.658 </a:t>
                      </a:r>
                      <a:endParaRPr lang="it-IT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COSTI FISSI 1°ANNO</a:t>
                      </a:r>
                      <a:endParaRPr lang="it-IT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 €                        8.073 </a:t>
                      </a:r>
                      <a:endParaRPr lang="it-IT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TOTALE</a:t>
                      </a:r>
                      <a:endParaRPr lang="it-IT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 €                      31.731 </a:t>
                      </a:r>
                      <a:endParaRPr lang="it-IT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353615"/>
              </p:ext>
            </p:extLst>
          </p:nvPr>
        </p:nvGraphicFramePr>
        <p:xfrm>
          <a:off x="764704" y="6372200"/>
          <a:ext cx="5359400" cy="1257300"/>
        </p:xfrm>
        <a:graphic>
          <a:graphicData uri="http://schemas.openxmlformats.org/drawingml/2006/table">
            <a:tbl>
              <a:tblPr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160428"/>
                <a:gridCol w="2198972"/>
              </a:tblGrid>
              <a:tr h="25717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</a:rPr>
                        <a:t>FONTI </a:t>
                      </a:r>
                      <a:r>
                        <a:rPr lang="it-IT" sz="1600" u="none" strike="noStrike" dirty="0" err="1">
                          <a:effectLst/>
                        </a:rPr>
                        <a:t>DI</a:t>
                      </a:r>
                      <a:r>
                        <a:rPr lang="it-IT" sz="1600" u="none" strike="noStrike" dirty="0">
                          <a:effectLst/>
                        </a:rPr>
                        <a:t> FABBISOGNO</a:t>
                      </a:r>
                      <a:endParaRPr lang="it-IT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CAPITALE SOCIALE</a:t>
                      </a:r>
                      <a:endParaRPr lang="it-IT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 €                      12.000 </a:t>
                      </a:r>
                      <a:endParaRPr lang="it-IT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FINANZIAMENTO TOT. </a:t>
                      </a:r>
                      <a:endParaRPr lang="it-IT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 €                      20.000 </a:t>
                      </a:r>
                      <a:endParaRPr lang="it-IT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TASSO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7,20%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DURATA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5 ANNI</a:t>
                      </a:r>
                      <a:endParaRPr lang="it-IT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Rettangolo 9"/>
          <p:cNvSpPr/>
          <p:nvPr/>
        </p:nvSpPr>
        <p:spPr>
          <a:xfrm>
            <a:off x="285728" y="8715404"/>
            <a:ext cx="65897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b="1" dirty="0">
                <a:latin typeface="Gentium Book Basic" panose="02000503060000020004" pitchFamily="2" charset="0"/>
              </a:rPr>
              <a:t>Istituto Di Istruzione Superiore Gandhi-Narni (</a:t>
            </a:r>
            <a:r>
              <a:rPr lang="it-IT" sz="1600" b="1" dirty="0" err="1">
                <a:latin typeface="Gentium Book Basic" panose="02000503060000020004" pitchFamily="2" charset="0"/>
              </a:rPr>
              <a:t>Tr</a:t>
            </a:r>
            <a:r>
              <a:rPr lang="it-IT" sz="1600" b="1" dirty="0">
                <a:latin typeface="Gentium Book Basic" panose="02000503060000020004" pitchFamily="2" charset="0"/>
              </a:rPr>
              <a:t>) Classe 4b Geometri</a:t>
            </a:r>
          </a:p>
        </p:txBody>
      </p:sp>
    </p:spTree>
    <p:extLst>
      <p:ext uri="{BB962C8B-B14F-4D97-AF65-F5344CB8AC3E}">
        <p14:creationId xmlns:p14="http://schemas.microsoft.com/office/powerpoint/2010/main" val="287224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 flipH="1">
            <a:off x="500039" y="-142908"/>
            <a:ext cx="69059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/>
              <a:t>13. Bilancio Di Previsione Triennale</a:t>
            </a:r>
            <a:endParaRPr lang="it-IT" sz="4400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110418"/>
              </p:ext>
            </p:extLst>
          </p:nvPr>
        </p:nvGraphicFramePr>
        <p:xfrm>
          <a:off x="428605" y="1643042"/>
          <a:ext cx="6429395" cy="5857929"/>
        </p:xfrm>
        <a:graphic>
          <a:graphicData uri="http://schemas.openxmlformats.org/drawingml/2006/table">
            <a:tbl>
              <a:tblPr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96167"/>
                <a:gridCol w="1111076"/>
                <a:gridCol w="1111076"/>
                <a:gridCol w="1111076"/>
              </a:tblGrid>
              <a:tr h="2337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RICAVI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11" marR="6611" marT="661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1° ANNO</a:t>
                      </a:r>
                      <a:endParaRPr lang="it-IT" sz="1000" b="1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2° ANNO</a:t>
                      </a:r>
                      <a:endParaRPr lang="it-IT" sz="1000" b="1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3° ANNO</a:t>
                      </a:r>
                      <a:endParaRPr lang="it-IT" sz="1000" b="1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37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170.240,00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 €     198.840,00 </a:t>
                      </a:r>
                      <a:endParaRPr lang="it-IT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215.750,00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376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COSTI</a:t>
                      </a:r>
                      <a:endParaRPr lang="it-IT" sz="1000" b="1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B3B3B3"/>
                        </a:solidFill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B3B3B3"/>
                        </a:solidFill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B3B3B3"/>
                        </a:solidFill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376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SERVIZI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38.500,00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45.500,00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49.000,00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376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STIPENDI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109.200,00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109.200,00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109.200,00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376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AFFITTI E UTENZE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3.828,00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3.828,00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3.828,00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376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AFFITTO LOCALE EVENTI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            -  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            -  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12.000,00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376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PUBBLICITA'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   750,00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2.780,00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4.500,00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376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BANCA C/C (COSTI GESTIONE)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     75,00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     96,00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     89,00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376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TRASPORTI (CARBURANTE E MANUT.)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3.200,00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3.650,00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4.170,00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376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COMMERCIALISTA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2.500,00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2.500,00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2.500,00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376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ASSICURAZIONI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1.400,00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1.484,00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1.573,04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376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AMMORTAMENTI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5.148,93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5.148,93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5.148,93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376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MATERIALI DI CONSUMO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   270,00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   265,00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   295,00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376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TOTALE COSTI</a:t>
                      </a:r>
                      <a:endParaRPr lang="it-IT" sz="1000" b="1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164.871,93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174.451,93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192.303,97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55258">
                <a:tc>
                  <a:txBody>
                    <a:bodyPr/>
                    <a:lstStyle/>
                    <a:p>
                      <a:pPr algn="l" fontAlgn="b"/>
                      <a:endParaRPr lang="it-IT" sz="700" b="1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4365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RISULTATO OPERATIVO (FATTURATO-COSTI)</a:t>
                      </a:r>
                      <a:endParaRPr lang="it-IT" sz="700" b="1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5.368,07 </a:t>
                      </a:r>
                      <a:endParaRPr lang="it-IT" sz="1000" b="1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24.388,07 </a:t>
                      </a:r>
                      <a:endParaRPr lang="it-IT" sz="1000" b="1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23.446,03 </a:t>
                      </a:r>
                      <a:endParaRPr lang="it-IT" sz="1000" b="1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4365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+ proventi finanziari</a:t>
                      </a:r>
                      <a:endParaRPr lang="it-IT" sz="700" b="1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 €                               8 </a:t>
                      </a:r>
                      <a:endParaRPr lang="it-IT" sz="7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 €                               5 </a:t>
                      </a:r>
                      <a:endParaRPr lang="it-IT" sz="7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 €                               9 </a:t>
                      </a:r>
                      <a:endParaRPr lang="it-IT" sz="7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4365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- oneri finanziari</a:t>
                      </a:r>
                      <a:endParaRPr lang="it-IT" sz="700" b="1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 €                         1.328 </a:t>
                      </a:r>
                      <a:endParaRPr lang="it-IT" sz="700" b="1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 €                         1.071 </a:t>
                      </a:r>
                      <a:endParaRPr lang="it-IT" sz="700" b="1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 €                            796 </a:t>
                      </a:r>
                      <a:endParaRPr lang="it-IT" sz="700" b="1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4365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RISULTATO PRIMA DELLE IMPOSTE</a:t>
                      </a:r>
                      <a:endParaRPr lang="it-IT" sz="700" b="1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 €                 4.048,07 </a:t>
                      </a:r>
                      <a:endParaRPr lang="it-IT" sz="800" b="1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 €              23.322,07 </a:t>
                      </a:r>
                      <a:endParaRPr lang="it-IT" sz="800" b="1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 €              22.659,03 </a:t>
                      </a:r>
                      <a:endParaRPr lang="it-IT" sz="800" b="1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24699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-  IMPOSTE D'ESERCIZIO</a:t>
                      </a:r>
                      <a:endParaRPr lang="it-IT" sz="7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 €                 5.581,37 </a:t>
                      </a:r>
                      <a:endParaRPr lang="it-IT" sz="800" b="1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 €              11.623,50 </a:t>
                      </a:r>
                      <a:endParaRPr lang="it-IT" sz="800" b="1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 €              11.404,43 </a:t>
                      </a:r>
                      <a:endParaRPr lang="it-IT" sz="800" b="1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24699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IRES</a:t>
                      </a:r>
                      <a:endParaRPr lang="it-IT" sz="7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 €                 1.113,22 </a:t>
                      </a:r>
                      <a:endParaRPr lang="it-IT" sz="8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 €                 6.413,57 </a:t>
                      </a:r>
                      <a:endParaRPr lang="it-IT" sz="8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 €                 6.231,23 </a:t>
                      </a:r>
                      <a:endParaRPr lang="it-IT" sz="8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24699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IRAP</a:t>
                      </a:r>
                      <a:endParaRPr lang="it-IT" sz="7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 €                 4.468,15 </a:t>
                      </a:r>
                      <a:endParaRPr lang="it-IT" sz="8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 €                 5.209,93 </a:t>
                      </a:r>
                      <a:endParaRPr lang="it-IT" sz="8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 €                 5.173,20 </a:t>
                      </a:r>
                      <a:endParaRPr lang="it-IT" sz="800" b="0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24699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=UTILE/PERDITA D'ESERCIZIO</a:t>
                      </a:r>
                      <a:endParaRPr lang="it-IT" sz="700" b="1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-€                1.533,31 </a:t>
                      </a:r>
                      <a:endParaRPr lang="it-IT" sz="800" b="1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 €              11.698,56 </a:t>
                      </a:r>
                      <a:endParaRPr lang="it-IT" sz="800" b="1" i="0" u="none" strike="noStrike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 dirty="0">
                          <a:effectLst/>
                        </a:rPr>
                        <a:t> €              11.254,60 </a:t>
                      </a:r>
                      <a:endParaRPr lang="it-IT" sz="800" b="1" i="0" u="none" strike="noStrike" dirty="0">
                        <a:effectLst/>
                        <a:latin typeface="Arial"/>
                      </a:endParaRPr>
                    </a:p>
                  </a:txBody>
                  <a:tcPr marL="6611" marR="6611" marT="661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ttangolo 8"/>
          <p:cNvSpPr/>
          <p:nvPr/>
        </p:nvSpPr>
        <p:spPr>
          <a:xfrm>
            <a:off x="548681" y="8774668"/>
            <a:ext cx="6326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b="1" dirty="0">
                <a:latin typeface="Gentium Book Basic" panose="02000503060000020004" pitchFamily="2" charset="0"/>
              </a:rPr>
              <a:t>Istituto Di Istruzione Superiore Gandhi-Narni (</a:t>
            </a:r>
            <a:r>
              <a:rPr lang="it-IT" sz="1600" b="1" dirty="0" err="1">
                <a:latin typeface="Gentium Book Basic" panose="02000503060000020004" pitchFamily="2" charset="0"/>
              </a:rPr>
              <a:t>Tr</a:t>
            </a:r>
            <a:r>
              <a:rPr lang="it-IT" sz="1600" b="1" dirty="0">
                <a:latin typeface="Gentium Book Basic" panose="02000503060000020004" pitchFamily="2" charset="0"/>
              </a:rPr>
              <a:t>) Classe 4b Geometri</a:t>
            </a:r>
          </a:p>
        </p:txBody>
      </p:sp>
    </p:spTree>
    <p:extLst>
      <p:ext uri="{BB962C8B-B14F-4D97-AF65-F5344CB8AC3E}">
        <p14:creationId xmlns:p14="http://schemas.microsoft.com/office/powerpoint/2010/main" val="100028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270931"/>
              </p:ext>
            </p:extLst>
          </p:nvPr>
        </p:nvGraphicFramePr>
        <p:xfrm>
          <a:off x="1000109" y="1214414"/>
          <a:ext cx="4607288" cy="3378964"/>
        </p:xfrm>
        <a:graphic>
          <a:graphicData uri="http://schemas.openxmlformats.org/drawingml/2006/table">
            <a:tbl>
              <a:tblPr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37742"/>
                <a:gridCol w="834878"/>
                <a:gridCol w="917334"/>
                <a:gridCol w="917334"/>
              </a:tblGrid>
              <a:tr h="33789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ATTIVO</a:t>
                      </a:r>
                      <a:endParaRPr lang="it-IT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4121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2015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2016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2017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412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ATTIVO CIRCOLANTE</a:t>
                      </a:r>
                      <a:endParaRPr lang="it-IT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412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RIMANENZE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 35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   67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   54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412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CREDITI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17.308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20.215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21.935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412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LIQUIDITA'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3.621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11.077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12.169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0273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TOTALE ATTIVO CORRENTE</a:t>
                      </a:r>
                      <a:endParaRPr lang="it-IT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 €  20.964 </a:t>
                      </a:r>
                      <a:endParaRPr lang="it-IT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 €    31.359 </a:t>
                      </a:r>
                      <a:endParaRPr lang="it-IT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 €    34.158 </a:t>
                      </a:r>
                      <a:endParaRPr lang="it-IT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412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412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IMMOBILIZZAZIONI</a:t>
                      </a:r>
                      <a:endParaRPr lang="it-IT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412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- MATERIALI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12.726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34.545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29.363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412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- IMMATERIALI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5.503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3.535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1.568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412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- FINANZIARIE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  -  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    -  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    -  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0273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TOTALE IMMOBILIZZAZIONI</a:t>
                      </a:r>
                      <a:endParaRPr lang="it-IT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 €  18.229 </a:t>
                      </a:r>
                      <a:endParaRPr lang="it-IT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 €    38.080 </a:t>
                      </a:r>
                      <a:endParaRPr lang="it-I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 €    30.931 </a:t>
                      </a:r>
                      <a:endParaRPr lang="it-IT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412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412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412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412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7897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TOTALE ATTIVO CAPITALE </a:t>
                      </a:r>
                      <a:r>
                        <a:rPr lang="it-IT" sz="1000" u="none" strike="noStrike" dirty="0" err="1">
                          <a:effectLst/>
                        </a:rPr>
                        <a:t>DI</a:t>
                      </a:r>
                      <a:r>
                        <a:rPr lang="it-IT" sz="1000" u="none" strike="noStrike" dirty="0">
                          <a:effectLst/>
                        </a:rPr>
                        <a:t> FUNZIONAMENTO</a:t>
                      </a:r>
                      <a:endParaRPr lang="it-IT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 €  39.193 </a:t>
                      </a:r>
                      <a:endParaRPr lang="it-IT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 €    69.440 </a:t>
                      </a:r>
                      <a:endParaRPr lang="it-IT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 €    65.089 </a:t>
                      </a:r>
                      <a:endParaRPr lang="it-I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58834"/>
              </p:ext>
            </p:extLst>
          </p:nvPr>
        </p:nvGraphicFramePr>
        <p:xfrm>
          <a:off x="1000107" y="4714871"/>
          <a:ext cx="4621057" cy="3315845"/>
        </p:xfrm>
        <a:graphic>
          <a:graphicData uri="http://schemas.openxmlformats.org/drawingml/2006/table">
            <a:tbl>
              <a:tblPr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81448"/>
                <a:gridCol w="871289"/>
                <a:gridCol w="784160"/>
                <a:gridCol w="784160"/>
              </a:tblGrid>
              <a:tr h="31443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PASSIVO</a:t>
                      </a:r>
                      <a:endParaRPr lang="it-IT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1981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2015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2016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 dirty="0">
                          <a:effectLst/>
                        </a:rPr>
                        <a:t>2017</a:t>
                      </a:r>
                      <a:endParaRPr lang="it-IT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198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DEBITI A BREVE TERMINE</a:t>
                      </a:r>
                      <a:endParaRPr lang="it-IT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198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verso banche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    -  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  -  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   -  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198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verso fornitori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7.828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9.252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9.963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198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debiti tributari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  5.581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11.624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11.404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00094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TOTALE PASSIVO CORRENTE</a:t>
                      </a:r>
                      <a:endParaRPr lang="it-IT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13.410 </a:t>
                      </a:r>
                      <a:endParaRPr lang="it-IT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20.875 </a:t>
                      </a:r>
                      <a:endParaRPr lang="it-IT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 €     21.368 </a:t>
                      </a:r>
                      <a:endParaRPr lang="it-IT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198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198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DEBITI A LUNGO TERMINE</a:t>
                      </a:r>
                      <a:endParaRPr lang="it-IT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198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Mutui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16.850 </a:t>
                      </a:r>
                      <a:endParaRPr lang="it-IT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13.168 </a:t>
                      </a:r>
                      <a:endParaRPr lang="it-IT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9.212 </a:t>
                      </a:r>
                      <a:endParaRPr lang="it-IT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198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debiti diversi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198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00094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TOTALE PASSIVO CONSOLIDATO</a:t>
                      </a:r>
                      <a:endParaRPr lang="it-IT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16.850 </a:t>
                      </a:r>
                      <a:endParaRPr lang="it-IT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13.168 </a:t>
                      </a:r>
                      <a:endParaRPr lang="it-IT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9.212 </a:t>
                      </a:r>
                      <a:endParaRPr lang="it-IT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198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198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PATRIMONIO NETTO</a:t>
                      </a:r>
                      <a:endParaRPr lang="it-IT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10.467 </a:t>
                      </a:r>
                      <a:endParaRPr lang="it-IT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23.699 </a:t>
                      </a:r>
                      <a:endParaRPr lang="it-IT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23.255 </a:t>
                      </a:r>
                      <a:endParaRPr lang="it-IT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198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Capitale sociale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  12.000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12.000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12.000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198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utile/perdita d'esercizio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-€         1.533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11.699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€     11.255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349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TOTALE PASSIVO CAPITALE </a:t>
                      </a:r>
                      <a:r>
                        <a:rPr lang="it-IT" sz="1000" u="none" strike="noStrike" dirty="0" err="1">
                          <a:effectLst/>
                        </a:rPr>
                        <a:t>DI</a:t>
                      </a:r>
                      <a:r>
                        <a:rPr lang="it-IT" sz="1000" u="none" strike="noStrike" dirty="0">
                          <a:effectLst/>
                        </a:rPr>
                        <a:t> FINANZIAMENTO</a:t>
                      </a:r>
                      <a:endParaRPr lang="it-IT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 €    39.193 </a:t>
                      </a:r>
                      <a:endParaRPr lang="it-IT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 €  69.440 </a:t>
                      </a:r>
                      <a:endParaRPr lang="it-IT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 €  65.089 </a:t>
                      </a:r>
                      <a:endParaRPr lang="it-I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ttangolo 8"/>
          <p:cNvSpPr/>
          <p:nvPr/>
        </p:nvSpPr>
        <p:spPr>
          <a:xfrm>
            <a:off x="0" y="8786842"/>
            <a:ext cx="68754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b="1" dirty="0">
                <a:latin typeface="Gentium Book Basic" panose="02000503060000020004" pitchFamily="2" charset="0"/>
              </a:rPr>
              <a:t>Istituto Di Istruzione Superiore Gandhi-Narni (</a:t>
            </a:r>
            <a:r>
              <a:rPr lang="it-IT" sz="1600" b="1" dirty="0" err="1">
                <a:latin typeface="Gentium Book Basic" panose="02000503060000020004" pitchFamily="2" charset="0"/>
              </a:rPr>
              <a:t>Tr</a:t>
            </a:r>
            <a:r>
              <a:rPr lang="it-IT" sz="1600" b="1" dirty="0">
                <a:latin typeface="Gentium Book Basic" panose="02000503060000020004" pitchFamily="2" charset="0"/>
              </a:rPr>
              <a:t>) Classe 4b Geometri</a:t>
            </a:r>
          </a:p>
        </p:txBody>
      </p:sp>
      <p:sp>
        <p:nvSpPr>
          <p:cNvPr id="10" name="CasellaDiTesto 9"/>
          <p:cNvSpPr txBox="1"/>
          <p:nvPr/>
        </p:nvSpPr>
        <p:spPr>
          <a:xfrm flipH="1">
            <a:off x="500039" y="-142908"/>
            <a:ext cx="69059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/>
              <a:t>13. Bilancio Di Previsione Triennale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73428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8760" y="179512"/>
            <a:ext cx="4248472" cy="1080121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8000" b="1" i="1" dirty="0" smtClean="0">
                <a:latin typeface="Gentium Book Basic" panose="02000503060000020004" pitchFamily="2" charset="0"/>
                <a:ea typeface="Calibri"/>
                <a:cs typeface="Times New Roman"/>
              </a:rPr>
              <a:t>Indice</a:t>
            </a:r>
            <a:endParaRPr lang="it-IT" sz="8000" i="1" dirty="0">
              <a:latin typeface="Gentium Book Basic" panose="02000503060000020004" pitchFamily="2" charset="0"/>
            </a:endParaRP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27" y="2000232"/>
            <a:ext cx="6367873" cy="532859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60647" y="8797744"/>
            <a:ext cx="6597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b="1" dirty="0">
                <a:latin typeface="Gentium Book Basic" panose="02000503060000020004" pitchFamily="2" charset="0"/>
              </a:rPr>
              <a:t>Istituto Di Istruzione Superiore Gandhi-Narni (</a:t>
            </a:r>
            <a:r>
              <a:rPr lang="it-IT" sz="1600" b="1" dirty="0" err="1">
                <a:latin typeface="Gentium Book Basic" panose="02000503060000020004" pitchFamily="2" charset="0"/>
              </a:rPr>
              <a:t>Tr</a:t>
            </a:r>
            <a:r>
              <a:rPr lang="it-IT" sz="1600" b="1" dirty="0">
                <a:latin typeface="Gentium Book Basic" panose="02000503060000020004" pitchFamily="2" charset="0"/>
              </a:rPr>
              <a:t>) Classe 4b Geometri</a:t>
            </a:r>
          </a:p>
        </p:txBody>
      </p:sp>
    </p:spTree>
    <p:extLst>
      <p:ext uri="{BB962C8B-B14F-4D97-AF65-F5344CB8AC3E}">
        <p14:creationId xmlns:p14="http://schemas.microsoft.com/office/powerpoint/2010/main" val="28033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500042" y="2786050"/>
            <a:ext cx="5829300" cy="3183467"/>
          </a:xfrm>
        </p:spPr>
        <p:txBody>
          <a:bodyPr>
            <a:noAutofit/>
          </a:bodyPr>
          <a:lstStyle/>
          <a:p>
            <a:pPr algn="l"/>
            <a:r>
              <a:rPr lang="it-IT" sz="2400" dirty="0" smtClean="0">
                <a:latin typeface="Gentium Basic" pitchFamily="2" charset="0"/>
              </a:rPr>
              <a:t>Questo “Esperimento” è stato una bella esperienza che ci ha fatto conoscere più o meno a cosa si va in contro con la creazioni di una azienda ed è per questo che ci sarebbero da fare molti ringraziamenti verso le persone che ci hanno aiutato ma soprattutto alle persone ed enti che hanno reso possibile questo esperimento cioè: A Scuola Di Impresa, la Regione Umbria, la nostra scuola (IIS Gandhi Narni) e ultimi ma non meno importanti i nostri professori.</a:t>
            </a:r>
            <a:endParaRPr lang="it-IT" sz="2400" dirty="0">
              <a:latin typeface="Gentium Basic" pitchFamily="2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0" y="8786842"/>
            <a:ext cx="68754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b="1" dirty="0">
                <a:latin typeface="Gentium Book Basic" panose="02000503060000020004" pitchFamily="2" charset="0"/>
              </a:rPr>
              <a:t>Istituto Di Istruzione Superiore Gandhi-Narni (</a:t>
            </a:r>
            <a:r>
              <a:rPr lang="it-IT" sz="1600" b="1" dirty="0" err="1">
                <a:latin typeface="Gentium Book Basic" panose="02000503060000020004" pitchFamily="2" charset="0"/>
              </a:rPr>
              <a:t>Tr</a:t>
            </a:r>
            <a:r>
              <a:rPr lang="it-IT" sz="1600" b="1" dirty="0">
                <a:latin typeface="Gentium Book Basic" panose="02000503060000020004" pitchFamily="2" charset="0"/>
              </a:rPr>
              <a:t>) Classe 4b Geometri</a:t>
            </a:r>
          </a:p>
        </p:txBody>
      </p:sp>
      <p:sp>
        <p:nvSpPr>
          <p:cNvPr id="9" name="CasellaDiTesto 8"/>
          <p:cNvSpPr txBox="1"/>
          <p:nvPr/>
        </p:nvSpPr>
        <p:spPr>
          <a:xfrm flipH="1">
            <a:off x="500039" y="-142908"/>
            <a:ext cx="69059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/>
              <a:t>14. Considerazioni e Ringraziamenti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26063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-468560"/>
            <a:ext cx="6858000" cy="1440160"/>
          </a:xfrm>
        </p:spPr>
        <p:txBody>
          <a:bodyPr>
            <a:normAutofit/>
          </a:bodyPr>
          <a:lstStyle/>
          <a:p>
            <a:r>
              <a:rPr lang="it-IT" sz="4400" b="1" dirty="0" smtClean="0">
                <a:latin typeface="Gentium Book Basic" panose="02000503060000020004" pitchFamily="2" charset="0"/>
                <a:ea typeface="Calibri"/>
                <a:cs typeface="Times New Roman"/>
              </a:rPr>
              <a:t>1. Spiegazione </a:t>
            </a:r>
            <a:r>
              <a:rPr lang="it-IT" sz="4400" b="1" dirty="0">
                <a:latin typeface="Gentium Book Basic" panose="02000503060000020004" pitchFamily="2" charset="0"/>
                <a:ea typeface="Calibri"/>
                <a:cs typeface="Times New Roman"/>
              </a:rPr>
              <a:t>dell’idea</a:t>
            </a:r>
            <a:endParaRPr lang="it-IT" sz="4400" dirty="0">
              <a:latin typeface="Gentium Book Basic" panose="02000503060000020004" pitchFamily="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64704" y="1979712"/>
            <a:ext cx="5400600" cy="626469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33400" algn="l"/>
                <a:tab pos="3060065" algn="ctr"/>
              </a:tabLst>
            </a:pPr>
            <a:r>
              <a:rPr lang="it-IT" sz="1800" dirty="0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Probabilmente nel mondo, le passioni che legano le persone sono soprattutto i viaggi e la musica.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33400" algn="l"/>
                <a:tab pos="3060065" algn="ctr"/>
              </a:tabLst>
            </a:pPr>
            <a:r>
              <a:rPr lang="it-IT" sz="1800" dirty="0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Guardando un video su </a:t>
            </a:r>
            <a:r>
              <a:rPr lang="it-IT" sz="1800" dirty="0" err="1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youtube</a:t>
            </a:r>
            <a:r>
              <a:rPr lang="it-IT" sz="1800" dirty="0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 di nome: </a:t>
            </a:r>
            <a:r>
              <a:rPr lang="it-IT" sz="1800" dirty="0" err="1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Around</a:t>
            </a:r>
            <a:r>
              <a:rPr lang="it-IT" sz="1800" dirty="0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 the World in 360° </a:t>
            </a:r>
            <a:r>
              <a:rPr lang="it-IT" sz="1800" dirty="0" err="1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Degrees</a:t>
            </a:r>
            <a:r>
              <a:rPr lang="it-IT" sz="1800" dirty="0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 - 3 </a:t>
            </a:r>
            <a:r>
              <a:rPr lang="it-IT" sz="1800" dirty="0" err="1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Year</a:t>
            </a:r>
            <a:r>
              <a:rPr lang="it-IT" sz="1800" dirty="0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Epic</a:t>
            </a:r>
            <a:r>
              <a:rPr lang="it-IT" sz="1800" dirty="0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Selfie</a:t>
            </a:r>
            <a:r>
              <a:rPr lang="it-IT" sz="1800" dirty="0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, prodotto da Alex </a:t>
            </a:r>
            <a:r>
              <a:rPr lang="it-IT" sz="1800" dirty="0" err="1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Chacon</a:t>
            </a:r>
            <a:r>
              <a:rPr lang="it-IT" sz="1800" dirty="0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, ci è venuta l'idea di creare un sito stile social per unire tutte le persone che hanno queste due passioni tramite un click.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33400" algn="l"/>
                <a:tab pos="3060065" algn="ctr"/>
              </a:tabLst>
            </a:pPr>
            <a:r>
              <a:rPr lang="it-IT" sz="1800" dirty="0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Il progetto consiste nel creare, come abbiamo detto precedentemente, un sito nel quale si possa usare una mappa </a:t>
            </a:r>
            <a:r>
              <a:rPr lang="it-IT" sz="1800" dirty="0" err="1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google</a:t>
            </a:r>
            <a:r>
              <a:rPr lang="it-IT" sz="1800" dirty="0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 interattiva per cercare luoghi da visitare o eventi musicali a cui partecipare.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33400" algn="l"/>
                <a:tab pos="3060065" algn="ctr"/>
              </a:tabLst>
            </a:pPr>
            <a:r>
              <a:rPr lang="it-IT" sz="1800" dirty="0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Le mappe interattive infatti, sono ottimi strumenti da utilizzare nei siti web per mostrare informazioni utili e per far partecipare in modo attivo gli stessi visitatori del sito.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33400" algn="l"/>
                <a:tab pos="3060065" algn="ctr"/>
              </a:tabLst>
            </a:pPr>
            <a:r>
              <a:rPr lang="it-IT" sz="1800" dirty="0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Negli ultimi anni inoltre, vi è stato un notevole sviluppo della </a:t>
            </a:r>
            <a:r>
              <a:rPr lang="it-IT" sz="1800" dirty="0" err="1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geolocalizzazione</a:t>
            </a:r>
            <a:r>
              <a:rPr lang="it-IT" sz="1800" dirty="0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 grazie all’avvento di apposite applicazioni di Google </a:t>
            </a:r>
            <a:r>
              <a:rPr lang="it-IT" sz="1800" dirty="0" err="1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Maps</a:t>
            </a:r>
            <a:r>
              <a:rPr lang="it-IT" sz="1800" dirty="0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 che hanno favorito l’utilizzo delle mappe in molti siti web.</a:t>
            </a:r>
          </a:p>
          <a:p>
            <a:pPr algn="l"/>
            <a:endParaRPr lang="it-IT" sz="1600" dirty="0">
              <a:latin typeface="+mj-lt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57166" y="8858280"/>
            <a:ext cx="65182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b="1" dirty="0">
                <a:latin typeface="Gentium Book Basic" panose="02000503060000020004" pitchFamily="2" charset="0"/>
              </a:rPr>
              <a:t>Istituto Di Istruzione Superiore Gandhi-Narni (</a:t>
            </a:r>
            <a:r>
              <a:rPr lang="it-IT" sz="1600" b="1" dirty="0" err="1">
                <a:latin typeface="Gentium Book Basic" panose="02000503060000020004" pitchFamily="2" charset="0"/>
              </a:rPr>
              <a:t>Tr</a:t>
            </a:r>
            <a:r>
              <a:rPr lang="it-IT" sz="1600" b="1" dirty="0">
                <a:latin typeface="Gentium Book Basic" panose="02000503060000020004" pitchFamily="2" charset="0"/>
              </a:rPr>
              <a:t>) Classe 4b Geometri</a:t>
            </a:r>
          </a:p>
        </p:txBody>
      </p:sp>
    </p:spTree>
    <p:extLst>
      <p:ext uri="{BB962C8B-B14F-4D97-AF65-F5344CB8AC3E}">
        <p14:creationId xmlns:p14="http://schemas.microsoft.com/office/powerpoint/2010/main" val="36158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785794" y="2143108"/>
            <a:ext cx="5143500" cy="5484937"/>
          </a:xfrm>
        </p:spPr>
        <p:txBody>
          <a:bodyPr>
            <a:normAutofit/>
          </a:bodyPr>
          <a:lstStyle/>
          <a:p>
            <a:pPr algn="l"/>
            <a:r>
              <a:rPr lang="it-IT" sz="2000" dirty="0" smtClean="0">
                <a:latin typeface="Gentium Basic" pitchFamily="2" charset="0"/>
              </a:rPr>
              <a:t>Il nome dell’azienda è Trip </a:t>
            </a:r>
            <a:r>
              <a:rPr lang="it-IT" sz="2000" dirty="0" err="1" smtClean="0">
                <a:latin typeface="Gentium Basic" pitchFamily="2" charset="0"/>
              </a:rPr>
              <a:t>Around</a:t>
            </a:r>
            <a:r>
              <a:rPr lang="it-IT" sz="2000" dirty="0" smtClean="0">
                <a:latin typeface="Gentium Basic" pitchFamily="2" charset="0"/>
              </a:rPr>
              <a:t>, è stato deciso questo nome perché  sta a significare Viaggio Intorno per questo, sta a pennello con il significato del nostro progetto.</a:t>
            </a:r>
            <a:br>
              <a:rPr lang="it-IT" sz="2000" dirty="0" smtClean="0">
                <a:latin typeface="Gentium Basic" pitchFamily="2" charset="0"/>
              </a:rPr>
            </a:br>
            <a:r>
              <a:rPr lang="it-IT" sz="2000" dirty="0" smtClean="0">
                <a:latin typeface="Gentium Basic" pitchFamily="2" charset="0"/>
              </a:rPr>
              <a:t/>
            </a:r>
            <a:br>
              <a:rPr lang="it-IT" sz="2000" dirty="0" smtClean="0">
                <a:latin typeface="Gentium Basic" pitchFamily="2" charset="0"/>
              </a:rPr>
            </a:br>
            <a:r>
              <a:rPr lang="it-IT" sz="2000" dirty="0" smtClean="0">
                <a:latin typeface="Gentium Basic" pitchFamily="2" charset="0"/>
              </a:rPr>
              <a:t>Il nostro logo invece, contiene uno spirito (che personifica l’uomo) che tiene in mano un mondo, come a significare che l’uomo dovrebbe vivere in pace ed armonia con la terra in cui vive esplorandola e vivendone ogni spettacolo.</a:t>
            </a:r>
            <a:br>
              <a:rPr lang="it-IT" sz="2000" dirty="0" smtClean="0">
                <a:latin typeface="Gentium Basic" pitchFamily="2" charset="0"/>
              </a:rPr>
            </a:br>
            <a:r>
              <a:rPr lang="it-IT" sz="2000" dirty="0" smtClean="0">
                <a:latin typeface="Gentium Basic" pitchFamily="2" charset="0"/>
              </a:rPr>
              <a:t>In oltre il mondo è circondato da anelli di note musicali perché, ogni singolo rumore è un suono e potrebbe formare della musica.</a:t>
            </a:r>
            <a:endParaRPr lang="it-IT" sz="2000" dirty="0">
              <a:latin typeface="Gentium Basic" pitchFamily="2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48680" y="-756592"/>
            <a:ext cx="61861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b="1" dirty="0"/>
              <a:t/>
            </a:r>
            <a:br>
              <a:rPr lang="it-IT" sz="4400" b="1" dirty="0"/>
            </a:br>
            <a:r>
              <a:rPr lang="it-IT" sz="4000" b="1" dirty="0" smtClean="0">
                <a:latin typeface="Gentium Book Basic" panose="02000503060000020004" pitchFamily="2" charset="0"/>
              </a:rPr>
              <a:t>2. Spiegazione del Nome e del Logo</a:t>
            </a:r>
            <a:r>
              <a:rPr lang="it-IT" sz="4400" dirty="0"/>
              <a:t/>
            </a:r>
            <a:br>
              <a:rPr lang="it-IT" sz="4400" dirty="0"/>
            </a:br>
            <a:endParaRPr lang="it-IT" sz="4400" dirty="0"/>
          </a:p>
        </p:txBody>
      </p:sp>
      <p:sp>
        <p:nvSpPr>
          <p:cNvPr id="4" name="Rettangolo 3"/>
          <p:cNvSpPr/>
          <p:nvPr/>
        </p:nvSpPr>
        <p:spPr>
          <a:xfrm>
            <a:off x="0" y="8715404"/>
            <a:ext cx="68754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b="1" dirty="0">
                <a:latin typeface="Gentium Book Basic" panose="02000503060000020004" pitchFamily="2" charset="0"/>
              </a:rPr>
              <a:t>Istituto Di Istruzione Superiore </a:t>
            </a:r>
            <a:r>
              <a:rPr lang="it-IT" sz="1600" b="1" dirty="0" smtClean="0">
                <a:latin typeface="Gentium Book Basic" panose="02000503060000020004" pitchFamily="2" charset="0"/>
              </a:rPr>
              <a:t>Gandhi - Narni (</a:t>
            </a:r>
            <a:r>
              <a:rPr lang="it-IT" sz="1600" b="1" dirty="0" err="1" smtClean="0">
                <a:latin typeface="Gentium Book Basic" panose="02000503060000020004" pitchFamily="2" charset="0"/>
              </a:rPr>
              <a:t>Tr</a:t>
            </a:r>
            <a:r>
              <a:rPr lang="it-IT" sz="1600" b="1" dirty="0" smtClean="0">
                <a:latin typeface="Gentium Book Basic" panose="02000503060000020004" pitchFamily="2" charset="0"/>
              </a:rPr>
              <a:t>) </a:t>
            </a:r>
            <a:r>
              <a:rPr lang="it-IT" sz="1600" b="1" dirty="0">
                <a:latin typeface="Gentium Book Basic" panose="02000503060000020004" pitchFamily="2" charset="0"/>
              </a:rPr>
              <a:t>Classe 4b Geometri</a:t>
            </a:r>
          </a:p>
        </p:txBody>
      </p:sp>
    </p:spTree>
    <p:extLst>
      <p:ext uri="{BB962C8B-B14F-4D97-AF65-F5344CB8AC3E}">
        <p14:creationId xmlns:p14="http://schemas.microsoft.com/office/powerpoint/2010/main" val="241961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0648" y="251520"/>
            <a:ext cx="6453336" cy="1152129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sz="4900" b="1" dirty="0" smtClean="0">
                <a:latin typeface="Gentium Book Basic" panose="02000503060000020004" pitchFamily="2" charset="0"/>
              </a:rPr>
              <a:t>3. Organigramma-Ruoli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590976454"/>
              </p:ext>
            </p:extLst>
          </p:nvPr>
        </p:nvGraphicFramePr>
        <p:xfrm>
          <a:off x="635242" y="1763688"/>
          <a:ext cx="619268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tangolo 4"/>
          <p:cNvSpPr/>
          <p:nvPr/>
        </p:nvSpPr>
        <p:spPr>
          <a:xfrm>
            <a:off x="357166" y="8786842"/>
            <a:ext cx="65182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b="1" dirty="0">
                <a:latin typeface="Gentium Book Basic" panose="02000503060000020004" pitchFamily="2" charset="0"/>
              </a:rPr>
              <a:t>Istituto Di Istruzione Superiore Gandhi-Narni (</a:t>
            </a:r>
            <a:r>
              <a:rPr lang="it-IT" sz="1600" b="1" dirty="0" err="1">
                <a:latin typeface="Gentium Book Basic" panose="02000503060000020004" pitchFamily="2" charset="0"/>
              </a:rPr>
              <a:t>Tr</a:t>
            </a:r>
            <a:r>
              <a:rPr lang="it-IT" sz="1600" b="1" dirty="0">
                <a:latin typeface="Gentium Book Basic" panose="02000503060000020004" pitchFamily="2" charset="0"/>
              </a:rPr>
              <a:t>) Classe 4b Geometri</a:t>
            </a:r>
          </a:p>
        </p:txBody>
      </p:sp>
    </p:spTree>
    <p:extLst>
      <p:ext uri="{BB962C8B-B14F-4D97-AF65-F5344CB8AC3E}">
        <p14:creationId xmlns:p14="http://schemas.microsoft.com/office/powerpoint/2010/main" val="31236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48680" y="1187625"/>
            <a:ext cx="5904656" cy="7272808"/>
          </a:xfrm>
        </p:spPr>
        <p:txBody>
          <a:bodyPr>
            <a:noAutofit/>
          </a:bodyPr>
          <a:lstStyle/>
          <a:p>
            <a:pPr marL="285750" lvl="0" indent="-285750" algn="l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33400" algn="l"/>
                <a:tab pos="3060065" algn="ctr"/>
              </a:tabLst>
            </a:pPr>
            <a:r>
              <a:rPr lang="it-IT" sz="1400" b="1" dirty="0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Amministratore unico: </a:t>
            </a:r>
            <a:r>
              <a:rPr lang="it-IT" sz="1400" dirty="0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Lorenzo </a:t>
            </a:r>
            <a:r>
              <a:rPr lang="it-IT" sz="1400" dirty="0" err="1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Carlaccini</a:t>
            </a:r>
            <a:r>
              <a:rPr lang="it-IT" sz="1400" dirty="0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, le sue </a:t>
            </a:r>
            <a:r>
              <a:rPr lang="it-IT" sz="1400" dirty="0" smtClean="0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funzioni sono: </a:t>
            </a:r>
          </a:p>
          <a:p>
            <a:pPr marL="617114" lvl="1" indent="-285750" algn="l">
              <a:lnSpc>
                <a:spcPct val="115000"/>
              </a:lnSpc>
              <a:buFont typeface="Symbol" panose="05050102010706020507" pitchFamily="18" charset="2"/>
              <a:buChar char=""/>
              <a:tabLst>
                <a:tab pos="533400" algn="l"/>
                <a:tab pos="3060065" algn="ctr"/>
              </a:tabLst>
            </a:pPr>
            <a:r>
              <a:rPr lang="it-IT" dirty="0">
                <a:latin typeface="Gentium Book Basic" panose="02000503060000020004" pitchFamily="2" charset="0"/>
                <a:ea typeface="Calibri"/>
                <a:cs typeface="Times New Roman"/>
              </a:rPr>
              <a:t>gestire l’azienda;</a:t>
            </a:r>
          </a:p>
          <a:p>
            <a:pPr marL="617114" lvl="1" indent="-285750" algn="l">
              <a:lnSpc>
                <a:spcPct val="115000"/>
              </a:lnSpc>
              <a:buFont typeface="Symbol" panose="05050102010706020507" pitchFamily="18" charset="2"/>
              <a:buChar char=""/>
              <a:tabLst>
                <a:tab pos="533400" algn="l"/>
                <a:tab pos="3060065" algn="ctr"/>
              </a:tabLst>
            </a:pPr>
            <a:r>
              <a:rPr lang="it-IT" dirty="0">
                <a:latin typeface="Gentium Book Basic" panose="02000503060000020004" pitchFamily="2" charset="0"/>
                <a:ea typeface="Calibri"/>
                <a:cs typeface="Times New Roman"/>
              </a:rPr>
              <a:t>selezionare ed assumere dipendenti o dirigenti</a:t>
            </a:r>
          </a:p>
          <a:p>
            <a:pPr marL="617114" lvl="1" indent="-285750" algn="l">
              <a:lnSpc>
                <a:spcPct val="115000"/>
              </a:lnSpc>
              <a:buFont typeface="Symbol" panose="05050102010706020507" pitchFamily="18" charset="2"/>
              <a:buChar char=""/>
              <a:tabLst>
                <a:tab pos="533400" algn="l"/>
                <a:tab pos="3060065" algn="ctr"/>
              </a:tabLst>
            </a:pPr>
            <a:r>
              <a:rPr lang="it-IT" dirty="0">
                <a:latin typeface="Gentium Book Basic" panose="02000503060000020004" pitchFamily="2" charset="0"/>
                <a:ea typeface="Calibri"/>
                <a:cs typeface="Times New Roman"/>
              </a:rPr>
              <a:t> svolge l’attività dell’imprenditore secondo le deleghe ricevute </a:t>
            </a:r>
            <a:r>
              <a:rPr lang="it-IT" dirty="0" smtClean="0">
                <a:latin typeface="Gentium Book Basic" panose="02000503060000020004" pitchFamily="2" charset="0"/>
                <a:ea typeface="Calibri"/>
                <a:cs typeface="Times New Roman"/>
              </a:rPr>
              <a:t>dall’assemblea</a:t>
            </a:r>
          </a:p>
          <a:p>
            <a:pPr marL="617114" lvl="1" indent="-285750" algn="l">
              <a:lnSpc>
                <a:spcPct val="115000"/>
              </a:lnSpc>
              <a:buFont typeface="Symbol" panose="05050102010706020507" pitchFamily="18" charset="2"/>
              <a:buChar char=""/>
              <a:tabLst>
                <a:tab pos="533400" algn="l"/>
                <a:tab pos="3060065" algn="ctr"/>
              </a:tabLst>
            </a:pPr>
            <a:r>
              <a:rPr lang="it-IT" dirty="0">
                <a:latin typeface="Gentium Book Basic" panose="02000503060000020004" pitchFamily="2" charset="0"/>
                <a:ea typeface="Calibri"/>
                <a:cs typeface="Times New Roman"/>
              </a:rPr>
              <a:t>rappresenta la società nei confronti dei terzi (rapporti con banche,                                        clienti </a:t>
            </a:r>
            <a:r>
              <a:rPr lang="it-IT" dirty="0" err="1">
                <a:latin typeface="Gentium Book Basic" panose="02000503060000020004" pitchFamily="2" charset="0"/>
                <a:ea typeface="Calibri"/>
                <a:cs typeface="Times New Roman"/>
              </a:rPr>
              <a:t>ecc</a:t>
            </a:r>
            <a:r>
              <a:rPr lang="it-IT" dirty="0" smtClean="0">
                <a:latin typeface="Gentium Book Basic" panose="02000503060000020004" pitchFamily="2" charset="0"/>
                <a:ea typeface="Calibri"/>
                <a:cs typeface="Times New Roman"/>
              </a:rPr>
              <a:t>…)</a:t>
            </a:r>
          </a:p>
          <a:p>
            <a:pPr marL="285750" lvl="0" indent="-285750" algn="l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33400" algn="l"/>
                <a:tab pos="3060065" algn="ctr"/>
              </a:tabLst>
            </a:pPr>
            <a:r>
              <a:rPr lang="it-IT" sz="1400" b="1" dirty="0" smtClean="0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Responsabile vendite: </a:t>
            </a:r>
            <a:r>
              <a:rPr lang="it-IT" sz="1400" dirty="0" smtClean="0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Giulio Piersanti, le sue funzioni sono: </a:t>
            </a:r>
          </a:p>
          <a:p>
            <a:pPr marL="617114" lvl="1" indent="-285750" algn="l">
              <a:lnSpc>
                <a:spcPct val="115000"/>
              </a:lnSpc>
              <a:buFont typeface="Symbol" panose="05050102010706020507" pitchFamily="18" charset="2"/>
              <a:buChar char=""/>
              <a:tabLst>
                <a:tab pos="533400" algn="l"/>
                <a:tab pos="3060065" algn="ctr"/>
              </a:tabLst>
            </a:pPr>
            <a:r>
              <a:rPr lang="it-IT" dirty="0" smtClean="0">
                <a:latin typeface="Gentium Book Basic" panose="02000503060000020004" pitchFamily="2" charset="0"/>
                <a:ea typeface="Calibri"/>
                <a:cs typeface="Times New Roman"/>
              </a:rPr>
              <a:t>il </a:t>
            </a:r>
            <a:r>
              <a:rPr lang="it-IT" dirty="0">
                <a:latin typeface="Gentium Book Basic" panose="02000503060000020004" pitchFamily="2" charset="0"/>
                <a:ea typeface="Calibri"/>
                <a:cs typeface="Times New Roman"/>
              </a:rPr>
              <a:t>responsabile delle vendite si occupa di commercializzare i beni di largo consumo e di tutte le attività connesse al lancio e alla vendita di un prodotto</a:t>
            </a:r>
          </a:p>
          <a:p>
            <a:pPr marL="617114" lvl="1" indent="-285750" algn="l">
              <a:lnSpc>
                <a:spcPct val="115000"/>
              </a:lnSpc>
              <a:buFont typeface="Symbol" panose="05050102010706020507" pitchFamily="18" charset="2"/>
              <a:buChar char=""/>
              <a:tabLst>
                <a:tab pos="533400" algn="l"/>
                <a:tab pos="3060065" algn="ctr"/>
              </a:tabLst>
            </a:pPr>
            <a:r>
              <a:rPr lang="it-IT" dirty="0" smtClean="0">
                <a:latin typeface="Gentium Book Basic" panose="02000503060000020004" pitchFamily="2" charset="0"/>
                <a:ea typeface="Calibri"/>
                <a:cs typeface="Times New Roman"/>
              </a:rPr>
              <a:t>definisce </a:t>
            </a:r>
            <a:r>
              <a:rPr lang="it-IT" dirty="0">
                <a:latin typeface="Gentium Book Basic" panose="02000503060000020004" pitchFamily="2" charset="0"/>
                <a:ea typeface="Calibri"/>
                <a:cs typeface="Times New Roman"/>
              </a:rPr>
              <a:t>gli obiettivi </a:t>
            </a:r>
            <a:r>
              <a:rPr lang="it-IT" dirty="0" smtClean="0">
                <a:latin typeface="Gentium Book Basic" panose="02000503060000020004" pitchFamily="2" charset="0"/>
                <a:ea typeface="Calibri"/>
                <a:cs typeface="Times New Roman"/>
              </a:rPr>
              <a:t>commerciali</a:t>
            </a:r>
            <a:endParaRPr lang="it-IT" dirty="0">
              <a:latin typeface="Gentium Book Basic" panose="02000503060000020004" pitchFamily="2" charset="0"/>
              <a:ea typeface="Calibri"/>
              <a:cs typeface="Times New Roman"/>
            </a:endParaRPr>
          </a:p>
          <a:p>
            <a:pPr marL="617114" lvl="1" indent="-285750" algn="l">
              <a:lnSpc>
                <a:spcPct val="115000"/>
              </a:lnSpc>
              <a:buFont typeface="Symbol" panose="05050102010706020507" pitchFamily="18" charset="2"/>
              <a:buChar char=""/>
              <a:tabLst>
                <a:tab pos="533400" algn="l"/>
                <a:tab pos="3060065" algn="ctr"/>
              </a:tabLst>
            </a:pPr>
            <a:r>
              <a:rPr lang="it-IT" dirty="0" smtClean="0">
                <a:latin typeface="Gentium Book Basic" panose="02000503060000020004" pitchFamily="2" charset="0"/>
                <a:ea typeface="Calibri"/>
                <a:cs typeface="Times New Roman"/>
              </a:rPr>
              <a:t>ha </a:t>
            </a:r>
            <a:r>
              <a:rPr lang="it-IT" dirty="0">
                <a:latin typeface="Gentium Book Basic" panose="02000503060000020004" pitchFamily="2" charset="0"/>
                <a:ea typeface="Calibri"/>
                <a:cs typeface="Times New Roman"/>
              </a:rPr>
              <a:t>un elevato grado di autonomia, sempre però nel rispetto delle strategie </a:t>
            </a:r>
            <a:r>
              <a:rPr lang="it-IT" dirty="0" smtClean="0">
                <a:latin typeface="Gentium Book Basic" panose="02000503060000020004" pitchFamily="2" charset="0"/>
                <a:ea typeface="Calibri"/>
                <a:cs typeface="Times New Roman"/>
              </a:rPr>
              <a:t>aziendali</a:t>
            </a:r>
            <a:endParaRPr lang="it-IT" dirty="0">
              <a:solidFill>
                <a:schemeClr val="tx1"/>
              </a:solidFill>
              <a:latin typeface="Gentium Book Basic" panose="02000503060000020004" pitchFamily="2" charset="0"/>
              <a:ea typeface="Calibri"/>
              <a:cs typeface="Times New Roman"/>
            </a:endParaRPr>
          </a:p>
          <a:p>
            <a:pPr marL="285750" lvl="0" indent="-285750" algn="l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33400" algn="l"/>
                <a:tab pos="3060065" algn="ctr"/>
              </a:tabLst>
            </a:pPr>
            <a:r>
              <a:rPr lang="it-IT" sz="1400" b="1" dirty="0" smtClean="0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Responsabile </a:t>
            </a:r>
            <a:r>
              <a:rPr lang="it-IT" sz="1400" b="1" dirty="0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Marketing: </a:t>
            </a:r>
            <a:r>
              <a:rPr lang="it-IT" sz="1400" dirty="0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Francesco </a:t>
            </a:r>
            <a:r>
              <a:rPr lang="it-IT" sz="1400" dirty="0" err="1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Citeroni</a:t>
            </a:r>
            <a:r>
              <a:rPr lang="it-IT" sz="1400" dirty="0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, le sue funzioni sono</a:t>
            </a:r>
            <a:r>
              <a:rPr lang="it-IT" sz="1400" dirty="0" smtClean="0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:</a:t>
            </a:r>
          </a:p>
          <a:p>
            <a:pPr marL="617114" lvl="1" indent="-285750" algn="l">
              <a:lnSpc>
                <a:spcPct val="115000"/>
              </a:lnSpc>
              <a:buFont typeface="Symbol" panose="05050102010706020507" pitchFamily="18" charset="2"/>
              <a:buChar char=""/>
              <a:tabLst>
                <a:tab pos="533400" algn="l"/>
                <a:tab pos="3060065" algn="ctr"/>
              </a:tabLst>
            </a:pPr>
            <a:r>
              <a:rPr lang="it-IT" dirty="0">
                <a:latin typeface="Gentium Book Basic" panose="02000503060000020004" pitchFamily="2" charset="0"/>
                <a:ea typeface="Calibri"/>
                <a:cs typeface="Times New Roman"/>
              </a:rPr>
              <a:t>conoscenze significative di statistica, applicata sia alle indagini di mercato ed ai processi di  campionamento, che allo studio di variabili psicologiche e </a:t>
            </a:r>
            <a:r>
              <a:rPr lang="it-IT" dirty="0" smtClean="0">
                <a:latin typeface="Gentium Book Basic" panose="02000503060000020004" pitchFamily="2" charset="0"/>
                <a:ea typeface="Calibri"/>
                <a:cs typeface="Times New Roman"/>
              </a:rPr>
              <a:t>sociologiche</a:t>
            </a:r>
          </a:p>
          <a:p>
            <a:pPr marL="617114" lvl="1" indent="-285750" algn="l">
              <a:lnSpc>
                <a:spcPct val="115000"/>
              </a:lnSpc>
              <a:buFont typeface="Symbol" panose="05050102010706020507" pitchFamily="18" charset="2"/>
              <a:buChar char=""/>
              <a:tabLst>
                <a:tab pos="533400" algn="l"/>
                <a:tab pos="3060065" algn="ctr"/>
              </a:tabLst>
            </a:pPr>
            <a:r>
              <a:rPr lang="it-IT" dirty="0" smtClean="0">
                <a:latin typeface="Gentium Book Basic" panose="02000503060000020004" pitchFamily="2" charset="0"/>
                <a:ea typeface="Calibri"/>
                <a:cs typeface="Times New Roman"/>
              </a:rPr>
              <a:t>promozione </a:t>
            </a:r>
            <a:r>
              <a:rPr lang="it-IT" dirty="0">
                <a:latin typeface="Gentium Book Basic" panose="02000503060000020004" pitchFamily="2" charset="0"/>
                <a:ea typeface="Calibri"/>
                <a:cs typeface="Times New Roman"/>
              </a:rPr>
              <a:t>di un </a:t>
            </a:r>
            <a:r>
              <a:rPr lang="it-IT" dirty="0" smtClean="0">
                <a:latin typeface="Gentium Book Basic" panose="02000503060000020004" pitchFamily="2" charset="0"/>
                <a:ea typeface="Calibri"/>
                <a:cs typeface="Times New Roman"/>
              </a:rPr>
              <a:t>applicazione</a:t>
            </a:r>
            <a:endParaRPr lang="it-IT" dirty="0">
              <a:latin typeface="Gentium Book Basic" panose="02000503060000020004" pitchFamily="2" charset="0"/>
              <a:ea typeface="Calibri"/>
              <a:cs typeface="Times New Roman"/>
            </a:endParaRPr>
          </a:p>
          <a:p>
            <a:pPr marL="617114" lvl="1" indent="-285750" algn="l">
              <a:lnSpc>
                <a:spcPct val="115000"/>
              </a:lnSpc>
              <a:buFont typeface="Symbol" panose="05050102010706020507" pitchFamily="18" charset="2"/>
              <a:buChar char=""/>
              <a:tabLst>
                <a:tab pos="533400" algn="l"/>
                <a:tab pos="3060065" algn="ctr"/>
              </a:tabLst>
            </a:pPr>
            <a:r>
              <a:rPr lang="it-IT" dirty="0" smtClean="0">
                <a:latin typeface="Gentium Book Basic" panose="02000503060000020004" pitchFamily="2" charset="0"/>
                <a:ea typeface="Calibri"/>
                <a:cs typeface="Times New Roman"/>
              </a:rPr>
              <a:t>buona </a:t>
            </a:r>
            <a:r>
              <a:rPr lang="it-IT" dirty="0">
                <a:latin typeface="Gentium Book Basic" panose="02000503060000020004" pitchFamily="2" charset="0"/>
                <a:ea typeface="Calibri"/>
                <a:cs typeface="Times New Roman"/>
              </a:rPr>
              <a:t>conoscenza di informatica </a:t>
            </a:r>
            <a:r>
              <a:rPr lang="it-IT" dirty="0" smtClean="0">
                <a:latin typeface="Gentium Book Basic" panose="02000503060000020004" pitchFamily="2" charset="0"/>
                <a:ea typeface="Calibri"/>
                <a:cs typeface="Times New Roman"/>
              </a:rPr>
              <a:t>gestionale</a:t>
            </a:r>
          </a:p>
          <a:p>
            <a:pPr marL="617114" lvl="1" indent="-285750" algn="l">
              <a:lnSpc>
                <a:spcPct val="115000"/>
              </a:lnSpc>
              <a:buFont typeface="Symbol" panose="05050102010706020507" pitchFamily="18" charset="2"/>
              <a:buChar char=""/>
              <a:tabLst>
                <a:tab pos="533400" algn="l"/>
                <a:tab pos="3060065" algn="ctr"/>
              </a:tabLst>
            </a:pPr>
            <a:r>
              <a:rPr lang="it-IT" dirty="0" smtClean="0">
                <a:latin typeface="Gentium Book Basic" panose="02000503060000020004" pitchFamily="2" charset="0"/>
                <a:ea typeface="Calibri"/>
                <a:cs typeface="Times New Roman"/>
              </a:rPr>
              <a:t>capacità negoziali</a:t>
            </a:r>
            <a:endParaRPr lang="it-IT" dirty="0">
              <a:latin typeface="Gentium Book Basic" panose="02000503060000020004" pitchFamily="2" charset="0"/>
              <a:ea typeface="Calibri"/>
              <a:cs typeface="Times New Roman"/>
            </a:endParaRPr>
          </a:p>
          <a:p>
            <a:pPr marL="285750" lvl="0" indent="-285750" algn="l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33400" algn="l"/>
                <a:tab pos="3060065" algn="ctr"/>
              </a:tabLst>
            </a:pPr>
            <a:r>
              <a:rPr lang="it-IT" sz="1400" b="1" dirty="0" smtClean="0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Responsabile </a:t>
            </a:r>
            <a:r>
              <a:rPr lang="it-IT" sz="1400" b="1" dirty="0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Finanziario:</a:t>
            </a:r>
            <a:r>
              <a:rPr lang="it-IT" sz="1400" dirty="0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 </a:t>
            </a:r>
            <a:r>
              <a:rPr lang="it-IT" sz="1400" dirty="0" smtClean="0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 Simone </a:t>
            </a:r>
            <a:r>
              <a:rPr lang="it-IT" sz="1400" dirty="0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Bertoldo, le sue funzioni sono</a:t>
            </a:r>
            <a:r>
              <a:rPr lang="it-IT" sz="1400" dirty="0" smtClean="0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:</a:t>
            </a:r>
          </a:p>
          <a:p>
            <a:pPr marL="617114" lvl="1" indent="-285750" algn="l">
              <a:lnSpc>
                <a:spcPct val="115000"/>
              </a:lnSpc>
              <a:buFont typeface="Symbol" panose="05050102010706020507" pitchFamily="18" charset="2"/>
              <a:buChar char=""/>
              <a:tabLst>
                <a:tab pos="533400" algn="l"/>
                <a:tab pos="3060065" algn="ctr"/>
              </a:tabLst>
            </a:pPr>
            <a:r>
              <a:rPr lang="it-IT" dirty="0" smtClean="0">
                <a:latin typeface="Gentium Book Basic" panose="02000503060000020004" pitchFamily="2" charset="0"/>
                <a:ea typeface="Calibri"/>
                <a:cs typeface="Times New Roman"/>
              </a:rPr>
              <a:t>specializzato </a:t>
            </a:r>
            <a:r>
              <a:rPr lang="it-IT" dirty="0">
                <a:latin typeface="Gentium Book Basic" panose="02000503060000020004" pitchFamily="2" charset="0"/>
                <a:ea typeface="Calibri"/>
                <a:cs typeface="Times New Roman"/>
              </a:rPr>
              <a:t>nell'organizzazione e nel controllo di tutta la parte finanziaria della gestione  di </a:t>
            </a:r>
            <a:r>
              <a:rPr lang="it-IT" dirty="0" smtClean="0">
                <a:latin typeface="Gentium Book Basic" panose="02000503060000020004" pitchFamily="2" charset="0"/>
                <a:ea typeface="Calibri"/>
                <a:cs typeface="Times New Roman"/>
              </a:rPr>
              <a:t>un'impresa</a:t>
            </a:r>
          </a:p>
          <a:p>
            <a:pPr marL="617114" lvl="1" indent="-285750" algn="l">
              <a:lnSpc>
                <a:spcPct val="115000"/>
              </a:lnSpc>
              <a:buFont typeface="Symbol" panose="05050102010706020507" pitchFamily="18" charset="2"/>
              <a:buChar char=""/>
              <a:tabLst>
                <a:tab pos="533400" algn="l"/>
                <a:tab pos="3060065" algn="ctr"/>
              </a:tabLst>
            </a:pPr>
            <a:r>
              <a:rPr lang="it-IT" dirty="0" smtClean="0">
                <a:latin typeface="Gentium Book Basic" panose="02000503060000020004" pitchFamily="2" charset="0"/>
                <a:ea typeface="Calibri"/>
                <a:cs typeface="Times New Roman"/>
              </a:rPr>
              <a:t>individuare </a:t>
            </a:r>
            <a:r>
              <a:rPr lang="it-IT" dirty="0">
                <a:latin typeface="Gentium Book Basic" panose="02000503060000020004" pitchFamily="2" charset="0"/>
                <a:ea typeface="Calibri"/>
                <a:cs typeface="Times New Roman"/>
              </a:rPr>
              <a:t>le fonti di finanziamento e di impiego </a:t>
            </a:r>
            <a:r>
              <a:rPr lang="it-IT" dirty="0" smtClean="0">
                <a:latin typeface="Gentium Book Basic" panose="02000503060000020004" pitchFamily="2" charset="0"/>
                <a:ea typeface="Calibri"/>
                <a:cs typeface="Times New Roman"/>
              </a:rPr>
              <a:t>della </a:t>
            </a:r>
            <a:br>
              <a:rPr lang="it-IT" dirty="0" smtClean="0">
                <a:latin typeface="Gentium Book Basic" panose="02000503060000020004" pitchFamily="2" charset="0"/>
                <a:ea typeface="Calibri"/>
                <a:cs typeface="Times New Roman"/>
              </a:rPr>
            </a:br>
            <a:r>
              <a:rPr lang="it-IT" dirty="0" smtClean="0">
                <a:latin typeface="Gentium Book Basic" panose="02000503060000020004" pitchFamily="2" charset="0"/>
                <a:ea typeface="Calibri"/>
                <a:cs typeface="Times New Roman"/>
              </a:rPr>
              <a:t>liquidità </a:t>
            </a:r>
            <a:r>
              <a:rPr lang="it-IT" dirty="0">
                <a:latin typeface="Gentium Book Basic" panose="02000503060000020004" pitchFamily="2" charset="0"/>
                <a:ea typeface="Calibri"/>
                <a:cs typeface="Times New Roman"/>
              </a:rPr>
              <a:t>più convenienti</a:t>
            </a:r>
          </a:p>
          <a:p>
            <a:pPr marL="617114" lvl="1" indent="-285750" algn="l">
              <a:lnSpc>
                <a:spcPct val="115000"/>
              </a:lnSpc>
              <a:buFont typeface="Symbol" panose="05050102010706020507" pitchFamily="18" charset="2"/>
              <a:buChar char=""/>
              <a:tabLst>
                <a:tab pos="533400" algn="l"/>
                <a:tab pos="3060065" algn="ctr"/>
              </a:tabLst>
            </a:pPr>
            <a:endParaRPr lang="it-IT" sz="1200" dirty="0">
              <a:latin typeface="Gentium Book Basic" panose="02000503060000020004" pitchFamily="2" charset="0"/>
              <a:ea typeface="Calibri"/>
              <a:cs typeface="Times New Roman"/>
            </a:endParaRPr>
          </a:p>
          <a:p>
            <a:pPr marL="617114" lvl="1" indent="-285750" algn="l">
              <a:lnSpc>
                <a:spcPct val="115000"/>
              </a:lnSpc>
              <a:buFont typeface="Symbol" panose="05050102010706020507" pitchFamily="18" charset="2"/>
              <a:buChar char=""/>
              <a:tabLst>
                <a:tab pos="533400" algn="l"/>
                <a:tab pos="3060065" algn="ctr"/>
              </a:tabLst>
            </a:pPr>
            <a:endParaRPr lang="it-IT" sz="1100" dirty="0">
              <a:solidFill>
                <a:schemeClr val="tx1"/>
              </a:solidFill>
              <a:latin typeface="Gentium Book Basic" panose="02000503060000020004" pitchFamily="2" charset="0"/>
              <a:ea typeface="Calibri"/>
              <a:cs typeface="Times New Roman"/>
            </a:endParaRPr>
          </a:p>
          <a:p>
            <a:pPr lvl="0" algn="l">
              <a:lnSpc>
                <a:spcPct val="115000"/>
              </a:lnSpc>
              <a:spcAft>
                <a:spcPts val="1000"/>
              </a:spcAft>
              <a:tabLst>
                <a:tab pos="533400" algn="l"/>
                <a:tab pos="3060065" algn="ctr"/>
              </a:tabLst>
            </a:pPr>
            <a:r>
              <a:rPr lang="it-IT" sz="1400" dirty="0" smtClean="0">
                <a:solidFill>
                  <a:schemeClr val="tx1"/>
                </a:solidFill>
                <a:latin typeface="Gentium Book Basic" panose="02000503060000020004" pitchFamily="2" charset="0"/>
                <a:ea typeface="Calibri"/>
                <a:cs typeface="Times New Roman"/>
              </a:rPr>
              <a:t>          </a:t>
            </a:r>
            <a:endParaRPr lang="it-IT" sz="1400" dirty="0">
              <a:solidFill>
                <a:schemeClr val="tx1"/>
              </a:solidFill>
              <a:latin typeface="Gentium Book Basic" panose="02000503060000020004" pitchFamily="2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48680" y="323528"/>
            <a:ext cx="662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b="1" dirty="0">
                <a:latin typeface="Gentium Book Basic" panose="02000503060000020004" pitchFamily="2" charset="0"/>
              </a:rPr>
              <a:t>3. Organigramma-Ruoli</a:t>
            </a:r>
            <a:endParaRPr lang="it-IT" sz="4400" dirty="0">
              <a:latin typeface="Gentium Book Basic" panose="02000503060000020004" pitchFamily="2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57166" y="8774668"/>
            <a:ext cx="65182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b="1" dirty="0">
                <a:latin typeface="Gentium Book Basic" panose="02000503060000020004" pitchFamily="2" charset="0"/>
              </a:rPr>
              <a:t>Istituto Di Istruzione Superiore Gandhi-Narni (</a:t>
            </a:r>
            <a:r>
              <a:rPr lang="it-IT" sz="1600" b="1" dirty="0" err="1">
                <a:latin typeface="Gentium Book Basic" panose="02000503060000020004" pitchFamily="2" charset="0"/>
              </a:rPr>
              <a:t>Tr</a:t>
            </a:r>
            <a:r>
              <a:rPr lang="it-IT" sz="1600" b="1" dirty="0">
                <a:latin typeface="Gentium Book Basic" panose="02000503060000020004" pitchFamily="2" charset="0"/>
              </a:rPr>
              <a:t>) Classe 4b Geometri</a:t>
            </a:r>
          </a:p>
        </p:txBody>
      </p:sp>
    </p:spTree>
    <p:extLst>
      <p:ext uri="{BB962C8B-B14F-4D97-AF65-F5344CB8AC3E}">
        <p14:creationId xmlns:p14="http://schemas.microsoft.com/office/powerpoint/2010/main" val="368605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6672" y="539552"/>
            <a:ext cx="5904656" cy="111561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4400" b="1" dirty="0" smtClean="0">
                <a:latin typeface="Gentium Book Basic" panose="02000503060000020004" pitchFamily="2" charset="0"/>
                <a:ea typeface="Calibri"/>
                <a:cs typeface="Times New Roman"/>
              </a:rPr>
              <a:t/>
            </a:r>
            <a:br>
              <a:rPr lang="it-IT" sz="4400" b="1" dirty="0" smtClean="0">
                <a:latin typeface="Gentium Book Basic" panose="02000503060000020004" pitchFamily="2" charset="0"/>
                <a:ea typeface="Calibri"/>
                <a:cs typeface="Times New Roman"/>
              </a:rPr>
            </a:br>
            <a:r>
              <a:rPr lang="it-IT" sz="4400" b="1" dirty="0" smtClean="0">
                <a:latin typeface="Gentium Book Basic" panose="02000503060000020004" pitchFamily="2" charset="0"/>
                <a:ea typeface="Calibri"/>
                <a:cs typeface="Times New Roman"/>
              </a:rPr>
              <a:t>4. Ricerca di mercato</a:t>
            </a:r>
            <a:r>
              <a:rPr lang="it-IT" sz="4400" b="1" dirty="0">
                <a:latin typeface="Gentium Book Basic" panose="02000503060000020004" pitchFamily="2" charset="0"/>
                <a:ea typeface="Calibri"/>
                <a:cs typeface="Times New Roman"/>
              </a:rPr>
              <a:t/>
            </a:r>
            <a:br>
              <a:rPr lang="it-IT" sz="4400" b="1" dirty="0">
                <a:latin typeface="Gentium Book Basic" panose="02000503060000020004" pitchFamily="2" charset="0"/>
                <a:ea typeface="Calibri"/>
                <a:cs typeface="Times New Roman"/>
              </a:rPr>
            </a:br>
            <a:endParaRPr lang="it-IT" sz="4400" dirty="0">
              <a:latin typeface="Gentium Book Basic" panose="02000503060000020004" pitchFamily="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48680" y="1331640"/>
            <a:ext cx="2736304" cy="6768752"/>
          </a:xfrm>
        </p:spPr>
        <p:txBody>
          <a:bodyPr>
            <a:normAutofit lnSpcReduction="10000"/>
          </a:bodyPr>
          <a:lstStyle/>
          <a:p>
            <a:pPr algn="l"/>
            <a:r>
              <a:rPr lang="it-IT" sz="1600" dirty="0" smtClean="0">
                <a:solidFill>
                  <a:schemeClr val="tx1"/>
                </a:solidFill>
                <a:latin typeface="Gentium Book Basic" panose="02000503060000020004" pitchFamily="2" charset="0"/>
              </a:rPr>
              <a:t>Sesso: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it-IT" sz="1600" dirty="0" smtClean="0">
                <a:solidFill>
                  <a:schemeClr val="tx1"/>
                </a:solidFill>
                <a:latin typeface="Gentium Book Basic" panose="02000503060000020004" pitchFamily="2" charset="0"/>
              </a:rPr>
              <a:t>Maschio                            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it-IT" sz="1600" dirty="0" smtClean="0">
                <a:solidFill>
                  <a:schemeClr val="tx1"/>
                </a:solidFill>
                <a:latin typeface="Gentium Book Basic" panose="02000503060000020004" pitchFamily="2" charset="0"/>
              </a:rPr>
              <a:t>Femmina                           </a:t>
            </a:r>
          </a:p>
          <a:p>
            <a:pPr algn="l"/>
            <a:endParaRPr lang="it-IT" sz="1600" dirty="0">
              <a:solidFill>
                <a:schemeClr val="tx1"/>
              </a:solidFill>
              <a:latin typeface="Gentium Book Basic" panose="02000503060000020004" pitchFamily="2" charset="0"/>
            </a:endParaRPr>
          </a:p>
          <a:p>
            <a:pPr algn="l"/>
            <a:r>
              <a:rPr lang="it-IT" sz="1600" dirty="0" smtClean="0">
                <a:solidFill>
                  <a:schemeClr val="tx1"/>
                </a:solidFill>
                <a:latin typeface="Gentium Book Basic" panose="02000503060000020004" pitchFamily="2" charset="0"/>
              </a:rPr>
              <a:t>Fascia di età: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it-IT" sz="1600" dirty="0" smtClean="0">
                <a:solidFill>
                  <a:schemeClr val="tx1"/>
                </a:solidFill>
                <a:latin typeface="Gentium Book Basic" panose="02000503060000020004" pitchFamily="2" charset="0"/>
              </a:rPr>
              <a:t>15-18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it-IT" sz="1600" dirty="0" smtClean="0">
                <a:solidFill>
                  <a:schemeClr val="tx1"/>
                </a:solidFill>
                <a:latin typeface="Gentium Book Basic" panose="02000503060000020004" pitchFamily="2" charset="0"/>
              </a:rPr>
              <a:t>19-28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it-IT" sz="1600" dirty="0" smtClean="0">
                <a:solidFill>
                  <a:schemeClr val="tx1"/>
                </a:solidFill>
                <a:latin typeface="Gentium Book Basic" panose="02000503060000020004" pitchFamily="2" charset="0"/>
              </a:rPr>
              <a:t>29-39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it-IT" sz="1600" dirty="0" smtClean="0">
                <a:solidFill>
                  <a:schemeClr val="tx1"/>
                </a:solidFill>
                <a:latin typeface="Gentium Book Basic" panose="02000503060000020004" pitchFamily="2" charset="0"/>
              </a:rPr>
              <a:t>40-49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it-IT" sz="1600" dirty="0" smtClean="0">
                <a:solidFill>
                  <a:schemeClr val="tx1"/>
                </a:solidFill>
                <a:latin typeface="Gentium Book Basic" panose="02000503060000020004" pitchFamily="2" charset="0"/>
              </a:rPr>
              <a:t>50 ed oltre</a:t>
            </a:r>
          </a:p>
          <a:p>
            <a:pPr algn="l"/>
            <a:endParaRPr lang="it-IT" sz="1600" dirty="0">
              <a:solidFill>
                <a:schemeClr val="tx1"/>
              </a:solidFill>
              <a:latin typeface="Gentium Book Basic" panose="02000503060000020004" pitchFamily="2" charset="0"/>
            </a:endParaRPr>
          </a:p>
          <a:p>
            <a:pPr algn="l"/>
            <a:r>
              <a:rPr lang="it-IT" sz="1600" dirty="0" smtClean="0">
                <a:solidFill>
                  <a:schemeClr val="tx1"/>
                </a:solidFill>
                <a:latin typeface="Gentium Book Basic" panose="02000503060000020004" pitchFamily="2" charset="0"/>
              </a:rPr>
              <a:t>Professione: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it-IT" sz="1600" dirty="0" smtClean="0">
                <a:solidFill>
                  <a:schemeClr val="tx1"/>
                </a:solidFill>
                <a:latin typeface="Gentium Book Basic" panose="02000503060000020004" pitchFamily="2" charset="0"/>
              </a:rPr>
              <a:t>Impiegato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it-IT" sz="1600" dirty="0" smtClean="0">
                <a:solidFill>
                  <a:schemeClr val="tx1"/>
                </a:solidFill>
                <a:latin typeface="Gentium Book Basic" panose="02000503060000020004" pitchFamily="2" charset="0"/>
              </a:rPr>
              <a:t>Operaio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it-IT" sz="1600" dirty="0" smtClean="0">
                <a:solidFill>
                  <a:schemeClr val="tx1"/>
                </a:solidFill>
                <a:latin typeface="Gentium Book Basic" panose="02000503060000020004" pitchFamily="2" charset="0"/>
              </a:rPr>
              <a:t>Libero Professionista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it-IT" sz="1600" dirty="0" smtClean="0">
                <a:solidFill>
                  <a:schemeClr val="tx1"/>
                </a:solidFill>
                <a:latin typeface="Gentium Book Basic" panose="02000503060000020004" pitchFamily="2" charset="0"/>
              </a:rPr>
              <a:t>Studente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it-IT" sz="1600" dirty="0" smtClean="0">
                <a:solidFill>
                  <a:schemeClr val="tx1"/>
                </a:solidFill>
                <a:latin typeface="Gentium Book Basic" panose="02000503060000020004" pitchFamily="2" charset="0"/>
              </a:rPr>
              <a:t>Casalinga</a:t>
            </a:r>
          </a:p>
          <a:p>
            <a:pPr algn="l"/>
            <a:endParaRPr lang="it-IT" sz="1600" dirty="0">
              <a:solidFill>
                <a:schemeClr val="tx1"/>
              </a:solidFill>
              <a:latin typeface="Gentium Book Basic" panose="02000503060000020004" pitchFamily="2" charset="0"/>
            </a:endParaRPr>
          </a:p>
          <a:p>
            <a:pPr algn="l"/>
            <a:r>
              <a:rPr lang="it-IT" sz="1600" dirty="0" smtClean="0">
                <a:solidFill>
                  <a:schemeClr val="tx1"/>
                </a:solidFill>
                <a:latin typeface="Gentium Book Basic" panose="02000503060000020004" pitchFamily="2" charset="0"/>
              </a:rPr>
              <a:t>Gli eventi (musicali e non) </a:t>
            </a:r>
          </a:p>
          <a:p>
            <a:pPr algn="l"/>
            <a:r>
              <a:rPr lang="it-IT" sz="1600" dirty="0" smtClean="0">
                <a:solidFill>
                  <a:schemeClr val="tx1"/>
                </a:solidFill>
                <a:latin typeface="Gentium Book Basic" panose="02000503060000020004" pitchFamily="2" charset="0"/>
              </a:rPr>
              <a:t>e i viaggi vi appassionano?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it-IT" sz="1600" dirty="0" smtClean="0">
                <a:solidFill>
                  <a:schemeClr val="tx1"/>
                </a:solidFill>
                <a:latin typeface="Gentium Book Basic" panose="02000503060000020004" pitchFamily="2" charset="0"/>
              </a:rPr>
              <a:t>Si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it-IT" sz="1600" dirty="0" smtClean="0">
                <a:solidFill>
                  <a:schemeClr val="tx1"/>
                </a:solidFill>
                <a:latin typeface="Gentium Book Basic" panose="02000503060000020004" pitchFamily="2" charset="0"/>
              </a:rPr>
              <a:t>No </a:t>
            </a:r>
          </a:p>
          <a:p>
            <a:pPr marL="285750" indent="-285750" algn="l">
              <a:buFont typeface="Wingdings" pitchFamily="2" charset="2"/>
              <a:buChar char="q"/>
            </a:pPr>
            <a:endParaRPr lang="it-IT" sz="1600" dirty="0" smtClean="0">
              <a:solidFill>
                <a:schemeClr val="tx1"/>
              </a:solidFill>
              <a:latin typeface="+mj-lt"/>
            </a:endParaRPr>
          </a:p>
          <a:p>
            <a:endParaRPr lang="it-IT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29000" y="1475666"/>
            <a:ext cx="316835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Gentium Book Basic" panose="02000503060000020004" pitchFamily="2" charset="0"/>
              </a:rPr>
              <a:t>U</a:t>
            </a:r>
            <a:r>
              <a:rPr lang="it-IT" sz="1600" dirty="0" smtClean="0">
                <a:latin typeface="Gentium Book Basic" panose="02000503060000020004" pitchFamily="2" charset="0"/>
              </a:rPr>
              <a:t>tilizza internet per informarsi sugli eventi in programma e sui posti che si possono visitare?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t-IT" sz="1600" dirty="0" smtClean="0">
                <a:latin typeface="Gentium Book Basic" panose="02000503060000020004" pitchFamily="2" charset="0"/>
              </a:rPr>
              <a:t>Si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t-IT" sz="1600" dirty="0" smtClean="0">
                <a:latin typeface="Gentium Book Basic" panose="02000503060000020004" pitchFamily="2" charset="0"/>
              </a:rPr>
              <a:t>No</a:t>
            </a:r>
          </a:p>
          <a:p>
            <a:pPr marL="285750" indent="-285750">
              <a:buFont typeface="Wingdings" pitchFamily="2" charset="2"/>
              <a:buChar char="q"/>
            </a:pPr>
            <a:endParaRPr lang="it-IT" sz="1600" dirty="0">
              <a:latin typeface="Gentium Book Basic" panose="02000503060000020004" pitchFamily="2" charset="0"/>
            </a:endParaRPr>
          </a:p>
          <a:p>
            <a:r>
              <a:rPr lang="it-IT" sz="1600" dirty="0" smtClean="0">
                <a:latin typeface="Gentium Book Basic" panose="02000503060000020004" pitchFamily="2" charset="0"/>
              </a:rPr>
              <a:t>Ritiene che il nostro servizio sia utile e innovativo?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t-IT" sz="1600" dirty="0" smtClean="0">
                <a:latin typeface="Gentium Book Basic" panose="02000503060000020004" pitchFamily="2" charset="0"/>
              </a:rPr>
              <a:t>Si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t-IT" sz="1600" dirty="0" smtClean="0">
                <a:latin typeface="Gentium Book Basic" panose="02000503060000020004" pitchFamily="2" charset="0"/>
              </a:rPr>
              <a:t>No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t-IT" sz="1600" dirty="0" smtClean="0">
                <a:latin typeface="Gentium Book Basic" panose="02000503060000020004" pitchFamily="2" charset="0"/>
              </a:rPr>
              <a:t>Solo utile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t-IT" sz="1600" dirty="0" smtClean="0">
                <a:latin typeface="Gentium Book Basic" panose="02000503060000020004" pitchFamily="2" charset="0"/>
              </a:rPr>
              <a:t>Solo innovativo</a:t>
            </a:r>
          </a:p>
          <a:p>
            <a:pPr marL="285750" indent="-285750">
              <a:buFont typeface="Wingdings" pitchFamily="2" charset="2"/>
              <a:buChar char="q"/>
            </a:pPr>
            <a:endParaRPr lang="it-IT" sz="1600" dirty="0">
              <a:latin typeface="Gentium Book Basic" panose="02000503060000020004" pitchFamily="2" charset="0"/>
            </a:endParaRPr>
          </a:p>
          <a:p>
            <a:r>
              <a:rPr lang="it-IT" sz="1600" dirty="0" smtClean="0">
                <a:latin typeface="Gentium Book Basic" panose="02000503060000020004" pitchFamily="2" charset="0"/>
              </a:rPr>
              <a:t>Usa già un servizio simile?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t-IT" sz="1600" dirty="0" smtClean="0">
                <a:latin typeface="Gentium Book Basic" panose="02000503060000020004" pitchFamily="2" charset="0"/>
              </a:rPr>
              <a:t>Si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t-IT" sz="1600" dirty="0" smtClean="0">
                <a:latin typeface="Gentium Book Basic" panose="02000503060000020004" pitchFamily="2" charset="0"/>
              </a:rPr>
              <a:t>No</a:t>
            </a:r>
            <a:endParaRPr lang="it-IT" sz="1600" dirty="0">
              <a:latin typeface="Gentium Book Basic" panose="02000503060000020004" pitchFamily="2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57166" y="8786842"/>
            <a:ext cx="65182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b="1" dirty="0">
                <a:latin typeface="Gentium Book Basic" panose="02000503060000020004" pitchFamily="2" charset="0"/>
              </a:rPr>
              <a:t>Istituto Di Istruzione Superiore Gandhi-Narni (</a:t>
            </a:r>
            <a:r>
              <a:rPr lang="it-IT" sz="1600" b="1" dirty="0" err="1">
                <a:latin typeface="Gentium Book Basic" panose="02000503060000020004" pitchFamily="2" charset="0"/>
              </a:rPr>
              <a:t>Tr</a:t>
            </a:r>
            <a:r>
              <a:rPr lang="it-IT" sz="1600" b="1" dirty="0">
                <a:latin typeface="Gentium Book Basic" panose="02000503060000020004" pitchFamily="2" charset="0"/>
              </a:rPr>
              <a:t>) Classe 4b Geometri</a:t>
            </a:r>
          </a:p>
        </p:txBody>
      </p:sp>
    </p:spTree>
    <p:extLst>
      <p:ext uri="{BB962C8B-B14F-4D97-AF65-F5344CB8AC3E}">
        <p14:creationId xmlns:p14="http://schemas.microsoft.com/office/powerpoint/2010/main" val="164367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4628" y="-119845"/>
            <a:ext cx="5829300" cy="1296144"/>
          </a:xfrm>
        </p:spPr>
        <p:txBody>
          <a:bodyPr>
            <a:normAutofit/>
          </a:bodyPr>
          <a:lstStyle/>
          <a:p>
            <a:r>
              <a:rPr lang="it-IT" sz="4400" b="1" dirty="0" smtClean="0">
                <a:latin typeface="Gentium Book Basic" panose="02000503060000020004" pitchFamily="2" charset="0"/>
              </a:rPr>
              <a:t>4.1 Ricerca di mercato</a:t>
            </a:r>
            <a:br>
              <a:rPr lang="it-IT" sz="4400" b="1" dirty="0" smtClean="0">
                <a:latin typeface="Gentium Book Basic" panose="02000503060000020004" pitchFamily="2" charset="0"/>
              </a:rPr>
            </a:br>
            <a:r>
              <a:rPr lang="it-IT" sz="4400" b="1" dirty="0" smtClean="0">
                <a:latin typeface="Gentium Book Basic" panose="02000503060000020004" pitchFamily="2" charset="0"/>
              </a:rPr>
              <a:t>Grafici</a:t>
            </a:r>
            <a:endParaRPr lang="it-IT" sz="4400" b="1" dirty="0">
              <a:latin typeface="Gentium Book Basic" panose="02000503060000020004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1211722"/>
            <a:ext cx="3952184" cy="220814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185" y="3563888"/>
            <a:ext cx="4193719" cy="244827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74" y="6156176"/>
            <a:ext cx="3888432" cy="242704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57166" y="8786842"/>
            <a:ext cx="65182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b="1" dirty="0">
                <a:latin typeface="Gentium Book Basic" panose="02000503060000020004" pitchFamily="2" charset="0"/>
              </a:rPr>
              <a:t>Istituto Di Istruzione Superiore Gandhi-Narni (</a:t>
            </a:r>
            <a:r>
              <a:rPr lang="it-IT" sz="1600" b="1" dirty="0" err="1">
                <a:latin typeface="Gentium Book Basic" panose="02000503060000020004" pitchFamily="2" charset="0"/>
              </a:rPr>
              <a:t>Tr</a:t>
            </a:r>
            <a:r>
              <a:rPr lang="it-IT" sz="1600" b="1" dirty="0">
                <a:latin typeface="Gentium Book Basic" panose="02000503060000020004" pitchFamily="2" charset="0"/>
              </a:rPr>
              <a:t>) Classe 4b Geometri</a:t>
            </a:r>
          </a:p>
        </p:txBody>
      </p:sp>
    </p:spTree>
    <p:extLst>
      <p:ext uri="{BB962C8B-B14F-4D97-AF65-F5344CB8AC3E}">
        <p14:creationId xmlns:p14="http://schemas.microsoft.com/office/powerpoint/2010/main" val="3823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23" y="1187624"/>
            <a:ext cx="3971746" cy="222148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66" y="3643306"/>
            <a:ext cx="3190732" cy="222558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23" y="6130697"/>
            <a:ext cx="3960441" cy="250251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591" y="3786182"/>
            <a:ext cx="3267409" cy="202562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775067" y="-134293"/>
            <a:ext cx="530786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000" b="1" dirty="0">
                <a:latin typeface="Gentium Book Basic" panose="02000503060000020004" pitchFamily="2" charset="0"/>
              </a:rPr>
              <a:t>4.1 Ricerca di </a:t>
            </a:r>
            <a:r>
              <a:rPr lang="it-IT" sz="4000" b="1" dirty="0" smtClean="0">
                <a:latin typeface="Gentium Book Basic" panose="02000503060000020004" pitchFamily="2" charset="0"/>
              </a:rPr>
              <a:t>mercato</a:t>
            </a:r>
            <a:br>
              <a:rPr lang="it-IT" sz="4000" b="1" dirty="0" smtClean="0">
                <a:latin typeface="Gentium Book Basic" panose="02000503060000020004" pitchFamily="2" charset="0"/>
              </a:rPr>
            </a:br>
            <a:r>
              <a:rPr lang="it-IT" sz="4000" b="1" dirty="0" smtClean="0">
                <a:latin typeface="Gentium Book Basic" panose="02000503060000020004" pitchFamily="2" charset="0"/>
              </a:rPr>
              <a:t>Grafici</a:t>
            </a:r>
            <a:endParaRPr lang="it-IT" sz="4000" dirty="0"/>
          </a:p>
        </p:txBody>
      </p:sp>
      <p:sp>
        <p:nvSpPr>
          <p:cNvPr id="7" name="Rettangolo 6"/>
          <p:cNvSpPr/>
          <p:nvPr/>
        </p:nvSpPr>
        <p:spPr>
          <a:xfrm>
            <a:off x="214290" y="8786842"/>
            <a:ext cx="66611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b="1" dirty="0">
                <a:latin typeface="Gentium Book Basic" panose="02000503060000020004" pitchFamily="2" charset="0"/>
              </a:rPr>
              <a:t>Istituto Di Istruzione Superiore Gandhi-Narni (</a:t>
            </a:r>
            <a:r>
              <a:rPr lang="it-IT" sz="1600" b="1" dirty="0" err="1">
                <a:latin typeface="Gentium Book Basic" panose="02000503060000020004" pitchFamily="2" charset="0"/>
              </a:rPr>
              <a:t>Tr</a:t>
            </a:r>
            <a:r>
              <a:rPr lang="it-IT" sz="1600" b="1" dirty="0">
                <a:latin typeface="Gentium Book Basic" panose="02000503060000020004" pitchFamily="2" charset="0"/>
              </a:rPr>
              <a:t>) Classe 4b Geometri</a:t>
            </a:r>
          </a:p>
        </p:txBody>
      </p:sp>
    </p:spTree>
    <p:extLst>
      <p:ext uri="{BB962C8B-B14F-4D97-AF65-F5344CB8AC3E}">
        <p14:creationId xmlns:p14="http://schemas.microsoft.com/office/powerpoint/2010/main" val="270845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F4F472F5-D266-4128-A159-24C0C2AB59E5}" vid="{B8D5210A-4F42-400C-B440-216E591677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439</TotalTime>
  <Words>1801</Words>
  <Application>Microsoft Office PowerPoint</Application>
  <PresentationFormat>Presentazione su schermo (4:3)</PresentationFormat>
  <Paragraphs>384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Gentium Basic</vt:lpstr>
      <vt:lpstr>Gentium Book Basic</vt:lpstr>
      <vt:lpstr>Symbol</vt:lpstr>
      <vt:lpstr>Times New Roman</vt:lpstr>
      <vt:lpstr>Wingdings</vt:lpstr>
      <vt:lpstr>Tema1</vt:lpstr>
      <vt:lpstr>Presentazione standard di PowerPoint</vt:lpstr>
      <vt:lpstr>Indice</vt:lpstr>
      <vt:lpstr>1. Spiegazione dell’idea</vt:lpstr>
      <vt:lpstr>Presentazione standard di PowerPoint</vt:lpstr>
      <vt:lpstr> 3. Organigramma-Ruoli </vt:lpstr>
      <vt:lpstr>Presentazione standard di PowerPoint</vt:lpstr>
      <vt:lpstr> 4. Ricerca di mercato </vt:lpstr>
      <vt:lpstr>4.1 Ricerca di mercato Grafici</vt:lpstr>
      <vt:lpstr>Presentazione standard di PowerPoint</vt:lpstr>
      <vt:lpstr>5. Analisi della concorrenza</vt:lpstr>
      <vt:lpstr>6. Tipo di società scelta</vt:lpstr>
      <vt:lpstr>Presentazione standard di PowerPoint</vt:lpstr>
      <vt:lpstr>8. Pubblicità</vt:lpstr>
      <vt:lpstr>Nel primo anno non sono previsti accordi commerciali essendo un servizio via internet mentre, nei successivi anni si punterà ad averne con bar, discoteche e non solo per l’organizzazione di eventi nella zona Ternana</vt:lpstr>
      <vt:lpstr>10. Iter burocratico</vt:lpstr>
      <vt:lpstr>La nostra azienda non ha una strategia di mercato precisa.  Trip Around offrire un servizio facile e veloce da usare e punta nel coinvolgimento di uomini e donne di tutte le età nei suoi eventi. </vt:lpstr>
      <vt:lpstr>Presentazione standard di PowerPoint</vt:lpstr>
      <vt:lpstr>Presentazione standard di PowerPoint</vt:lpstr>
      <vt:lpstr>Presentazione standard di PowerPoint</vt:lpstr>
      <vt:lpstr>Questo “Esperimento” è stato una bella esperienza che ci ha fatto conoscere più o meno a cosa si va in contro con la creazioni di una azienda ed è per questo che ci sarebbero da fare molti ringraziamenti verso le persone che ci hanno aiutato ma soprattutto alle persone ed enti che hanno reso possibile questo esperimento cioè: A Scuola Di Impresa, la Regione Umbria, la nostra scuola (IIS Gandhi Narni) e ultimi ma non meno importanti i nostri professori.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Indice</dc:title>
  <dc:creator>CITERONI.FRANCESCO</dc:creator>
  <cp:lastModifiedBy>Libero</cp:lastModifiedBy>
  <cp:revision>65</cp:revision>
  <cp:lastPrinted>2015-05-08T09:24:30Z</cp:lastPrinted>
  <dcterms:created xsi:type="dcterms:W3CDTF">2015-03-18T09:11:52Z</dcterms:created>
  <dcterms:modified xsi:type="dcterms:W3CDTF">2015-05-08T09:24:46Z</dcterms:modified>
</cp:coreProperties>
</file>