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70F"/>
    <a:srgbClr val="FF1515"/>
    <a:srgbClr val="CCFF99"/>
    <a:srgbClr val="B83D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UDENTI\Documents\LAVORI%20STUDENTI%20pc%2028\CLASSE%204D\SCUOLA%20D'IMPRESA%204D%20parretti\tabella%20questionar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UDENTI\Documents\LAVORI%20STUDENTI%20pc%2028\CLASSE%204D\SCUOLA%20D'IMPRESA%204D%20parretti\tabella%20questionari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UDENTI\Documents\LAVORI%20STUDENTI%20pc%2028\CLASSE%204D\SCUOLA%20D'IMPRESA%204D%20parretti\tabella%20questionari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UDENTI\Documents\LAVORI%20STUDENTI%20pc%2028\CLASSE%204D\SCUOLA%20D'IMPRESA%204D%20parretti\tabella%20questionario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Lucia\Documents\Piano%20pluriennale.od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/>
              <a:t>Comprereste questo prodotto?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5"/>
          <c:dPt>
            <c:idx val="0"/>
            <c:spPr>
              <a:solidFill>
                <a:srgbClr val="0F870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explosion val="9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451639665731439"/>
                  <c:y val="-0.11015912073490812"/>
                </c:manualLayout>
              </c:layout>
              <c:showPercent val="1"/>
            </c:dLbl>
            <c:dLbl>
              <c:idx val="1"/>
              <c:layout>
                <c:manualLayout>
                  <c:x val="0.11159380939451539"/>
                  <c:y val="-9.7566847112861413E-2"/>
                </c:manualLayout>
              </c:layout>
              <c:showPercent val="1"/>
            </c:dLbl>
            <c:dLbl>
              <c:idx val="2"/>
              <c:layout>
                <c:manualLayout>
                  <c:x val="0.17731137056143931"/>
                  <c:y val="7.9259760498687673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showPercent val="1"/>
            <c:showLeaderLines val="1"/>
          </c:dLbls>
          <c:cat>
            <c:strRef>
              <c:f>Foglio1!$B$7:$D$7</c:f>
              <c:strCache>
                <c:ptCount val="3"/>
                <c:pt idx="0">
                  <c:v>SI </c:v>
                </c:pt>
                <c:pt idx="1">
                  <c:v>NO</c:v>
                </c:pt>
                <c:pt idx="2">
                  <c:v>FORSE</c:v>
                </c:pt>
              </c:strCache>
            </c:strRef>
          </c:cat>
          <c:val>
            <c:numRef>
              <c:f>Foglio1!$B$8:$D$8</c:f>
              <c:numCache>
                <c:formatCode>General</c:formatCode>
                <c:ptCount val="3"/>
                <c:pt idx="0">
                  <c:v>23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/>
              <a:t>Sesso</a:t>
            </a:r>
          </a:p>
        </c:rich>
      </c:tx>
      <c:layout>
        <c:manualLayout>
          <c:xMode val="edge"/>
          <c:yMode val="edge"/>
          <c:x val="0.36321482160099589"/>
          <c:y val="5.130566446443732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4670242251427087"/>
          <c:y val="0.29573926483415131"/>
          <c:w val="0.69081218608119699"/>
          <c:h val="0.53858697208303508"/>
        </c:manualLayout>
      </c:layout>
      <c:pie3DChart>
        <c:varyColors val="1"/>
        <c:ser>
          <c:idx val="0"/>
          <c:order val="0"/>
          <c:explosion val="6"/>
          <c:dPt>
            <c:idx val="0"/>
            <c:spPr>
              <a:solidFill>
                <a:srgbClr val="FF0000"/>
              </a:solidFill>
            </c:spPr>
          </c:dPt>
          <c:dPt>
            <c:idx val="1"/>
            <c:explosion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0298188770341491"/>
                  <c:y val="6.7654564012831903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/>
                      <a:t>37%</a:t>
                    </a:r>
                    <a:endParaRPr lang="en-US" b="1"/>
                  </a:p>
                </c:rich>
              </c:tx>
              <c:showPercent val="1"/>
            </c:dLbl>
            <c:dLbl>
              <c:idx val="1"/>
              <c:layout>
                <c:manualLayout>
                  <c:x val="0.23944740957272873"/>
                  <c:y val="-0.1628375619714204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/>
                      <a:t>63%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Foglio1!$B$1:$C$1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Foglio1!$B$2:$C$2</c:f>
              <c:numCache>
                <c:formatCode>General</c:formatCode>
                <c:ptCount val="2"/>
                <c:pt idx="0">
                  <c:v>14</c:v>
                </c:pt>
                <c:pt idx="1">
                  <c:v>24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000"/>
            </a:pPr>
            <a:r>
              <a:rPr lang="it-IT" sz="2000" dirty="0"/>
              <a:t>In</a:t>
            </a:r>
            <a:r>
              <a:rPr lang="it-IT" sz="2000" baseline="0" dirty="0"/>
              <a:t> quali situazioni lo utilizzereste?</a:t>
            </a:r>
            <a:endParaRPr lang="it-IT" sz="2000" dirty="0"/>
          </a:p>
        </c:rich>
      </c:tx>
      <c:layout>
        <c:manualLayout>
          <c:xMode val="edge"/>
          <c:yMode val="edge"/>
          <c:x val="0.11500919475621035"/>
          <c:y val="5.366838747096698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0854054142335795E-3"/>
          <c:y val="0.19029209883425824"/>
          <c:w val="0.66921150481189862"/>
          <c:h val="0.80970800524934383"/>
        </c:manualLayout>
      </c:layout>
      <c:pie3DChart>
        <c:varyColors val="1"/>
        <c:ser>
          <c:idx val="0"/>
          <c:order val="0"/>
          <c:explosion val="6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explosion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6632130358705174"/>
                  <c:y val="5.8804316127150771E-2"/>
                </c:manualLayout>
              </c:layout>
              <c:showPercent val="1"/>
            </c:dLbl>
            <c:dLbl>
              <c:idx val="2"/>
              <c:layout>
                <c:manualLayout>
                  <c:x val="0.13739577865266842"/>
                  <c:y val="4.322834645669274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showPercent val="1"/>
            <c:showLeaderLines val="1"/>
          </c:dLbls>
          <c:cat>
            <c:strRef>
              <c:f>Foglio1!$B$9:$D$9</c:f>
              <c:strCache>
                <c:ptCount val="3"/>
                <c:pt idx="0">
                  <c:v>Mancanza en. Elettrica</c:v>
                </c:pt>
                <c:pt idx="1">
                  <c:v>Leggere al buio</c:v>
                </c:pt>
                <c:pt idx="2">
                  <c:v>Vari situazioni</c:v>
                </c:pt>
              </c:strCache>
            </c:strRef>
          </c:cat>
          <c:val>
            <c:numRef>
              <c:f>Foglio1!$B$10:$D$10</c:f>
              <c:numCache>
                <c:formatCode>General</c:formatCode>
                <c:ptCount val="3"/>
                <c:pt idx="0">
                  <c:v>18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909858498066566"/>
          <c:y val="0.15129467061291321"/>
          <c:w val="0.30423468941382331"/>
          <c:h val="0.6501415732124417"/>
        </c:manualLayout>
      </c:layout>
      <c:txPr>
        <a:bodyPr/>
        <a:lstStyle/>
        <a:p>
          <a:pPr>
            <a:defRPr sz="1400" b="1"/>
          </a:pPr>
          <a:endParaRPr lang="it-IT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 algn="ctr">
              <a:defRPr sz="1800"/>
            </a:pPr>
            <a:r>
              <a:rPr lang="it-IT" sz="1800" dirty="0"/>
              <a:t>Definireste</a:t>
            </a:r>
            <a:r>
              <a:rPr lang="it-IT" sz="1800" baseline="0" dirty="0"/>
              <a:t> questo prodotto </a:t>
            </a:r>
            <a:r>
              <a:rPr lang="it-IT" sz="2000" baseline="0" dirty="0"/>
              <a:t>ecosostenibile</a:t>
            </a:r>
            <a:r>
              <a:rPr lang="it-IT" sz="1800" baseline="0" dirty="0"/>
              <a:t>?</a:t>
            </a:r>
            <a:endParaRPr lang="it-IT" sz="1800" dirty="0"/>
          </a:p>
        </c:rich>
      </c:tx>
      <c:layout>
        <c:manualLayout>
          <c:xMode val="edge"/>
          <c:yMode val="edge"/>
          <c:x val="7.4934123202081121E-2"/>
          <c:y val="8.4173099677158428E-4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2498650749930407E-2"/>
          <c:y val="0.24563889273932932"/>
          <c:w val="0.82392726773255076"/>
          <c:h val="0.73566847070923469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</c:spPr>
          <c:explosion val="23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6.2423228346456895E-2"/>
                  <c:y val="-0.27062481773111696"/>
                </c:manualLayout>
              </c:layout>
              <c:showPercent val="1"/>
            </c:dLbl>
            <c:dLbl>
              <c:idx val="1"/>
              <c:layout>
                <c:manualLayout>
                  <c:x val="-3.1283902012248658E-3"/>
                  <c:y val="0.1122685185185185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showPercent val="1"/>
            <c:showLeaderLines val="1"/>
          </c:dLbls>
          <c:cat>
            <c:strRef>
              <c:f>Foglio1!$B$11:$C$11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Foglio1!$B$12:$C$12</c:f>
              <c:numCache>
                <c:formatCode>General</c:formatCode>
                <c:ptCount val="2"/>
                <c:pt idx="0">
                  <c:v>37</c:v>
                </c:pt>
                <c:pt idx="1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400" b="1"/>
          </a:pPr>
          <a:endParaRPr lang="it-IT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2800" b="1" i="0" u="none" strike="noStrike" kern="1200" baseline="0">
                <a:solidFill>
                  <a:srgbClr val="000000"/>
                </a:solidFill>
                <a:latin typeface="Calibri"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</a:rPr>
              <a:t>Break Even Point</a:t>
            </a:r>
          </a:p>
        </c:rich>
      </c:tx>
      <c:layout>
        <c:manualLayout>
          <c:xMode val="edge"/>
          <c:yMode val="edge"/>
          <c:x val="0.27969145216805469"/>
          <c:y val="2.4505521417495457E-2"/>
        </c:manualLayout>
      </c:layout>
      <c:spPr>
        <a:noFill/>
        <a:ln>
          <a:noFill/>
        </a:ln>
      </c:spPr>
    </c:title>
    <c:plotArea>
      <c:layout>
        <c:manualLayout>
          <c:layoutTarget val="inner"/>
          <c:xMode val="edge"/>
          <c:yMode val="edge"/>
          <c:x val="0.15064116259791502"/>
          <c:y val="0.1962686639431917"/>
          <c:w val="0.64600471225063105"/>
          <c:h val="0.60090419740721113"/>
        </c:manualLayout>
      </c:layout>
      <c:lineChart>
        <c:grouping val="standard"/>
        <c:ser>
          <c:idx val="0"/>
          <c:order val="0"/>
          <c:tx>
            <c:strRef>
              <c:f>Foglio1!$E$5</c:f>
              <c:strCache>
                <c:ptCount val="1"/>
                <c:pt idx="0">
                  <c:v>Costi totali</c:v>
                </c:pt>
              </c:strCache>
            </c:strRef>
          </c:tx>
          <c:spPr>
            <a:ln w="28437">
              <a:solidFill>
                <a:srgbClr val="7D5FA0"/>
              </a:solidFill>
              <a:prstDash val="solid"/>
              <a:round/>
            </a:ln>
          </c:spPr>
          <c:marker>
            <c:symbol val="none"/>
          </c:marker>
          <c:cat>
            <c:numRef>
              <c:f>Foglio1!$B$6:$B$16</c:f>
              <c:numCache>
                <c:formatCode>[$-410]General</c:formatCode>
                <c:ptCount val="1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</c:numCache>
            </c:numRef>
          </c:cat>
          <c:val>
            <c:numRef>
              <c:f>Foglio1!$E$6:$E$16</c:f>
              <c:numCache>
                <c:formatCode>[$-410]General</c:formatCode>
                <c:ptCount val="11"/>
                <c:pt idx="0">
                  <c:v>80025</c:v>
                </c:pt>
                <c:pt idx="1">
                  <c:v>90025</c:v>
                </c:pt>
                <c:pt idx="2">
                  <c:v>100025</c:v>
                </c:pt>
                <c:pt idx="3">
                  <c:v>110025</c:v>
                </c:pt>
                <c:pt idx="4">
                  <c:v>120025</c:v>
                </c:pt>
                <c:pt idx="5">
                  <c:v>130025</c:v>
                </c:pt>
                <c:pt idx="6">
                  <c:v>140025</c:v>
                </c:pt>
                <c:pt idx="7">
                  <c:v>150025</c:v>
                </c:pt>
                <c:pt idx="8">
                  <c:v>160025</c:v>
                </c:pt>
                <c:pt idx="9">
                  <c:v>170025</c:v>
                </c:pt>
                <c:pt idx="10">
                  <c:v>180025</c:v>
                </c:pt>
              </c:numCache>
            </c:numRef>
          </c:val>
        </c:ser>
        <c:ser>
          <c:idx val="1"/>
          <c:order val="1"/>
          <c:tx>
            <c:strRef>
              <c:f>Foglio1!$F$5</c:f>
              <c:strCache>
                <c:ptCount val="1"/>
                <c:pt idx="0">
                  <c:v>Ricavi totali</c:v>
                </c:pt>
              </c:strCache>
            </c:strRef>
          </c:tx>
          <c:spPr>
            <a:ln w="28437">
              <a:solidFill>
                <a:srgbClr val="46AAC4"/>
              </a:solidFill>
              <a:prstDash val="solid"/>
              <a:round/>
            </a:ln>
          </c:spPr>
          <c:marker>
            <c:symbol val="none"/>
          </c:marker>
          <c:cat>
            <c:numRef>
              <c:f>Foglio1!$B$6:$B$16</c:f>
              <c:numCache>
                <c:formatCode>[$-410]General</c:formatCode>
                <c:ptCount val="1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</c:numCache>
            </c:numRef>
          </c:cat>
          <c:val>
            <c:numRef>
              <c:f>Foglio1!$F$6:$F$16</c:f>
              <c:numCache>
                <c:formatCode>[$-410]General</c:formatCode>
                <c:ptCount val="11"/>
                <c:pt idx="0">
                  <c:v>0</c:v>
                </c:pt>
                <c:pt idx="1">
                  <c:v>34800</c:v>
                </c:pt>
                <c:pt idx="2">
                  <c:v>69600</c:v>
                </c:pt>
                <c:pt idx="3">
                  <c:v>104400</c:v>
                </c:pt>
                <c:pt idx="4">
                  <c:v>139200</c:v>
                </c:pt>
                <c:pt idx="5">
                  <c:v>174000</c:v>
                </c:pt>
                <c:pt idx="6">
                  <c:v>208800</c:v>
                </c:pt>
                <c:pt idx="7">
                  <c:v>243600</c:v>
                </c:pt>
                <c:pt idx="8">
                  <c:v>278400</c:v>
                </c:pt>
                <c:pt idx="9">
                  <c:v>313200</c:v>
                </c:pt>
                <c:pt idx="10">
                  <c:v>348000</c:v>
                </c:pt>
              </c:numCache>
            </c:numRef>
          </c:val>
        </c:ser>
        <c:marker val="1"/>
        <c:axId val="74701056"/>
        <c:axId val="74699520"/>
      </c:lineChart>
      <c:valAx>
        <c:axId val="74699520"/>
        <c:scaling>
          <c:orientation val="minMax"/>
        </c:scaling>
        <c:axPos val="l"/>
        <c:majorGridlines>
          <c:spPr>
            <a:ln w="9363">
              <a:solidFill>
                <a:srgbClr val="878787"/>
              </a:solidFill>
              <a:prstDash val="solid"/>
              <a:round/>
            </a:ln>
          </c:spPr>
        </c:majorGridlines>
        <c:numFmt formatCode="[$-410]General" sourceLinked="1"/>
        <c:majorTickMark val="none"/>
        <c:tickLblPos val="nextTo"/>
        <c:spPr>
          <a:noFill/>
          <a:ln w="9363">
            <a:solidFill>
              <a:srgbClr val="878787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6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74701056"/>
        <c:crosses val="autoZero"/>
        <c:crossBetween val="between"/>
      </c:valAx>
      <c:catAx>
        <c:axId val="74701056"/>
        <c:scaling>
          <c:orientation val="minMax"/>
        </c:scaling>
        <c:axPos val="b"/>
        <c:numFmt formatCode="[$-410]General" sourceLinked="1"/>
        <c:majorTickMark val="none"/>
        <c:tickLblPos val="nextTo"/>
        <c:spPr>
          <a:noFill/>
          <a:ln w="9363">
            <a:solidFill>
              <a:srgbClr val="878787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6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74699520"/>
        <c:crosses val="autoZero"/>
        <c:auto val="1"/>
        <c:lblAlgn val="ctr"/>
        <c:lblOffset val="100"/>
      </c:catAx>
      <c:spPr>
        <a:solidFill>
          <a:srgbClr val="FFFFFF"/>
        </a:solidFill>
        <a:ln w="9528">
          <a:solidFill>
            <a:srgbClr val="000000"/>
          </a:solidFill>
          <a:prstDash val="solid"/>
          <a:round/>
        </a:ln>
      </c:spPr>
    </c:plotArea>
    <c:legend>
      <c:legendPos val="r"/>
      <c:layout>
        <c:manualLayout>
          <c:xMode val="edge"/>
          <c:yMode val="edge"/>
          <c:x val="0.80760867586203311"/>
          <c:y val="0.40063194212915249"/>
          <c:w val="0.18208025688862894"/>
          <c:h val="0.12708179140652776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1600" b="1" i="0" u="none" strike="noStrike" kern="1200" baseline="0">
              <a:solidFill>
                <a:srgbClr val="000000"/>
              </a:solidFill>
              <a:latin typeface="Calibri"/>
            </a:defRPr>
          </a:pPr>
          <a:endParaRPr lang="it-IT"/>
        </a:p>
      </c:txPr>
    </c:legend>
    <c:plotVisOnly val="1"/>
  </c:chart>
  <c:spPr>
    <a:gradFill flip="none" rotWithShape="1"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1"/>
      <a:tileRect/>
    </a:gradFill>
    <a:ln w="66675">
      <a:solidFill>
        <a:srgbClr val="878787"/>
      </a:solidFill>
      <a:prstDash val="solid"/>
      <a:round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it-IT"/>
    </a:p>
  </c:txPr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0.80198</cdr:x>
      <cdr:y>0.83562</cdr:y>
    </cdr:from>
    <cdr:to>
      <cdr:x>0.94059</cdr:x>
      <cdr:y>0.92301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86478" y="4357718"/>
          <a:ext cx="1000132" cy="45575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0.06931</cdr:x>
      <cdr:y>0.06849</cdr:y>
    </cdr:from>
    <cdr:to>
      <cdr:x>0.13424</cdr:x>
      <cdr:y>0.16346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00066" y="357190"/>
          <a:ext cx="468486" cy="49525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5048-6B13-40BE-83AC-1EAD47B03FF0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9674D-0E2D-4B71-81AB-2F398D0A88D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8BA988-1992-4BC8-A96D-31CE27644689}" type="datetimeFigureOut">
              <a:rPr lang="it-IT" smtClean="0"/>
              <a:pPr/>
              <a:t>14/05/2014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B12896-34A5-46B2-8237-65DEFBC8F63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7488" y="4143380"/>
            <a:ext cx="6000792" cy="1571636"/>
          </a:xfrm>
        </p:spPr>
        <p:txBody>
          <a:bodyPr>
            <a:normAutofit fontScale="92500"/>
          </a:bodyPr>
          <a:lstStyle/>
          <a:p>
            <a:pPr lvl="1" algn="just"/>
            <a:r>
              <a:rPr lang="it-IT" dirty="0" err="1" smtClean="0">
                <a:solidFill>
                  <a:schemeClr val="bg1"/>
                </a:solidFill>
              </a:rPr>
              <a:t>Lumiled</a:t>
            </a:r>
            <a:r>
              <a:rPr lang="it-IT" dirty="0" smtClean="0">
                <a:solidFill>
                  <a:schemeClr val="bg1"/>
                </a:solidFill>
              </a:rPr>
              <a:t> è una torcia ricaricabile con energia solare da utilizzare in varie situazioni. È dotata di un calibratore di luminosità, una calamita ed una molletta.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57166"/>
            <a:ext cx="9144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PUBBLICITA’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Cartellone pubblicitario 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Sito web: </a:t>
            </a:r>
            <a:r>
              <a:rPr lang="it-IT" u="sng" dirty="0" smtClean="0">
                <a:solidFill>
                  <a:schemeClr val="tx2">
                    <a:lumMod val="75000"/>
                  </a:schemeClr>
                </a:solidFill>
              </a:rPr>
              <a:t>www.lumiledsrl.it</a:t>
            </a:r>
          </a:p>
          <a:p>
            <a:endParaRPr lang="it-IT" dirty="0" smtClean="0"/>
          </a:p>
          <a:p>
            <a:r>
              <a:rPr lang="it-IT" dirty="0" smtClean="0"/>
              <a:t>Vela mobile </a:t>
            </a:r>
          </a:p>
          <a:p>
            <a:pPr>
              <a:buNone/>
            </a:pPr>
            <a:r>
              <a:rPr lang="it-IT" dirty="0" smtClean="0"/>
              <a:t>pubblicitaria                   </a:t>
            </a: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71876"/>
            <a:ext cx="4857784" cy="29289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57686" y="5564446"/>
            <a:ext cx="31194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 b="1" dirty="0" smtClean="0">
                <a:latin typeface="Arial" pitchFamily="34" charset="0"/>
                <a:cs typeface="Arial" pitchFamily="34" charset="0"/>
              </a:rPr>
              <a:t>TORCE RICARICABILI CON ENERGIA SOLARE</a:t>
            </a: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00562" y="4500570"/>
            <a:ext cx="1758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latin typeface="Calibri" pitchFamily="34" charset="0"/>
                <a:cs typeface="Times New Roman" pitchFamily="18" charset="0"/>
              </a:rPr>
              <a:t>ILLUMINA IL BUIO CON 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337240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714876" y="492919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86314" y="4643446"/>
            <a:ext cx="2214578" cy="10715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0" y="1071546"/>
            <a:ext cx="150019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TUTTA LA FORZA DELLA LUCE.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TUTTO IL RISPARMIO DEL LED.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TUTTA L’ECO-SOSTENIBILITA’  </a:t>
            </a:r>
            <a:r>
              <a:rPr kumimoji="0" lang="it-IT" sz="11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LUMILED.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(TORCE RICARICABILI CON ENERGIA SOLARE)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285728"/>
            <a:ext cx="6972320" cy="4846320"/>
          </a:xfrm>
        </p:spPr>
        <p:txBody>
          <a:bodyPr>
            <a:normAutofit fontScale="92500" lnSpcReduction="10000"/>
          </a:bodyPr>
          <a:lstStyle/>
          <a:p>
            <a:r>
              <a:rPr lang="it-IT" b="1" u="sng" dirty="0" smtClean="0">
                <a:solidFill>
                  <a:srgbClr val="0F870F"/>
                </a:solidFill>
              </a:rPr>
              <a:t>MISSION</a:t>
            </a:r>
            <a:r>
              <a:rPr lang="it-IT" dirty="0" smtClean="0"/>
              <a:t>:  massimo risparmio economico ed energetico poiché non vi è utilizzo di energia elettrica grazie al sole che ricarica la base costituita da celle fotovoltaiche.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u="sng" dirty="0" smtClean="0">
                <a:solidFill>
                  <a:srgbClr val="0F870F"/>
                </a:solidFill>
              </a:rPr>
              <a:t>VISION</a:t>
            </a:r>
            <a:r>
              <a:rPr lang="it-IT" dirty="0" smtClean="0"/>
              <a:t>:  “Un mondo più pulito ed ecosostenibile”.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u="sng" dirty="0" smtClean="0">
                <a:solidFill>
                  <a:srgbClr val="0F870F"/>
                </a:solidFill>
              </a:rPr>
              <a:t>SLOGAN</a:t>
            </a:r>
            <a:r>
              <a:rPr lang="it-IT" dirty="0" smtClean="0"/>
              <a:t>:</a:t>
            </a:r>
          </a:p>
          <a:p>
            <a:r>
              <a:rPr lang="it-IT" dirty="0" smtClean="0"/>
              <a:t>- “Va via la corrente? C’è LUMILED”  </a:t>
            </a:r>
          </a:p>
          <a:p>
            <a:r>
              <a:rPr lang="it-IT" dirty="0" smtClean="0"/>
              <a:t>- “ILLUMINA IL BUIO CON LUMILED”   </a:t>
            </a:r>
          </a:p>
          <a:p>
            <a:r>
              <a:rPr lang="it-IT" dirty="0" smtClean="0"/>
              <a:t>- “LUMILED: la luce eco-sostenibile.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143380"/>
            <a:ext cx="2120301" cy="206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  <a:tileRect/>
          </a:gradFill>
          <a:ln>
            <a:noFill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4000496" y="4000504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“</a:t>
            </a:r>
            <a:r>
              <a:rPr lang="it-IT" sz="3200" b="1" dirty="0" smtClean="0">
                <a:solidFill>
                  <a:srgbClr val="FFFF00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ILLUMINA</a:t>
            </a:r>
            <a:r>
              <a:rPr lang="it-IT" sz="3200" b="1" dirty="0" smtClean="0">
                <a:solidFill>
                  <a:schemeClr val="bg1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 IL </a:t>
            </a:r>
            <a:r>
              <a:rPr lang="it-IT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BUIO </a:t>
            </a:r>
            <a:r>
              <a:rPr lang="it-IT" sz="3200" b="1" dirty="0" smtClean="0">
                <a:solidFill>
                  <a:schemeClr val="bg1"/>
                </a:solidFill>
                <a:latin typeface="DejaVu Sans" pitchFamily="34" charset="0"/>
                <a:ea typeface="DejaVu Sans" pitchFamily="34" charset="0"/>
                <a:cs typeface="DejaVu Sans" pitchFamily="34" charset="0"/>
              </a:rPr>
              <a:t>CON LUMILED” </a:t>
            </a:r>
            <a:endParaRPr lang="it-IT" sz="3200" b="1" dirty="0">
              <a:solidFill>
                <a:schemeClr val="bg1"/>
              </a:solidFill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5500702"/>
            <a:ext cx="9144000" cy="147732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it-IT" smtClean="0">
                <a:solidFill>
                  <a:schemeClr val="tx2">
                    <a:lumMod val="50000"/>
                  </a:schemeClr>
                </a:solidFill>
              </a:rPr>
              <a:t>CELTA </a:t>
            </a:r>
            <a:r>
              <a:rPr lang="it-IT" smtClean="0">
                <a:solidFill>
                  <a:schemeClr val="tx2">
                    <a:lumMod val="50000"/>
                  </a:schemeClr>
                </a:solidFill>
              </a:rPr>
              <a:t>nome e logo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457200" y="2137684"/>
            <a:ext cx="7239000" cy="3790719"/>
          </a:xfrm>
          <a:prstGeom prst="rect">
            <a:avLst/>
          </a:prstGeom>
          <a:solidFill>
            <a:schemeClr val="tx2">
              <a:lumMod val="75000"/>
            </a:scheme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48684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È COSTITUITO DA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000108"/>
            <a:ext cx="7239000" cy="5643602"/>
          </a:xfrm>
        </p:spPr>
        <p:txBody>
          <a:bodyPr/>
          <a:lstStyle/>
          <a:p>
            <a:r>
              <a:rPr lang="it-IT" dirty="0" smtClean="0"/>
              <a:t>UNA BASE RICARICABILE CON ATTACCATO IL PANNELLO DOVE E’ POSIZIONATA LA TORCIA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UNA MOLLETTA                 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UNA CALAMITA           </a:t>
            </a:r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3051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 rot="16200000">
            <a:off x="2464579" y="2321711"/>
            <a:ext cx="500066" cy="571504"/>
          </a:xfrm>
          <a:prstGeom prst="downArrow">
            <a:avLst>
              <a:gd name="adj1" fmla="val 38596"/>
              <a:gd name="adj2" fmla="val 42494"/>
            </a:avLst>
          </a:prstGeom>
          <a:solidFill>
            <a:srgbClr val="FFFFFF"/>
          </a:solidFill>
          <a:ln w="76200">
            <a:solidFill>
              <a:srgbClr val="E60000"/>
            </a:solidFill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14554"/>
            <a:ext cx="96611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643314"/>
            <a:ext cx="1086737" cy="10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072074"/>
            <a:ext cx="959145" cy="8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4554"/>
            <a:ext cx="153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 rot="5400000">
            <a:off x="4393405" y="2393149"/>
            <a:ext cx="500066" cy="571504"/>
          </a:xfrm>
          <a:prstGeom prst="downArrow">
            <a:avLst>
              <a:gd name="adj1" fmla="val 38596"/>
              <a:gd name="adj2" fmla="val 42494"/>
            </a:avLst>
          </a:prstGeom>
          <a:solidFill>
            <a:srgbClr val="FFFFFF"/>
          </a:solidFill>
          <a:ln w="76200">
            <a:solidFill>
              <a:srgbClr val="E60000"/>
            </a:solidFill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82012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ORGANIGRAMMA  RUOLI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71736" y="1571612"/>
            <a:ext cx="2786082" cy="1000132"/>
          </a:xfrm>
          <a:prstGeom prst="rect">
            <a:avLst/>
          </a:prstGeom>
          <a:solidFill>
            <a:schemeClr val="bg1"/>
          </a:solidFill>
          <a:ln w="698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Direttore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b="1" u="sng" dirty="0">
                <a:solidFill>
                  <a:schemeClr val="tx2">
                    <a:lumMod val="75000"/>
                  </a:schemeClr>
                </a:solidFill>
              </a:rPr>
              <a:t>GIULIA PARRETTI 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786446" y="3786190"/>
            <a:ext cx="1928826" cy="121444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Acquisti 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Produzione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000" b="1" u="sng" dirty="0">
                <a:solidFill>
                  <a:schemeClr val="tx2">
                    <a:lumMod val="75000"/>
                  </a:schemeClr>
                </a:solidFill>
              </a:rPr>
              <a:t>POPA FELICIA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14282" y="3786190"/>
            <a:ext cx="1571636" cy="121444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Marketing</a:t>
            </a:r>
          </a:p>
          <a:p>
            <a:pPr algn="ctr"/>
            <a:r>
              <a:rPr lang="it-IT" sz="2000" b="1" u="sng" dirty="0" smtClean="0">
                <a:solidFill>
                  <a:schemeClr val="tx2">
                    <a:lumMod val="75000"/>
                  </a:schemeClr>
                </a:solidFill>
              </a:rPr>
              <a:t>LORENZO SBERNA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285984" y="3786190"/>
            <a:ext cx="3071834" cy="207170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Direttore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Amministrativo del Personale e della contabilità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000" b="1" u="sng" dirty="0">
                <a:solidFill>
                  <a:schemeClr val="tx2">
                    <a:lumMod val="75000"/>
                  </a:schemeClr>
                </a:solidFill>
              </a:rPr>
              <a:t>MARIAGRAZIA COSTANTINI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it-IT" dirty="0"/>
          </a:p>
        </p:txBody>
      </p:sp>
      <p:cxnSp>
        <p:nvCxnSpPr>
          <p:cNvPr id="39" name="Connettore 1 38"/>
          <p:cNvCxnSpPr/>
          <p:nvPr/>
        </p:nvCxnSpPr>
        <p:spPr>
          <a:xfrm rot="5400000">
            <a:off x="3393273" y="3178967"/>
            <a:ext cx="1214446" cy="0"/>
          </a:xfrm>
          <a:prstGeom prst="line">
            <a:avLst/>
          </a:prstGeom>
          <a:ln w="698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3786182" y="3357562"/>
            <a:ext cx="3000396" cy="0"/>
          </a:xfrm>
          <a:prstGeom prst="line">
            <a:avLst/>
          </a:prstGeom>
          <a:ln w="698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857224" y="3357562"/>
            <a:ext cx="3000396" cy="0"/>
          </a:xfrm>
          <a:prstGeom prst="line">
            <a:avLst/>
          </a:prstGeom>
          <a:ln w="698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rot="5400000">
            <a:off x="642910" y="3571876"/>
            <a:ext cx="428628" cy="0"/>
          </a:xfrm>
          <a:prstGeom prst="line">
            <a:avLst/>
          </a:prstGeom>
          <a:ln w="698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rot="5400000">
            <a:off x="6572264" y="3571876"/>
            <a:ext cx="428628" cy="0"/>
          </a:xfrm>
          <a:prstGeom prst="line">
            <a:avLst/>
          </a:prstGeom>
          <a:ln w="698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SEDE AZIENDA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C:\Users\STUDENTI\Documents\LAVORI STUDENTI pc 28\CLASSE 4D\SCUOLA D'IMPRESA 4D parretti\Immagine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5786478" cy="43725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IL NOSTRO MAGAZZINO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3819223" cy="34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643438" y="300037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SRL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00298" y="24288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00298" y="2214554"/>
            <a:ext cx="3000396" cy="128588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INDAGINE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MERCATO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Grafico 5"/>
          <p:cNvGraphicFramePr/>
          <p:nvPr/>
        </p:nvGraphicFramePr>
        <p:xfrm>
          <a:off x="3357554" y="3286124"/>
          <a:ext cx="442915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3643338" cy="267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4408491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3643306" y="3429000"/>
          <a:ext cx="4115249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4"/>
          <p:cNvGraphicFramePr/>
          <p:nvPr/>
        </p:nvGraphicFramePr>
        <p:xfrm>
          <a:off x="571472" y="714356"/>
          <a:ext cx="721523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Personalizzato 2">
      <a:dk1>
        <a:sysClr val="windowText" lastClr="000000"/>
      </a:dk1>
      <a:lt1>
        <a:sysClr val="window" lastClr="FFFFFF"/>
      </a:lt1>
      <a:dk2>
        <a:srgbClr val="0070C0"/>
      </a:dk2>
      <a:lt2>
        <a:srgbClr val="A5A5A5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240</Words>
  <Application>Microsoft Office PowerPoint</Application>
  <PresentationFormat>Presentazione su schermo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Mito</vt:lpstr>
      <vt:lpstr>Diapositiva 1</vt:lpstr>
      <vt:lpstr> SCELTA nome e logo</vt:lpstr>
      <vt:lpstr>È COSTITUITO DA:</vt:lpstr>
      <vt:lpstr>ORGANIGRAMMA  RUOLI</vt:lpstr>
      <vt:lpstr>SEDE AZIENDA</vt:lpstr>
      <vt:lpstr>IL NOSTRO MAGAZZINO</vt:lpstr>
      <vt:lpstr>INDAGINE DI MERCATO</vt:lpstr>
      <vt:lpstr>Diapositiva 8</vt:lpstr>
      <vt:lpstr>Diapositiva 9</vt:lpstr>
      <vt:lpstr>PUBBLICITA’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STUDENTI</dc:creator>
  <cp:lastModifiedBy>STUDENTI</cp:lastModifiedBy>
  <cp:revision>57</cp:revision>
  <dcterms:created xsi:type="dcterms:W3CDTF">2014-04-04T06:45:49Z</dcterms:created>
  <dcterms:modified xsi:type="dcterms:W3CDTF">2014-05-14T09:59:15Z</dcterms:modified>
</cp:coreProperties>
</file>