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1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5918"/>
    <a:srgbClr val="E41AD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7D5B8-114C-4AA4-A9D9-424090D77BBF}" type="datetimeFigureOut">
              <a:rPr lang="it-IT" smtClean="0"/>
              <a:pPr/>
              <a:t>02/05/2014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35C52-E094-4B32-8E7B-B75978CD5B5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461738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557D-4263-4105-A8D0-9C333759675C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789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35C52-E094-4B32-8E7B-B75978CD5B53}" type="slidenum">
              <a:rPr lang="it-IT" smtClean="0"/>
              <a:pPr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40408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586E29C-09D1-4635-896A-547A8739F9C7}" type="datetimeFigureOut">
              <a:rPr lang="it-IT" smtClean="0">
                <a:solidFill>
                  <a:srgbClr val="575F6D"/>
                </a:solidFill>
              </a:rPr>
              <a:pPr/>
              <a:t>02/05/2014</a:t>
            </a:fld>
            <a:endParaRPr lang="it-IT" dirty="0">
              <a:solidFill>
                <a:srgbClr val="575F6D"/>
              </a:solidFill>
            </a:endParaRPr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 dirty="0">
              <a:solidFill>
                <a:srgbClr val="575F6D"/>
              </a:solidFill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AC9C679-A4DC-439B-B4A9-76D5D57581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724872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E29C-09D1-4635-896A-547A8739F9C7}" type="datetimeFigureOut">
              <a:rPr lang="it-IT" smtClean="0">
                <a:solidFill>
                  <a:srgbClr val="575F6D"/>
                </a:solidFill>
              </a:rPr>
              <a:pPr/>
              <a:t>02/05/2014</a:t>
            </a:fld>
            <a:endParaRPr lang="it-IT" dirty="0">
              <a:solidFill>
                <a:srgbClr val="575F6D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srgbClr val="575F6D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C679-A4DC-439B-B4A9-76D5D57581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63281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E29C-09D1-4635-896A-547A8739F9C7}" type="datetimeFigureOut">
              <a:rPr lang="it-IT" smtClean="0">
                <a:solidFill>
                  <a:srgbClr val="575F6D"/>
                </a:solidFill>
              </a:rPr>
              <a:pPr/>
              <a:t>02/05/2014</a:t>
            </a:fld>
            <a:endParaRPr lang="it-IT" dirty="0">
              <a:solidFill>
                <a:srgbClr val="575F6D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srgbClr val="575F6D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C679-A4DC-439B-B4A9-76D5D57581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12473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586E29C-09D1-4635-896A-547A8739F9C7}" type="datetimeFigureOut">
              <a:rPr lang="it-IT" smtClean="0">
                <a:solidFill>
                  <a:srgbClr val="575F6D"/>
                </a:solidFill>
              </a:rPr>
              <a:pPr/>
              <a:t>02/05/2014</a:t>
            </a:fld>
            <a:endParaRPr lang="it-IT" dirty="0">
              <a:solidFill>
                <a:srgbClr val="575F6D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AC9C679-A4DC-439B-B4A9-76D5D5758165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23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586E29C-09D1-4635-896A-547A8739F9C7}" type="datetimeFigureOut">
              <a:rPr lang="it-IT" smtClean="0">
                <a:solidFill>
                  <a:srgbClr val="FFF39D"/>
                </a:solidFill>
              </a:rPr>
              <a:pPr/>
              <a:t>02/05/2014</a:t>
            </a:fld>
            <a:endParaRPr lang="it-IT" dirty="0">
              <a:solidFill>
                <a:srgbClr val="FFF39D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 dirty="0">
              <a:solidFill>
                <a:srgbClr val="FFF39D"/>
              </a:solidFill>
            </a:endParaRPr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AC9C679-A4DC-439B-B4A9-76D5D57581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035774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E29C-09D1-4635-896A-547A8739F9C7}" type="datetimeFigureOut">
              <a:rPr lang="it-IT" smtClean="0">
                <a:solidFill>
                  <a:srgbClr val="575F6D"/>
                </a:solidFill>
              </a:rPr>
              <a:pPr/>
              <a:t>02/05/2014</a:t>
            </a:fld>
            <a:endParaRPr lang="it-IT" dirty="0">
              <a:solidFill>
                <a:srgbClr val="575F6D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srgbClr val="575F6D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C679-A4DC-439B-B4A9-76D5D5758165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22137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E29C-09D1-4635-896A-547A8739F9C7}" type="datetimeFigureOut">
              <a:rPr lang="it-IT" smtClean="0">
                <a:solidFill>
                  <a:srgbClr val="575F6D"/>
                </a:solidFill>
              </a:rPr>
              <a:pPr/>
              <a:t>02/05/2014</a:t>
            </a:fld>
            <a:endParaRPr lang="it-IT" dirty="0">
              <a:solidFill>
                <a:srgbClr val="575F6D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srgbClr val="575F6D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C679-A4DC-439B-B4A9-76D5D5758165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237441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586E29C-09D1-4635-896A-547A8739F9C7}" type="datetimeFigureOut">
              <a:rPr lang="it-IT" smtClean="0">
                <a:solidFill>
                  <a:srgbClr val="575F6D"/>
                </a:solidFill>
              </a:rPr>
              <a:pPr/>
              <a:t>02/05/2014</a:t>
            </a:fld>
            <a:endParaRPr lang="it-IT" dirty="0">
              <a:solidFill>
                <a:srgbClr val="575F6D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C9C679-A4DC-439B-B4A9-76D5D5758165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49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E29C-09D1-4635-896A-547A8739F9C7}" type="datetimeFigureOut">
              <a:rPr lang="it-IT" smtClean="0">
                <a:solidFill>
                  <a:srgbClr val="575F6D"/>
                </a:solidFill>
              </a:rPr>
              <a:pPr/>
              <a:t>02/05/2014</a:t>
            </a:fld>
            <a:endParaRPr lang="it-IT" dirty="0">
              <a:solidFill>
                <a:srgbClr val="575F6D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srgbClr val="575F6D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C679-A4DC-439B-B4A9-76D5D57581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81235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586E29C-09D1-4635-896A-547A8739F9C7}" type="datetimeFigureOut">
              <a:rPr lang="it-IT" smtClean="0">
                <a:solidFill>
                  <a:srgbClr val="575F6D"/>
                </a:solidFill>
              </a:rPr>
              <a:pPr/>
              <a:t>02/05/2014</a:t>
            </a:fld>
            <a:endParaRPr lang="it-IT" dirty="0">
              <a:solidFill>
                <a:srgbClr val="575F6D"/>
              </a:solidFill>
            </a:endParaRP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AC9C679-A4DC-439B-B4A9-76D5D5758165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27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dirty="0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586E29C-09D1-4635-896A-547A8739F9C7}" type="datetimeFigureOut">
              <a:rPr lang="it-IT" smtClean="0">
                <a:solidFill>
                  <a:srgbClr val="575F6D"/>
                </a:solidFill>
              </a:rPr>
              <a:pPr/>
              <a:t>02/05/2014</a:t>
            </a:fld>
            <a:endParaRPr lang="it-IT" dirty="0">
              <a:solidFill>
                <a:srgbClr val="575F6D"/>
              </a:solidFill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C9C679-A4DC-439B-B4A9-76D5D5758165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94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586E29C-09D1-4635-896A-547A8739F9C7}" type="datetimeFigureOut">
              <a:rPr lang="it-IT" smtClean="0">
                <a:solidFill>
                  <a:srgbClr val="575F6D"/>
                </a:solidFill>
              </a:rPr>
              <a:pPr/>
              <a:t>02/05/2014</a:t>
            </a:fld>
            <a:endParaRPr lang="it-IT" dirty="0">
              <a:solidFill>
                <a:srgbClr val="575F6D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 dirty="0">
              <a:solidFill>
                <a:srgbClr val="575F6D"/>
              </a:solidFill>
            </a:endParaRPr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AC9C679-A4DC-439B-B4A9-76D5D57581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67498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hyperlink" Target="mailto:info@DailyCare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79889" y="-99392"/>
            <a:ext cx="8568952" cy="1147980"/>
          </a:xfrm>
        </p:spPr>
        <p:txBody>
          <a:bodyPr>
            <a:normAutofit/>
          </a:bodyPr>
          <a:lstStyle/>
          <a:p>
            <a:pPr algn="ctr"/>
            <a:r>
              <a:rPr lang="it-IT" sz="5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DAILY CARE </a:t>
            </a:r>
            <a:r>
              <a:rPr lang="it-IT" sz="3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S.r.l</a:t>
            </a:r>
            <a:endParaRPr lang="it-IT" sz="32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7056784" cy="2736304"/>
          </a:xfrm>
        </p:spPr>
        <p:txBody>
          <a:bodyPr>
            <a:normAutofit fontScale="25000" lnSpcReduction="20000"/>
          </a:bodyPr>
          <a:lstStyle/>
          <a:p>
            <a:pPr marR="0" lvl="0" algn="ctr" defTabSz="91281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it-IT" sz="1400" b="1" dirty="0" smtClean="0">
              <a:ln>
                <a:noFill/>
              </a:ln>
              <a:solidFill>
                <a:prstClr val="black"/>
              </a:solidFill>
              <a:latin typeface="Calibri" pitchFamily="34" charset="0"/>
            </a:endParaRPr>
          </a:p>
          <a:p>
            <a:pPr marR="0" lvl="0" algn="l" defTabSz="91281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it-IT" sz="8000" b="1" i="1" dirty="0" smtClean="0">
                <a:ln>
                  <a:noFill/>
                </a:ln>
                <a:solidFill>
                  <a:schemeClr val="tx1"/>
                </a:solidFill>
              </a:rPr>
              <a:t>Realizzato da:</a:t>
            </a:r>
          </a:p>
          <a:p>
            <a:pPr marL="685800" marR="0" lvl="0" indent="-685800" algn="l" defTabSz="912813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endParaRPr lang="it-IT" sz="8000" b="1" i="1" dirty="0" smtClean="0">
              <a:ln>
                <a:noFill/>
              </a:ln>
              <a:solidFill>
                <a:schemeClr val="tx1"/>
              </a:solidFill>
            </a:endParaRPr>
          </a:p>
          <a:p>
            <a:pPr marL="685800" marR="0" lvl="0" indent="-685800" defTabSz="912813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it-IT" sz="8000" dirty="0" smtClean="0">
                <a:solidFill>
                  <a:schemeClr val="tx1"/>
                </a:solidFill>
              </a:rPr>
              <a:t>Grillo Raffaella</a:t>
            </a:r>
          </a:p>
          <a:p>
            <a:pPr marL="685800" marR="0" lvl="0" indent="-685800" defTabSz="912813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it-IT" sz="8000" dirty="0" smtClean="0">
                <a:solidFill>
                  <a:schemeClr val="tx1"/>
                </a:solidFill>
              </a:rPr>
              <a:t>Gheorghita Ana Daniela</a:t>
            </a:r>
          </a:p>
          <a:p>
            <a:pPr marL="685800" marR="0" lvl="0" indent="-685800" defTabSz="912813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it-IT" sz="8000" dirty="0" smtClean="0">
                <a:solidFill>
                  <a:schemeClr val="tx1"/>
                </a:solidFill>
              </a:rPr>
              <a:t>Bernasconi Alex</a:t>
            </a:r>
          </a:p>
          <a:p>
            <a:pPr marL="685800" marR="0" lvl="0" indent="-685800" defTabSz="912813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it-IT" sz="8000" b="1" dirty="0" smtClean="0">
                <a:ln>
                  <a:noFill/>
                </a:ln>
                <a:solidFill>
                  <a:schemeClr val="tx1"/>
                </a:solidFill>
              </a:rPr>
              <a:t>Merciari Andrea</a:t>
            </a:r>
          </a:p>
          <a:p>
            <a:pPr marL="285750" marR="0" lvl="0" indent="-285750" defTabSz="912813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endParaRPr lang="it-IT" sz="8000" b="1" dirty="0" smtClean="0">
              <a:ln>
                <a:noFill/>
              </a:ln>
              <a:solidFill>
                <a:schemeClr val="tx1"/>
              </a:solidFill>
            </a:endParaRPr>
          </a:p>
          <a:p>
            <a:pPr marR="0" lvl="0" algn="ctr" defTabSz="91281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it-IT" sz="8000" b="1" dirty="0" smtClean="0">
              <a:ln>
                <a:noFill/>
              </a:ln>
              <a:solidFill>
                <a:schemeClr val="tx1"/>
              </a:solidFill>
            </a:endParaRPr>
          </a:p>
          <a:p>
            <a:pPr marR="0" lvl="0" algn="ctr" defTabSz="91281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it-IT" sz="8000" b="1" i="1" dirty="0" smtClean="0">
              <a:ln>
                <a:noFill/>
              </a:ln>
              <a:solidFill>
                <a:schemeClr val="tx1"/>
              </a:solidFill>
            </a:endParaRPr>
          </a:p>
          <a:p>
            <a:pPr marR="0" lvl="0" algn="ctr" defTabSz="91281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it-IT" sz="8000" b="1" i="1" dirty="0" smtClean="0">
              <a:ln>
                <a:noFill/>
              </a:ln>
              <a:solidFill>
                <a:schemeClr val="tx1"/>
              </a:solidFill>
            </a:endParaRPr>
          </a:p>
          <a:p>
            <a:pPr marR="0" lvl="0" algn="ctr" defTabSz="91281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it-IT" sz="8000" b="1" i="1" dirty="0" smtClean="0">
              <a:ln>
                <a:noFill/>
              </a:ln>
              <a:solidFill>
                <a:schemeClr val="tx1"/>
              </a:solidFill>
            </a:endParaRPr>
          </a:p>
          <a:p>
            <a:pPr marR="0" lvl="0" algn="ctr" defTabSz="912813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it-IT" sz="8000" b="1" i="1" dirty="0" smtClean="0">
                <a:ln>
                  <a:noFill/>
                </a:ln>
                <a:solidFill>
                  <a:schemeClr val="tx1"/>
                </a:solidFill>
              </a:rPr>
              <a:t> Istituto di Istruzione Superiore </a:t>
            </a:r>
          </a:p>
          <a:p>
            <a:pPr marR="0" lvl="0" algn="ctr" defTabSz="912813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it-IT" sz="8000" b="1" i="1" dirty="0" smtClean="0">
                <a:ln>
                  <a:noFill/>
                </a:ln>
                <a:solidFill>
                  <a:schemeClr val="tx1"/>
                </a:solidFill>
              </a:rPr>
              <a:t>« </a:t>
            </a:r>
            <a:r>
              <a:rPr lang="it-IT" sz="8000" b="1" i="1" dirty="0">
                <a:ln>
                  <a:noFill/>
                </a:ln>
                <a:solidFill>
                  <a:schemeClr val="tx1"/>
                </a:solidFill>
              </a:rPr>
              <a:t>Campus L. Da Vinci» </a:t>
            </a:r>
            <a:r>
              <a:rPr lang="it-IT" sz="8000" b="1" i="1" dirty="0" smtClean="0">
                <a:ln>
                  <a:noFill/>
                </a:ln>
                <a:solidFill>
                  <a:schemeClr val="tx1"/>
                </a:solidFill>
              </a:rPr>
              <a:t> Umbertide </a:t>
            </a:r>
            <a:endParaRPr lang="it-IT" sz="8000" b="1" i="1" dirty="0">
              <a:ln>
                <a:noFill/>
              </a:ln>
              <a:solidFill>
                <a:schemeClr val="tx1"/>
              </a:solidFill>
            </a:endParaRPr>
          </a:p>
          <a:p>
            <a:pPr marR="0" lvl="0" algn="ctr" defTabSz="912813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it-IT" sz="8000" b="1" i="1" dirty="0">
                <a:ln>
                  <a:noFill/>
                </a:ln>
                <a:solidFill>
                  <a:schemeClr val="tx1"/>
                </a:solidFill>
              </a:rPr>
              <a:t>Istituto Professionale dei Servizi Commerciali </a:t>
            </a:r>
          </a:p>
          <a:p>
            <a:pPr marR="0" lvl="0" algn="ctr" defTabSz="912813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it-IT" sz="8000" b="1" i="1" dirty="0">
                <a:ln>
                  <a:noFill/>
                </a:ln>
                <a:solidFill>
                  <a:schemeClr val="tx1"/>
                </a:solidFill>
              </a:rPr>
              <a:t> Classe </a:t>
            </a:r>
            <a:r>
              <a:rPr lang="it-IT" sz="8000" b="1" i="1" dirty="0" smtClean="0">
                <a:ln>
                  <a:noFill/>
                </a:ln>
                <a:solidFill>
                  <a:schemeClr val="tx1"/>
                </a:solidFill>
              </a:rPr>
              <a:t>  4 G </a:t>
            </a:r>
            <a:endParaRPr lang="it-IT" sz="8000" b="1" i="1" dirty="0">
              <a:ln>
                <a:noFill/>
              </a:ln>
              <a:solidFill>
                <a:schemeClr val="tx1"/>
              </a:solidFill>
            </a:endParaRPr>
          </a:p>
          <a:p>
            <a:pPr algn="l"/>
            <a:endParaRPr lang="it-IT" dirty="0">
              <a:solidFill>
                <a:srgbClr val="0053FA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it-IT" sz="5400" b="1" dirty="0">
              <a:ln w="18000">
                <a:solidFill>
                  <a:srgbClr val="7598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804248" y="6381328"/>
            <a:ext cx="2052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>
                <a:solidFill>
                  <a:prstClr val="black"/>
                </a:solidFill>
              </a:rPr>
              <a:t>© Daily Care </a:t>
            </a:r>
            <a:r>
              <a:rPr lang="it-IT" sz="1050" b="1" i="1" dirty="0">
                <a:solidFill>
                  <a:prstClr val="black"/>
                </a:solidFill>
              </a:rPr>
              <a:t>S.r.l</a:t>
            </a:r>
            <a:endParaRPr lang="it-IT" b="1" i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2990" y="1344038"/>
            <a:ext cx="2582515" cy="292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568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14282" y="428604"/>
            <a:ext cx="7704856" cy="5052261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</a:rPr>
              <a:t> DISTRIBUZIONE</a:t>
            </a:r>
            <a:r>
              <a:rPr lang="it-IT" sz="3200" b="1" i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361950" lvl="0" indent="-276225">
              <a:buClrTx/>
              <a:buFont typeface="Wingdings" pitchFamily="2" charset="2"/>
              <a:buChar char="ü"/>
            </a:pPr>
            <a:r>
              <a:rPr lang="it-IT" b="1" i="1" dirty="0" smtClean="0">
                <a:solidFill>
                  <a:srgbClr val="0F2D31"/>
                </a:solidFill>
              </a:rPr>
              <a:t>farmacie,</a:t>
            </a:r>
          </a:p>
          <a:p>
            <a:pPr marL="361950" indent="-276225">
              <a:buClrTx/>
              <a:buFont typeface="Wingdings" pitchFamily="2" charset="2"/>
              <a:buChar char="ü"/>
            </a:pPr>
            <a:r>
              <a:rPr lang="it-IT" b="1" i="1" dirty="0" smtClean="0">
                <a:solidFill>
                  <a:srgbClr val="0F2D31"/>
                </a:solidFill>
              </a:rPr>
              <a:t>commercio elettronico, e-commerce.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</a:rPr>
              <a:t>PUBBLICITA’: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621386" y="6381328"/>
            <a:ext cx="2052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>
                <a:solidFill>
                  <a:prstClr val="black"/>
                </a:solidFill>
              </a:rPr>
              <a:t>© Daily Care </a:t>
            </a:r>
            <a:r>
              <a:rPr lang="it-IT" sz="1050" b="1" i="1" dirty="0">
                <a:solidFill>
                  <a:prstClr val="black"/>
                </a:solidFill>
              </a:rPr>
              <a:t>S.r.l</a:t>
            </a:r>
            <a:endParaRPr lang="it-IT" b="1" i="1" dirty="0">
              <a:solidFill>
                <a:prstClr val="black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4953340"/>
            <a:ext cx="1742139" cy="179732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3019502"/>
            <a:ext cx="1944216" cy="163886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4680" y="5031434"/>
            <a:ext cx="1729783" cy="164113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89203">
            <a:off x="5233206" y="2826515"/>
            <a:ext cx="2002256" cy="183185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4429" y="69707"/>
            <a:ext cx="3602067" cy="148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140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0662996"/>
              </p:ext>
            </p:extLst>
          </p:nvPr>
        </p:nvGraphicFramePr>
        <p:xfrm>
          <a:off x="179512" y="764705"/>
          <a:ext cx="8424937" cy="1505096"/>
        </p:xfrm>
        <a:graphic>
          <a:graphicData uri="http://schemas.openxmlformats.org/drawingml/2006/table">
            <a:tbl>
              <a:tblPr firstRow="1" firstCol="1" bandRow="1"/>
              <a:tblGrid>
                <a:gridCol w="1070132"/>
                <a:gridCol w="1344130"/>
                <a:gridCol w="1587107"/>
                <a:gridCol w="1817772"/>
                <a:gridCol w="1201353"/>
                <a:gridCol w="1404443"/>
              </a:tblGrid>
              <a:tr h="306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Modelli :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Costo unitario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Prezzo di vendita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Quantità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Fatturato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Totale costo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sfera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€ 16,00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€   48,00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n.2 x 360 giorni=720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€ 34.560,00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€ 11.520,00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scatola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€ 28,40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€ 120,00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n.3x360 giorni=1.080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€129.600,00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€ 30.672,00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473769" y="18864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accent1">
                    <a:lumMod val="50000"/>
                  </a:schemeClr>
                </a:solidFill>
              </a:rPr>
              <a:t>Vendita in farmacia:</a:t>
            </a:r>
            <a:endParaRPr lang="it-IT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2579397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accent1">
                    <a:lumMod val="50000"/>
                  </a:schemeClr>
                </a:solidFill>
              </a:rPr>
              <a:t>Vendita e-commerce:</a:t>
            </a:r>
            <a:endParaRPr lang="it-IT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64018" y="3041062"/>
            <a:ext cx="6336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>
                <a:solidFill>
                  <a:prstClr val="black"/>
                </a:solidFill>
              </a:rPr>
              <a:t>Per iniziare l’attività abbiamo stimato di sostenere i </a:t>
            </a:r>
            <a:r>
              <a:rPr lang="it-IT" sz="1400" dirty="0" smtClean="0">
                <a:solidFill>
                  <a:prstClr val="black"/>
                </a:solidFill>
              </a:rPr>
              <a:t>seguenti  oneri</a:t>
            </a:r>
            <a:r>
              <a:rPr lang="it-IT" sz="1400" dirty="0">
                <a:solidFill>
                  <a:prstClr val="black"/>
                </a:solidFill>
              </a:rPr>
              <a:t>: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7954195"/>
              </p:ext>
            </p:extLst>
          </p:nvPr>
        </p:nvGraphicFramePr>
        <p:xfrm>
          <a:off x="464018" y="3422674"/>
          <a:ext cx="7842647" cy="1565529"/>
        </p:xfrm>
        <a:graphic>
          <a:graphicData uri="http://schemas.openxmlformats.org/drawingml/2006/table">
            <a:tbl>
              <a:tblPr firstRow="1" firstCol="1" bandRow="1"/>
              <a:tblGrid>
                <a:gridCol w="996171"/>
                <a:gridCol w="1251231"/>
                <a:gridCol w="1477415"/>
                <a:gridCol w="1706004"/>
                <a:gridCol w="1127256"/>
                <a:gridCol w="1284570"/>
              </a:tblGrid>
              <a:tr h="516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Modelli: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Costo unitario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Prezzo di vendita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Quantità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Fatturato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Totale costo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sfera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€ 15,20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€ 46,00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n. 0,5x360giorni=180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€  8.280,00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€   2.736,00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scatola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€ 26,60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€ 118,00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n. 1x 360  giorni=360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€42.480,00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€    9.576,00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ttangolo 6"/>
          <p:cNvSpPr/>
          <p:nvPr/>
        </p:nvSpPr>
        <p:spPr>
          <a:xfrm>
            <a:off x="4892510" y="4997154"/>
            <a:ext cx="3816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600" b="1" dirty="0">
                <a:solidFill>
                  <a:prstClr val="black"/>
                </a:solidFill>
              </a:rPr>
              <a:t>Totale   </a:t>
            </a:r>
            <a:r>
              <a:rPr lang="it-IT" sz="1600" b="1" dirty="0" smtClean="0">
                <a:solidFill>
                  <a:prstClr val="black"/>
                </a:solidFill>
              </a:rPr>
              <a:t>€ </a:t>
            </a:r>
            <a:r>
              <a:rPr lang="it-IT" sz="1600" b="1" dirty="0">
                <a:solidFill>
                  <a:prstClr val="black"/>
                </a:solidFill>
              </a:rPr>
              <a:t>50.760,00  </a:t>
            </a:r>
            <a:r>
              <a:rPr lang="it-IT" sz="1600" b="1" dirty="0" smtClean="0">
                <a:solidFill>
                  <a:prstClr val="black"/>
                </a:solidFill>
              </a:rPr>
              <a:t> </a:t>
            </a:r>
            <a:r>
              <a:rPr lang="it-IT" sz="1600" b="1" dirty="0">
                <a:solidFill>
                  <a:prstClr val="black"/>
                </a:solidFill>
              </a:rPr>
              <a:t>€ 12.312,00</a:t>
            </a:r>
          </a:p>
        </p:txBody>
      </p:sp>
      <p:sp>
        <p:nvSpPr>
          <p:cNvPr id="8" name="Rettangolo 7"/>
          <p:cNvSpPr/>
          <p:nvPr/>
        </p:nvSpPr>
        <p:spPr>
          <a:xfrm>
            <a:off x="673443" y="5179371"/>
            <a:ext cx="27430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800" b="1" i="1" dirty="0">
                <a:solidFill>
                  <a:srgbClr val="B32C16">
                    <a:lumMod val="50000"/>
                  </a:srgbClr>
                </a:solidFill>
              </a:rPr>
              <a:t>Riassumendo</a:t>
            </a:r>
            <a:r>
              <a:rPr lang="it-IT" sz="2400" b="1" i="1" dirty="0">
                <a:solidFill>
                  <a:srgbClr val="B32C16">
                    <a:lumMod val="50000"/>
                  </a:srgbClr>
                </a:solidFill>
              </a:rPr>
              <a:t>:</a:t>
            </a: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577716"/>
              </p:ext>
            </p:extLst>
          </p:nvPr>
        </p:nvGraphicFramePr>
        <p:xfrm>
          <a:off x="211708" y="5805264"/>
          <a:ext cx="7860754" cy="913130"/>
        </p:xfrm>
        <a:graphic>
          <a:graphicData uri="http://schemas.openxmlformats.org/drawingml/2006/table">
            <a:tbl>
              <a:tblPr firstRow="1" firstCol="1" bandRow="1"/>
              <a:tblGrid>
                <a:gridCol w="3032447"/>
                <a:gridCol w="4828307"/>
              </a:tblGrid>
              <a:tr h="447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TOTALE Fatturato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TOTALE Costi delle materie e di alcuni costi della distribuzione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€ 214.920,00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                  € 54.504,00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8243" y="2162159"/>
            <a:ext cx="4119403" cy="6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094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124797"/>
              </p:ext>
            </p:extLst>
          </p:nvPr>
        </p:nvGraphicFramePr>
        <p:xfrm>
          <a:off x="142843" y="157576"/>
          <a:ext cx="8713124" cy="654832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4571120"/>
                <a:gridCol w="1543996"/>
                <a:gridCol w="1414249"/>
                <a:gridCol w="1183759"/>
              </a:tblGrid>
              <a:tr h="30630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CONTO </a:t>
                      </a:r>
                      <a:r>
                        <a:rPr lang="it-IT" sz="20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ECONOMICO</a:t>
                      </a:r>
                      <a:endParaRPr lang="it-IT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71285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</a:rPr>
                        <a:t> 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 Anno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 Anno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3 Anno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</a:tr>
              <a:tr h="171285">
                <a:tc>
                  <a:txBody>
                    <a:bodyPr/>
                    <a:lstStyle/>
                    <a:p>
                      <a:pPr marL="108000" algn="l" fontAlgn="b"/>
                      <a:r>
                        <a:rPr lang="it-IT" sz="1100" b="1" u="none" strike="noStrike" dirty="0">
                          <a:effectLst/>
                        </a:rPr>
                        <a:t>VALORE DELLA PRODUZIONE</a:t>
                      </a:r>
                      <a:endParaRPr lang="it-IT" sz="11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</a:rPr>
                        <a:t> 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</a:rPr>
                        <a:t> 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</a:rPr>
                        <a:t> 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</a:tr>
              <a:tr h="284515">
                <a:tc>
                  <a:txBody>
                    <a:bodyPr/>
                    <a:lstStyle/>
                    <a:p>
                      <a:pPr marL="108000" algn="l" fontAlgn="b"/>
                      <a:r>
                        <a:rPr lang="it-IT" sz="1200" u="none" strike="noStrike" dirty="0">
                          <a:effectLst/>
                        </a:rPr>
                        <a:t>Ricavi delle vendite e delle prestazioni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    214.920,00 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  257.904,00 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   309.484,80 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</a:tr>
              <a:tr h="19779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it-IT" sz="1200" u="none" strike="noStrike" dirty="0">
                          <a:effectLst/>
                        </a:rPr>
                        <a:t>Variazione delle rimanenze di prodotti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         6.500,00 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1.200,00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effectLst/>
                        </a:rPr>
                        <a:t>    -</a:t>
                      </a:r>
                      <a:r>
                        <a:rPr lang="it-IT" sz="1100" u="none" strike="noStrike" dirty="0">
                          <a:effectLst/>
                        </a:rPr>
                        <a:t>1.300,00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</a:tr>
              <a:tr h="19779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it-IT" sz="1200" u="none" strike="noStrike" dirty="0">
                          <a:effectLst/>
                        </a:rPr>
                        <a:t>Altri ricavi e proventi  (contributi in c/esercizio)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         7.332,50 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</a:tr>
              <a:tr h="284515">
                <a:tc>
                  <a:txBody>
                    <a:bodyPr/>
                    <a:lstStyle/>
                    <a:p>
                      <a:pPr marL="108000" algn="l" fontAlgn="b"/>
                      <a:r>
                        <a:rPr lang="it-IT" sz="1200" u="none" strike="noStrike" dirty="0">
                          <a:effectLst/>
                        </a:rPr>
                        <a:t>Totale 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    228.752,50 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  259.104,00 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effectLst/>
                        </a:rPr>
                        <a:t>  </a:t>
                      </a:r>
                      <a:r>
                        <a:rPr lang="it-IT" sz="1100" u="none" strike="noStrike" dirty="0">
                          <a:effectLst/>
                        </a:rPr>
                        <a:t>308.184,80 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</a:tr>
              <a:tr h="19779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it-IT" sz="1200" b="1" u="none" strike="noStrike" dirty="0" smtClean="0">
                          <a:effectLst/>
                        </a:rPr>
                        <a:t>COSTO </a:t>
                      </a:r>
                      <a:r>
                        <a:rPr lang="it-IT" sz="1200" b="1" u="none" strike="noStrike" dirty="0">
                          <a:effectLst/>
                        </a:rPr>
                        <a:t>DELLA PRODUZIONE</a:t>
                      </a:r>
                      <a:endParaRPr lang="it-IT" sz="12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</a:tr>
              <a:tr h="19779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it-IT" sz="1200" u="none" strike="noStrike" dirty="0">
                          <a:effectLst/>
                        </a:rPr>
                        <a:t>Materie prime e merci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       54.504,00 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    65.404,80 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     71.945,28 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</a:tr>
              <a:tr h="19779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it-IT" sz="1200" u="none" strike="noStrike" dirty="0">
                          <a:effectLst/>
                        </a:rPr>
                        <a:t>Servizi vari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         8.760,00 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9.100,00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effectLst/>
                        </a:rPr>
                        <a:t>       9.500,00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</a:tr>
              <a:tr h="19779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it-IT" sz="1200" u="none" strike="noStrike" dirty="0">
                          <a:effectLst/>
                        </a:rPr>
                        <a:t>Pubblicità e promozione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         1.500,00 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1.600,00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effectLst/>
                        </a:rPr>
                        <a:t>      1.700,00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</a:tr>
              <a:tr h="19779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it-IT" sz="1200" u="none" strike="noStrike" dirty="0">
                          <a:effectLst/>
                        </a:rPr>
                        <a:t>Comunicazione e immagine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</a:tr>
              <a:tr h="19779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it-IT" sz="1200" u="none" strike="noStrike" dirty="0">
                          <a:effectLst/>
                        </a:rPr>
                        <a:t>Trasporti (carburanti  e manutenzioni)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         1.320,00 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1.450,00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effectLst/>
                        </a:rPr>
                        <a:t>     1.500,00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</a:tr>
              <a:tr h="19779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it-IT" sz="1200" u="none" strike="noStrike" dirty="0">
                          <a:effectLst/>
                        </a:rPr>
                        <a:t>Commercialista e consulente aziendale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         4.600,00 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4.600,00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effectLst/>
                        </a:rPr>
                        <a:t>      4.600,00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</a:tr>
              <a:tr h="19779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it-IT" sz="1200" u="none" strike="noStrike" dirty="0">
                          <a:effectLst/>
                        </a:rPr>
                        <a:t>Utenze    (telefono,  luce,  gas, internet)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effectLst/>
                        </a:rPr>
                        <a:t>         11.570,00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11.600,00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effectLst/>
                        </a:rPr>
                        <a:t>     11.700,00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</a:tr>
              <a:tr h="19779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it-IT" sz="1200" u="none" strike="noStrike" dirty="0">
                          <a:effectLst/>
                        </a:rPr>
                        <a:t>Altro (assicurazioni, vigilanza,bancari, postali)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effectLst/>
                        </a:rPr>
                        <a:t>           2.707,00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2.750,00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effectLst/>
                        </a:rPr>
                        <a:t>      2.800,00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</a:tr>
              <a:tr h="19779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it-IT" sz="1200" u="none" strike="noStrike" dirty="0">
                          <a:effectLst/>
                        </a:rPr>
                        <a:t>Per godimento beni di terzi ( affitti, leasing, noleggi)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effectLst/>
                        </a:rPr>
                        <a:t>         12.065,00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12.065,00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effectLst/>
                        </a:rPr>
                        <a:t>     12.065,00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</a:tr>
              <a:tr h="19779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it-IT" sz="1200" u="none" strike="noStrike" dirty="0">
                          <a:effectLst/>
                        </a:rPr>
                        <a:t>Personale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effectLst/>
                        </a:rPr>
                        <a:t>         87.120,00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87.720,00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effectLst/>
                        </a:rPr>
                        <a:t>    87.800,00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</a:tr>
              <a:tr h="19779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it-IT" sz="1200" u="none" strike="noStrike" dirty="0">
                          <a:effectLst/>
                        </a:rPr>
                        <a:t>Ammortamenti e svalutazioni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</a:tr>
              <a:tr h="19779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it-IT" sz="1200" u="none" strike="noStrike" dirty="0">
                          <a:effectLst/>
                        </a:rPr>
                        <a:t>Ammortamenti delle immobilizzazioni immateriali 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effectLst/>
                        </a:rPr>
                        <a:t>          5.740,40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5.740,40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effectLst/>
                        </a:rPr>
                        <a:t>     5.740,40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</a:tr>
              <a:tr h="19779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it-IT" sz="1200" u="none" strike="noStrike" dirty="0">
                          <a:effectLst/>
                        </a:rPr>
                        <a:t>Ammortamenti delle immobilizzazioni materiali 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effectLst/>
                        </a:rPr>
                        <a:t>         10.537,00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10.537,00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effectLst/>
                        </a:rPr>
                        <a:t>   10.537,00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</a:tr>
              <a:tr h="19779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it-IT" sz="1200" u="none" strike="noStrike" dirty="0">
                          <a:effectLst/>
                        </a:rPr>
                        <a:t>Svalutazione dei crediti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</a:tr>
              <a:tr h="19779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it-IT" sz="1200" u="none" strike="noStrike" dirty="0">
                          <a:effectLst/>
                        </a:rPr>
                        <a:t>Variazione delle rimanenze di materie prime,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effectLst/>
                        </a:rPr>
                        <a:t>        -</a:t>
                      </a:r>
                      <a:r>
                        <a:rPr lang="it-IT" sz="1100" u="none" strike="noStrike" dirty="0">
                          <a:effectLst/>
                        </a:rPr>
                        <a:t>1.200,00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-1.100,00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effectLst/>
                        </a:rPr>
                        <a:t>   1.400,00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</a:tr>
              <a:tr h="197791">
                <a:tc>
                  <a:txBody>
                    <a:bodyPr/>
                    <a:lstStyle/>
                    <a:p>
                      <a:pPr marL="108000" algn="l" fontAlgn="b"/>
                      <a:r>
                        <a:rPr lang="it-IT" sz="1200" u="none" strike="noStrike" dirty="0">
                          <a:effectLst/>
                        </a:rPr>
                        <a:t>sussidiarie , di consumo e merci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</a:tr>
              <a:tr h="284515">
                <a:tc>
                  <a:txBody>
                    <a:bodyPr/>
                    <a:lstStyle/>
                    <a:p>
                      <a:pPr marL="108000" algn="l" fontAlgn="b"/>
                      <a:r>
                        <a:rPr lang="it-IT" sz="1200" u="none" strike="noStrike" dirty="0">
                          <a:effectLst/>
                        </a:rPr>
                        <a:t>Totale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    199.223,40 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  195.267,20 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effectLst/>
                        </a:rPr>
                        <a:t> </a:t>
                      </a:r>
                      <a:r>
                        <a:rPr lang="it-IT" sz="1100" u="none" strike="noStrike" dirty="0">
                          <a:effectLst/>
                        </a:rPr>
                        <a:t>221.287,68 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</a:tr>
              <a:tr h="336315">
                <a:tc>
                  <a:txBody>
                    <a:bodyPr/>
                    <a:lstStyle/>
                    <a:p>
                      <a:pPr marL="108000" algn="l" fontAlgn="b"/>
                      <a:r>
                        <a:rPr lang="it-IT" sz="1100" b="1" u="none" strike="noStrike" dirty="0">
                          <a:effectLst/>
                        </a:rPr>
                        <a:t> </a:t>
                      </a:r>
                      <a:r>
                        <a:rPr lang="it-IT" sz="1100" b="1" u="none" strike="noStrike" dirty="0" smtClean="0">
                          <a:effectLst/>
                        </a:rPr>
                        <a:t>VALORE </a:t>
                      </a:r>
                      <a:r>
                        <a:rPr lang="it-IT" sz="1100" b="1" u="none" strike="noStrike" dirty="0">
                          <a:effectLst/>
                        </a:rPr>
                        <a:t>DELLA </a:t>
                      </a:r>
                      <a:r>
                        <a:rPr lang="it-IT" sz="1100" b="1" u="none" strike="noStrike" dirty="0" smtClean="0">
                          <a:effectLst/>
                        </a:rPr>
                        <a:t>PRODUZIONE - COSTO </a:t>
                      </a:r>
                      <a:r>
                        <a:rPr lang="it-IT" sz="1100" b="1" u="none" strike="noStrike" dirty="0">
                          <a:effectLst/>
                        </a:rPr>
                        <a:t>DELLA PRODUZIONE</a:t>
                      </a:r>
                      <a:endParaRPr lang="it-IT" sz="11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effectLst/>
                        </a:rPr>
                        <a:t>      </a:t>
                      </a:r>
                      <a:r>
                        <a:rPr lang="it-IT" sz="1100" u="none" strike="noStrike" dirty="0">
                          <a:effectLst/>
                        </a:rPr>
                        <a:t>29.529,10 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    63.836,80 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effectLst/>
                        </a:rPr>
                        <a:t>   </a:t>
                      </a:r>
                      <a:r>
                        <a:rPr lang="it-IT" sz="1100" u="none" strike="noStrike" dirty="0">
                          <a:effectLst/>
                        </a:rPr>
                        <a:t>86.897,12 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</a:tr>
              <a:tr h="171285">
                <a:tc>
                  <a:txBody>
                    <a:bodyPr/>
                    <a:lstStyle/>
                    <a:p>
                      <a:pPr marL="108000" algn="l" fontAlgn="b"/>
                      <a:r>
                        <a:rPr lang="it-IT" sz="1100" u="none" strike="noStrike" dirty="0">
                          <a:effectLst/>
                        </a:rPr>
                        <a:t>   +Proventi finanziari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</a:tr>
              <a:tr h="190914">
                <a:tc>
                  <a:txBody>
                    <a:bodyPr/>
                    <a:lstStyle/>
                    <a:p>
                      <a:pPr marL="108000" algn="l" fontAlgn="b"/>
                      <a:r>
                        <a:rPr lang="it-IT" sz="1200" u="none" strike="noStrike" dirty="0">
                          <a:effectLst/>
                        </a:rPr>
                        <a:t>   -Oneri finanziari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effectLst/>
                        </a:rPr>
                        <a:t>        2.491,36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1.970,97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effectLst/>
                        </a:rPr>
                        <a:t>     1.487,52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</a:tr>
              <a:tr h="190914">
                <a:tc>
                  <a:txBody>
                    <a:bodyPr/>
                    <a:lstStyle/>
                    <a:p>
                      <a:pPr marL="108000" algn="l" fontAlgn="b"/>
                      <a:r>
                        <a:rPr lang="it-IT" sz="1200" u="none" strike="noStrike" dirty="0">
                          <a:effectLst/>
                        </a:rPr>
                        <a:t>Risultato prima delle imposte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       27.037,74 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    61.865,83 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     85.409,60 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</a:tr>
              <a:tr h="190914">
                <a:tc>
                  <a:txBody>
                    <a:bodyPr/>
                    <a:lstStyle/>
                    <a:p>
                      <a:pPr marL="108000" algn="l" fontAlgn="b"/>
                      <a:r>
                        <a:rPr lang="it-IT" sz="1200" u="none" strike="noStrike" dirty="0">
                          <a:effectLst/>
                        </a:rPr>
                        <a:t>Imposte di esercizio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       11.085,47 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    25.364,99 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     35.017,94 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</a:tr>
              <a:tr h="186288">
                <a:tc>
                  <a:txBody>
                    <a:bodyPr/>
                    <a:lstStyle/>
                    <a:p>
                      <a:pPr marL="108000" algn="l" fontAlgn="b"/>
                      <a:r>
                        <a:rPr lang="it-IT" sz="1200" u="none" strike="noStrike" dirty="0">
                          <a:effectLst/>
                        </a:rPr>
                        <a:t>Utile(perdita) di esercizio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       15.952,27 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    36.500,84 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     50.391,66 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5" marR="6355" marT="635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6823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80385" y="116632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i="1" dirty="0" smtClean="0">
                <a:solidFill>
                  <a:schemeClr val="accent1">
                    <a:lumMod val="50000"/>
                  </a:schemeClr>
                </a:solidFill>
              </a:rPr>
              <a:t>Fabbisogno finanziario:</a:t>
            </a:r>
          </a:p>
          <a:p>
            <a:r>
              <a:rPr lang="it-IT" sz="1400" dirty="0" smtClean="0"/>
              <a:t>Tenendo </a:t>
            </a:r>
            <a:r>
              <a:rPr lang="it-IT" sz="1400" dirty="0"/>
              <a:t>conto dei costi di avvio e dei costi di gestione dell’anno siamo arrivati a determinare il fabbisogno </a:t>
            </a:r>
            <a:r>
              <a:rPr lang="it-IT" sz="1400" dirty="0" smtClean="0"/>
              <a:t>finanziario.</a:t>
            </a:r>
            <a:endParaRPr lang="it-IT" sz="1600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5888379"/>
              </p:ext>
            </p:extLst>
          </p:nvPr>
        </p:nvGraphicFramePr>
        <p:xfrm>
          <a:off x="380385" y="1340768"/>
          <a:ext cx="8005025" cy="1090756"/>
        </p:xfrm>
        <a:graphic>
          <a:graphicData uri="http://schemas.openxmlformats.org/drawingml/2006/table">
            <a:tbl>
              <a:tblPr firstRow="1" firstCol="1" bandRow="1"/>
              <a:tblGrid>
                <a:gridCol w="3014688"/>
                <a:gridCol w="4990337"/>
              </a:tblGrid>
              <a:tr h="272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Costi di avvio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91.215,00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Costi </a:t>
                      </a:r>
                      <a:r>
                        <a:rPr lang="it-IT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</a:t>
                      </a:r>
                      <a:r>
                        <a:rPr lang="it-IT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gestione di </a:t>
                      </a:r>
                      <a:r>
                        <a:rPr lang="it-IT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15.474,00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Magazzino iniziale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6.644,00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Totale fabbisogno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113.333,00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272373" y="2586468"/>
            <a:ext cx="8496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Il 30% viene conferito dai soci, per cui il capitale sociale della società ammonta a € 34.000,00, il restante 70% cioè € 79.333,00 viene reperito attraverso il canale bancario e la Legge Regionale 23 marzo 1995, n. 12.</a:t>
            </a:r>
          </a:p>
        </p:txBody>
      </p:sp>
      <p:sp>
        <p:nvSpPr>
          <p:cNvPr id="5" name="Rettangolo 4"/>
          <p:cNvSpPr/>
          <p:nvPr/>
        </p:nvSpPr>
        <p:spPr>
          <a:xfrm>
            <a:off x="2123728" y="3284984"/>
            <a:ext cx="4614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i="1" dirty="0" smtClean="0">
                <a:solidFill>
                  <a:schemeClr val="accent1">
                    <a:lumMod val="50000"/>
                  </a:schemeClr>
                </a:solidFill>
              </a:rPr>
              <a:t>Fonti di finanziamento:</a:t>
            </a:r>
            <a:endParaRPr lang="it-IT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1983662"/>
              </p:ext>
            </p:extLst>
          </p:nvPr>
        </p:nvGraphicFramePr>
        <p:xfrm>
          <a:off x="314539" y="4005065"/>
          <a:ext cx="7757923" cy="2350994"/>
        </p:xfrm>
        <a:graphic>
          <a:graphicData uri="http://schemas.openxmlformats.org/drawingml/2006/table">
            <a:tbl>
              <a:tblPr firstRow="1" firstCol="1" bandRow="1"/>
              <a:tblGrid>
                <a:gridCol w="2944555"/>
                <a:gridCol w="4813368"/>
              </a:tblGrid>
              <a:tr h="392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Capitale </a:t>
                      </a:r>
                      <a:r>
                        <a:rPr lang="it-IT" sz="1400" b="1" u="sng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sociale</a:t>
                      </a:r>
                      <a:r>
                        <a:rPr lang="it-IT" sz="1000" b="1" u="sng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873" marR="52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it-IT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€    34.000,00</a:t>
                      </a:r>
                    </a:p>
                  </a:txBody>
                  <a:tcPr marL="52873" marR="52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Capitale di </a:t>
                      </a:r>
                      <a:r>
                        <a:rPr lang="it-IT" sz="1400" b="1" u="sng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debito </a:t>
                      </a:r>
                      <a:r>
                        <a:rPr lang="it-IT" sz="1400" b="1" u="none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di </a:t>
                      </a:r>
                      <a:r>
                        <a:rPr lang="it-IT" sz="1400" b="1" u="none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cui :</a:t>
                      </a:r>
                      <a:endParaRPr lang="it-IT" sz="14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73" marR="52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it-IT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€    79.333,00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u="none" strike="noStrike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73" marR="52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7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Finanziamento bancario per investimenti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medio e lungo termine</a:t>
                      </a:r>
                    </a:p>
                  </a:txBody>
                  <a:tcPr marL="52873" marR="52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it-IT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€   32.000,00</a:t>
                      </a:r>
                    </a:p>
                  </a:txBody>
                  <a:tcPr marL="52873" marR="52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5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Apertura di credito di conto corrente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2873" marR="52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it-IT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€   22.000,00</a:t>
                      </a:r>
                    </a:p>
                  </a:txBody>
                  <a:tcPr marL="52873" marR="52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Anticipazione del 75% su € 33.457,00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Legge Regionale 23 marzo 1995, n. 12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73" marR="52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u="none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                     circa € 25.000,00</a:t>
                      </a:r>
                      <a:endParaRPr lang="it-IT" sz="14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73" marR="52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ttangolo 6"/>
          <p:cNvSpPr/>
          <p:nvPr/>
        </p:nvSpPr>
        <p:spPr>
          <a:xfrm>
            <a:off x="6372200" y="6381328"/>
            <a:ext cx="20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b="1" i="1" dirty="0">
                <a:solidFill>
                  <a:prstClr val="black"/>
                </a:solidFill>
              </a:rPr>
              <a:t>© </a:t>
            </a:r>
            <a:r>
              <a:rPr lang="it-IT" b="1" i="1" dirty="0" err="1">
                <a:solidFill>
                  <a:prstClr val="black"/>
                </a:solidFill>
              </a:rPr>
              <a:t>Daily</a:t>
            </a:r>
            <a:r>
              <a:rPr lang="it-IT" b="1" i="1" dirty="0">
                <a:solidFill>
                  <a:prstClr val="black"/>
                </a:solidFill>
              </a:rPr>
              <a:t> Care </a:t>
            </a:r>
            <a:r>
              <a:rPr lang="it-IT" sz="1050" b="1" i="1" dirty="0">
                <a:solidFill>
                  <a:prstClr val="black"/>
                </a:solidFill>
              </a:rPr>
              <a:t>S.r.l</a:t>
            </a:r>
            <a:endParaRPr lang="it-IT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36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467600" cy="41616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b="1" i="1" dirty="0" smtClean="0"/>
              <a:t>Arrivati alla conclusione di questa esperienza, ci sentiamo più arricchiti umanamente e professionalmente, avendo toccato in modo concreto i vari aspetti del mondo del lavoro.</a:t>
            </a:r>
          </a:p>
          <a:p>
            <a:pPr marL="0" indent="0">
              <a:buNone/>
            </a:pPr>
            <a:r>
              <a:rPr lang="it-IT" sz="1600" b="1" i="1" dirty="0" smtClean="0"/>
              <a:t>Molto positivo, è stato il collaborare in gruppo e rendersi conto di come le conoscenze acquisite a scuola, trovino una pratica applicazione nella realtà economica. </a:t>
            </a:r>
          </a:p>
          <a:p>
            <a:pPr marL="0" indent="0" algn="ctr">
              <a:buNone/>
            </a:pPr>
            <a:endParaRPr lang="it-IT" sz="1400" dirty="0" smtClean="0"/>
          </a:p>
          <a:p>
            <a:pPr marL="0" indent="0" algn="ctr">
              <a:buNone/>
            </a:pPr>
            <a:r>
              <a:rPr lang="it-IT" sz="1600" b="1" i="1" dirty="0" smtClean="0"/>
              <a:t>Si ringraziano:</a:t>
            </a:r>
          </a:p>
          <a:p>
            <a:pPr marL="0" indent="0" algn="ctr">
              <a:buNone/>
            </a:pPr>
            <a:endParaRPr lang="it-IT" sz="1600" b="1" i="1" dirty="0" smtClean="0"/>
          </a:p>
          <a:p>
            <a:pPr>
              <a:spcBef>
                <a:spcPts val="5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it-IT" sz="1600" b="1" i="1" dirty="0" smtClean="0">
                <a:latin typeface="Century Schoolbook" panose="02040604050505020304" pitchFamily="18" charset="0"/>
              </a:rPr>
              <a:t>Gli esperti , i </a:t>
            </a:r>
            <a:r>
              <a:rPr lang="it-IT" sz="1600" b="1" i="1" dirty="0">
                <a:latin typeface="Century Schoolbook" panose="02040604050505020304" pitchFamily="18" charset="0"/>
              </a:rPr>
              <a:t>docenti </a:t>
            </a:r>
            <a:r>
              <a:rPr lang="it-IT" sz="1600" b="1" i="1" dirty="0" smtClean="0">
                <a:latin typeface="Century Schoolbook" panose="02040604050505020304" pitchFamily="18" charset="0"/>
              </a:rPr>
              <a:t>dell’ IIS « </a:t>
            </a:r>
            <a:r>
              <a:rPr lang="it-IT" sz="1600" b="1" i="1" dirty="0">
                <a:latin typeface="Century Schoolbook" panose="02040604050505020304" pitchFamily="18" charset="0"/>
              </a:rPr>
              <a:t>Campus Leonardo da </a:t>
            </a:r>
            <a:r>
              <a:rPr lang="it-IT" sz="1600" b="1" i="1" dirty="0" smtClean="0">
                <a:latin typeface="Century Schoolbook" panose="02040604050505020304" pitchFamily="18" charset="0"/>
              </a:rPr>
              <a:t>Vinci»;</a:t>
            </a:r>
            <a:endParaRPr lang="it-IT" sz="1600" b="1" i="1" dirty="0">
              <a:latin typeface="Century Schoolbook" panose="02040604050505020304" pitchFamily="18" charset="0"/>
            </a:endParaRPr>
          </a:p>
          <a:p>
            <a:pPr>
              <a:spcBef>
                <a:spcPts val="5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endParaRPr lang="it-IT" sz="1600" b="1" i="1" dirty="0" smtClean="0">
              <a:latin typeface="Century Schoolbook" panose="02040604050505020304" pitchFamily="18" charset="0"/>
            </a:endParaRPr>
          </a:p>
          <a:p>
            <a:pPr>
              <a:spcBef>
                <a:spcPts val="5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it-IT" sz="1600" b="1" i="1" dirty="0" smtClean="0">
                <a:latin typeface="Century Schoolbook" panose="02040604050505020304" pitchFamily="18" charset="0"/>
              </a:rPr>
              <a:t>La dirigente prof.ssa Franca Burzigotti;</a:t>
            </a:r>
          </a:p>
          <a:p>
            <a:pPr>
              <a:spcBef>
                <a:spcPts val="5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endParaRPr lang="it-IT" sz="1600" b="1" i="1" dirty="0">
              <a:latin typeface="Century Schoolbook" panose="02040604050505020304" pitchFamily="18" charset="0"/>
            </a:endParaRPr>
          </a:p>
          <a:p>
            <a:pPr>
              <a:spcBef>
                <a:spcPts val="5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it-IT" sz="1600" b="1" i="1" dirty="0" smtClean="0">
                <a:latin typeface="Century Schoolbook" panose="02040604050505020304" pitchFamily="18" charset="0"/>
              </a:rPr>
              <a:t>L’ente promotore «AUR Agenzia Umbria Ricerche»;</a:t>
            </a:r>
          </a:p>
          <a:p>
            <a:pPr>
              <a:spcBef>
                <a:spcPts val="5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endParaRPr lang="it-IT" sz="1600" b="1" i="1" dirty="0" smtClean="0">
              <a:latin typeface="Century Schoolbook" panose="02040604050505020304" pitchFamily="18" charset="0"/>
            </a:endParaRPr>
          </a:p>
          <a:p>
            <a:pPr>
              <a:spcBef>
                <a:spcPts val="5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it-IT" sz="1600" b="1" i="1" dirty="0" smtClean="0">
                <a:latin typeface="Century Schoolbook" panose="02040604050505020304" pitchFamily="18" charset="0"/>
              </a:rPr>
              <a:t>Gli </a:t>
            </a:r>
            <a:r>
              <a:rPr lang="it-IT" sz="1600" b="1" i="1" dirty="0">
                <a:latin typeface="Century Schoolbook" panose="02040604050505020304" pitchFamily="18" charset="0"/>
              </a:rPr>
              <a:t>organizzatori Ecipa Umbria-Ecipar Ravenna- Centro studi di </a:t>
            </a:r>
            <a:r>
              <a:rPr lang="it-IT" sz="1600" b="1" i="1" dirty="0" smtClean="0">
                <a:latin typeface="Century Schoolbook" panose="02040604050505020304" pitchFamily="18" charset="0"/>
              </a:rPr>
              <a:t>Foligno;</a:t>
            </a:r>
          </a:p>
          <a:p>
            <a:pPr>
              <a:spcBef>
                <a:spcPts val="5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endParaRPr lang="it-IT" sz="1600" b="1" i="1" dirty="0" smtClean="0">
              <a:latin typeface="Century Schoolbook" panose="02040604050505020304" pitchFamily="18" charset="0"/>
            </a:endParaRPr>
          </a:p>
          <a:p>
            <a:pPr>
              <a:spcBef>
                <a:spcPts val="5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it-IT" sz="1600" b="1" i="1" dirty="0" smtClean="0">
                <a:latin typeface="Century Schoolbook" panose="02040604050505020304" pitchFamily="18" charset="0"/>
              </a:rPr>
              <a:t>La Direzione Scolastica Regionale.   </a:t>
            </a:r>
            <a:endParaRPr lang="it-IT" sz="1600" b="1" i="1" dirty="0">
              <a:latin typeface="Century Schoolbook" panose="02040604050505020304" pitchFamily="18" charset="0"/>
            </a:endParaRPr>
          </a:p>
          <a:p>
            <a:pPr>
              <a:buClr>
                <a:schemeClr val="tx1"/>
              </a:buClr>
              <a:buSzPct val="100000"/>
              <a:buFont typeface="Wingdings" pitchFamily="2" charset="2"/>
              <a:buChar char="Ø"/>
            </a:pPr>
            <a:endParaRPr lang="it-IT" sz="1600" b="1" i="1" dirty="0" smtClean="0">
              <a:latin typeface="Century Schoolbook" panose="02040604050505020304" pitchFamily="18" charset="0"/>
            </a:endParaRPr>
          </a:p>
          <a:p>
            <a:pPr>
              <a:buFont typeface="Wingdings" pitchFamily="2" charset="2"/>
              <a:buChar char="v"/>
            </a:pPr>
            <a:endParaRPr lang="it-IT" sz="1600" dirty="0" smtClean="0"/>
          </a:p>
          <a:p>
            <a:pPr>
              <a:buFont typeface="Wingdings" pitchFamily="2" charset="2"/>
              <a:buChar char="v"/>
            </a:pPr>
            <a:endParaRPr lang="it-IT" sz="1600" dirty="0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2926" y="116632"/>
            <a:ext cx="8640960" cy="1143000"/>
          </a:xfrm>
        </p:spPr>
        <p:txBody>
          <a:bodyPr>
            <a:noAutofit/>
          </a:bodyPr>
          <a:lstStyle/>
          <a:p>
            <a:pPr algn="ctr"/>
            <a:r>
              <a:rPr lang="it-IT" sz="40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CONSIDERAZIONI E RINGRAZIAMENTI</a:t>
            </a:r>
            <a:endParaRPr lang="it-IT" sz="4000" b="1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372200" y="6453336"/>
            <a:ext cx="2052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>
                <a:solidFill>
                  <a:prstClr val="black"/>
                </a:solidFill>
              </a:rPr>
              <a:t>© Daily Care </a:t>
            </a:r>
            <a:r>
              <a:rPr lang="it-IT" sz="1050" b="1" i="1" dirty="0">
                <a:solidFill>
                  <a:prstClr val="black"/>
                </a:solidFill>
              </a:rPr>
              <a:t>S.r.l</a:t>
            </a:r>
            <a:endParaRPr lang="it-IT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165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638944"/>
          </a:xfrm>
        </p:spPr>
        <p:txBody>
          <a:bodyPr>
            <a:noAutofit/>
          </a:bodyPr>
          <a:lstStyle/>
          <a:p>
            <a:pPr algn="ctr"/>
            <a:r>
              <a:rPr lang="it-IT" sz="4000" b="1" i="1" dirty="0" smtClean="0">
                <a:solidFill>
                  <a:schemeClr val="accent1">
                    <a:lumMod val="50000"/>
                  </a:schemeClr>
                </a:solidFill>
              </a:rPr>
              <a:t>Spiegazione dell’idea:</a:t>
            </a:r>
            <a:endParaRPr lang="it-IT" sz="4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83568" y="1052736"/>
            <a:ext cx="7632848" cy="436510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endParaRPr lang="it-IT" sz="1800" dirty="0" smtClean="0"/>
          </a:p>
          <a:p>
            <a:endParaRPr lang="it-IT" sz="1800" dirty="0"/>
          </a:p>
        </p:txBody>
      </p:sp>
      <p:sp>
        <p:nvSpPr>
          <p:cNvPr id="4" name="Rettangolo 3"/>
          <p:cNvSpPr/>
          <p:nvPr/>
        </p:nvSpPr>
        <p:spPr>
          <a:xfrm>
            <a:off x="6228184" y="6381328"/>
            <a:ext cx="2052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>
                <a:solidFill>
                  <a:prstClr val="black"/>
                </a:solidFill>
              </a:rPr>
              <a:t>© Daily Care </a:t>
            </a:r>
            <a:r>
              <a:rPr lang="it-IT" sz="1050" b="1" i="1" dirty="0">
                <a:solidFill>
                  <a:prstClr val="black"/>
                </a:solidFill>
              </a:rPr>
              <a:t>S.r.l</a:t>
            </a:r>
            <a:endParaRPr lang="it-IT" b="1" i="1" dirty="0">
              <a:solidFill>
                <a:prstClr val="black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422" b="96445" l="758" r="994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5826" y="1484784"/>
            <a:ext cx="3781778" cy="3406123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686373" y="5733256"/>
            <a:ext cx="303761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Contenitore fisso</a:t>
            </a:r>
            <a:endParaRPr lang="it-IT" sz="24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2" name="Freccia a destra 11"/>
          <p:cNvSpPr/>
          <p:nvPr/>
        </p:nvSpPr>
        <p:spPr>
          <a:xfrm rot="16200000">
            <a:off x="2023417" y="5228002"/>
            <a:ext cx="363529" cy="36004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870400" y="5712681"/>
            <a:ext cx="352839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Contenitore portatile</a:t>
            </a:r>
            <a:endParaRPr lang="it-IT" sz="24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4" name="Freccia a destra 13"/>
          <p:cNvSpPr/>
          <p:nvPr/>
        </p:nvSpPr>
        <p:spPr>
          <a:xfrm rot="16030575">
            <a:off x="6533743" y="5244613"/>
            <a:ext cx="350776" cy="32403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32" y="1484784"/>
            <a:ext cx="3637793" cy="340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681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322" y="3643314"/>
            <a:ext cx="2159342" cy="242088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568952" cy="665312"/>
          </a:xfrm>
        </p:spPr>
        <p:txBody>
          <a:bodyPr>
            <a:noAutofit/>
          </a:bodyPr>
          <a:lstStyle/>
          <a:p>
            <a:pPr algn="ctr"/>
            <a:r>
              <a:rPr lang="it-IT" sz="4000" b="1" i="1" dirty="0" smtClean="0">
                <a:solidFill>
                  <a:schemeClr val="accent1">
                    <a:lumMod val="50000"/>
                  </a:schemeClr>
                </a:solidFill>
              </a:rPr>
              <a:t>Logo e Nome:</a:t>
            </a:r>
            <a:endParaRPr lang="it-IT" sz="4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291235" y="871531"/>
            <a:ext cx="6201490" cy="1008112"/>
          </a:xfrm>
        </p:spPr>
        <p:txBody>
          <a:bodyPr>
            <a:normAutofit/>
          </a:bodyPr>
          <a:lstStyle/>
          <a:p>
            <a:pPr marL="0" indent="0" algn="ctr">
              <a:buClr>
                <a:schemeClr val="tx1"/>
              </a:buClr>
              <a:buNone/>
            </a:pPr>
            <a:r>
              <a:rPr lang="it-IT" sz="5400" b="1" i="1" cap="small" dirty="0">
                <a:solidFill>
                  <a:srgbClr val="FE863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DAILY CARE </a:t>
            </a:r>
            <a:endParaRPr lang="it-IT" sz="4400" b="1" i="1" dirty="0" smtClean="0">
              <a:latin typeface="Book Antiqua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012160" y="6309320"/>
            <a:ext cx="2052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>
                <a:solidFill>
                  <a:prstClr val="black"/>
                </a:solidFill>
              </a:rPr>
              <a:t>© Daily Care </a:t>
            </a:r>
            <a:r>
              <a:rPr lang="it-IT" sz="1050" b="1" i="1" dirty="0">
                <a:solidFill>
                  <a:prstClr val="black"/>
                </a:solidFill>
              </a:rPr>
              <a:t>S.r.l</a:t>
            </a:r>
            <a:endParaRPr lang="it-IT" b="1" i="1" dirty="0">
              <a:solidFill>
                <a:prstClr val="black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7544" y="2594495"/>
            <a:ext cx="7782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prstClr val="black"/>
              </a:buClr>
              <a:buSzPct val="70000"/>
            </a:pPr>
            <a:r>
              <a:rPr lang="it-IT" sz="2000" b="1" i="1" dirty="0">
                <a:solidFill>
                  <a:prstClr val="black"/>
                </a:solidFill>
              </a:rPr>
              <a:t>Abbiamo scelto il nome in inglese perché vorremmo esportare i nostri </a:t>
            </a:r>
            <a:r>
              <a:rPr lang="it-IT" sz="2000" b="1" i="1" dirty="0" smtClean="0">
                <a:solidFill>
                  <a:prstClr val="black"/>
                </a:solidFill>
              </a:rPr>
              <a:t>prodotti all’estero</a:t>
            </a:r>
            <a:r>
              <a:rPr lang="it-IT" sz="2000" b="1" i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8" name="Rettangolo 7"/>
          <p:cNvSpPr/>
          <p:nvPr/>
        </p:nvSpPr>
        <p:spPr>
          <a:xfrm>
            <a:off x="467544" y="1844824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>
                <a:solidFill>
                  <a:prstClr val="black"/>
                </a:solidFill>
              </a:rPr>
              <a:t>Daily Care significa attenzione </a:t>
            </a:r>
            <a:r>
              <a:rPr lang="it-IT" sz="2000" b="1" i="1" dirty="0" smtClean="0">
                <a:solidFill>
                  <a:prstClr val="black"/>
                </a:solidFill>
              </a:rPr>
              <a:t>giornaliera alla salute </a:t>
            </a:r>
            <a:r>
              <a:rPr lang="it-IT" sz="2000" b="1" i="1" dirty="0">
                <a:solidFill>
                  <a:prstClr val="black"/>
                </a:solidFill>
              </a:rPr>
              <a:t>ed è ciò a cui i nostri prodotti </a:t>
            </a:r>
            <a:r>
              <a:rPr lang="it-IT" sz="2000" b="1" i="1" dirty="0" smtClean="0">
                <a:solidFill>
                  <a:prstClr val="black"/>
                </a:solidFill>
              </a:rPr>
              <a:t>puntano.</a:t>
            </a:r>
            <a:endParaRPr lang="it-IT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15415"/>
            <a:ext cx="2245521" cy="255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427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9957" y="4779318"/>
            <a:ext cx="2664296" cy="184785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67261" y="188640"/>
            <a:ext cx="6512511" cy="926976"/>
          </a:xfrm>
        </p:spPr>
        <p:txBody>
          <a:bodyPr>
            <a:normAutofit/>
          </a:bodyPr>
          <a:lstStyle/>
          <a:p>
            <a:r>
              <a:rPr lang="it-IT" sz="4000" b="1" i="1" dirty="0" smtClean="0">
                <a:solidFill>
                  <a:schemeClr val="accent1">
                    <a:lumMod val="50000"/>
                  </a:schemeClr>
                </a:solidFill>
              </a:rPr>
              <a:t>Organigramma – Ruoli:</a:t>
            </a:r>
            <a:endParaRPr lang="it-IT" sz="4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Pergamena 2 8"/>
          <p:cNvSpPr/>
          <p:nvPr/>
        </p:nvSpPr>
        <p:spPr>
          <a:xfrm>
            <a:off x="2661905" y="1268760"/>
            <a:ext cx="3600400" cy="1296144"/>
          </a:xfrm>
          <a:prstGeom prst="horizontalScroll">
            <a:avLst/>
          </a:prstGeom>
          <a:gradFill flip="none" rotWithShape="1">
            <a:gsLst>
              <a:gs pos="300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 r="-100000" b="-100000"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solidFill>
                  <a:srgbClr val="B32C16">
                    <a:lumMod val="75000"/>
                  </a:srgbClr>
                </a:solidFill>
              </a:rPr>
              <a:t>Amministratore unico</a:t>
            </a:r>
          </a:p>
          <a:p>
            <a:pPr algn="ctr"/>
            <a:r>
              <a:rPr lang="it-IT" sz="2000" b="1" i="1" dirty="0" smtClean="0">
                <a:solidFill>
                  <a:srgbClr val="FE8637">
                    <a:lumMod val="50000"/>
                  </a:srgbClr>
                </a:solidFill>
              </a:rPr>
              <a:t>Ana Daniela Gheorghita</a:t>
            </a:r>
            <a:endParaRPr lang="it-IT" sz="2000" b="1" i="1" dirty="0">
              <a:solidFill>
                <a:srgbClr val="FE8637">
                  <a:lumMod val="50000"/>
                </a:srgbClr>
              </a:solidFill>
            </a:endParaRPr>
          </a:p>
        </p:txBody>
      </p:sp>
      <p:cxnSp>
        <p:nvCxnSpPr>
          <p:cNvPr id="13" name="Connettore 1 12"/>
          <p:cNvCxnSpPr>
            <a:stCxn id="9" idx="2"/>
          </p:cNvCxnSpPr>
          <p:nvPr/>
        </p:nvCxnSpPr>
        <p:spPr>
          <a:xfrm>
            <a:off x="4462105" y="2402886"/>
            <a:ext cx="0" cy="464181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1763688" y="2879497"/>
            <a:ext cx="583264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4462105" y="2879497"/>
            <a:ext cx="0" cy="43204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7596336" y="2879497"/>
            <a:ext cx="0" cy="43204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ergamena 2 27"/>
          <p:cNvSpPr/>
          <p:nvPr/>
        </p:nvSpPr>
        <p:spPr>
          <a:xfrm>
            <a:off x="579537" y="3383553"/>
            <a:ext cx="2368302" cy="1245976"/>
          </a:xfrm>
          <a:prstGeom prst="horizontalScroll">
            <a:avLst/>
          </a:prstGeom>
          <a:gradFill>
            <a:gsLst>
              <a:gs pos="3000">
                <a:srgbClr val="FFEFD1"/>
              </a:gs>
              <a:gs pos="56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i="1" dirty="0" smtClean="0">
                <a:solidFill>
                  <a:srgbClr val="B32C16">
                    <a:lumMod val="75000"/>
                  </a:srgbClr>
                </a:solidFill>
              </a:rPr>
              <a:t>Responsabile Amministrativo</a:t>
            </a:r>
          </a:p>
          <a:p>
            <a:pPr algn="ctr"/>
            <a:r>
              <a:rPr lang="it-IT" b="1" i="1" dirty="0" smtClean="0">
                <a:solidFill>
                  <a:srgbClr val="FE8637">
                    <a:lumMod val="50000"/>
                  </a:srgbClr>
                </a:solidFill>
              </a:rPr>
              <a:t>Raffaella Grillo</a:t>
            </a:r>
          </a:p>
        </p:txBody>
      </p:sp>
      <p:sp>
        <p:nvSpPr>
          <p:cNvPr id="29" name="Pergamena 2 28"/>
          <p:cNvSpPr/>
          <p:nvPr/>
        </p:nvSpPr>
        <p:spPr>
          <a:xfrm>
            <a:off x="3186203" y="3308425"/>
            <a:ext cx="2736304" cy="1246043"/>
          </a:xfrm>
          <a:prstGeom prst="horizontalScroll">
            <a:avLst/>
          </a:prstGeom>
          <a:gradFill>
            <a:gsLst>
              <a:gs pos="4000">
                <a:srgbClr val="FFEFD1"/>
              </a:gs>
              <a:gs pos="44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i="1" dirty="0" smtClean="0">
                <a:solidFill>
                  <a:srgbClr val="B32C16">
                    <a:lumMod val="75000"/>
                  </a:srgbClr>
                </a:solidFill>
              </a:rPr>
              <a:t>Responsabile Marketing e Commerciale</a:t>
            </a:r>
          </a:p>
          <a:p>
            <a:pPr algn="ctr"/>
            <a:r>
              <a:rPr lang="it-IT" b="1" i="1" dirty="0" smtClean="0">
                <a:solidFill>
                  <a:srgbClr val="FE8637">
                    <a:lumMod val="50000"/>
                  </a:srgbClr>
                </a:solidFill>
              </a:rPr>
              <a:t>Alex Bernasconi </a:t>
            </a:r>
          </a:p>
        </p:txBody>
      </p:sp>
      <p:sp>
        <p:nvSpPr>
          <p:cNvPr id="30" name="Pergamena 2 29"/>
          <p:cNvSpPr/>
          <p:nvPr/>
        </p:nvSpPr>
        <p:spPr>
          <a:xfrm>
            <a:off x="6156176" y="3245469"/>
            <a:ext cx="2520279" cy="1237871"/>
          </a:xfrm>
          <a:prstGeom prst="horizontalScroll">
            <a:avLst/>
          </a:prstGeom>
          <a:gradFill>
            <a:gsLst>
              <a:gs pos="300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i="1" dirty="0" smtClean="0">
                <a:solidFill>
                  <a:srgbClr val="B32C16">
                    <a:lumMod val="75000"/>
                  </a:srgbClr>
                </a:solidFill>
              </a:rPr>
              <a:t>Responsabile Produzione e Acquisti </a:t>
            </a:r>
          </a:p>
          <a:p>
            <a:pPr algn="ctr"/>
            <a:r>
              <a:rPr lang="it-IT" b="1" i="1" dirty="0" smtClean="0">
                <a:solidFill>
                  <a:srgbClr val="FFF39D">
                    <a:lumMod val="50000"/>
                  </a:srgbClr>
                </a:solidFill>
              </a:rPr>
              <a:t> </a:t>
            </a:r>
            <a:r>
              <a:rPr lang="it-IT" b="1" i="1" dirty="0" smtClean="0">
                <a:solidFill>
                  <a:srgbClr val="FE8637">
                    <a:lumMod val="50000"/>
                  </a:srgbClr>
                </a:solidFill>
              </a:rPr>
              <a:t>Andrea Merciari</a:t>
            </a:r>
            <a:endParaRPr lang="it-IT" b="1" i="1" dirty="0">
              <a:solidFill>
                <a:srgbClr val="FE8637">
                  <a:lumMod val="50000"/>
                </a:srgbClr>
              </a:solidFill>
            </a:endParaRPr>
          </a:p>
        </p:txBody>
      </p:sp>
      <p:cxnSp>
        <p:nvCxnSpPr>
          <p:cNvPr id="6" name="Connettore 2 5"/>
          <p:cNvCxnSpPr/>
          <p:nvPr/>
        </p:nvCxnSpPr>
        <p:spPr>
          <a:xfrm>
            <a:off x="1766611" y="2879497"/>
            <a:ext cx="0" cy="50405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6830" y="6309320"/>
            <a:ext cx="20796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863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5656" y="-243408"/>
            <a:ext cx="7467600" cy="1143000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</a:rPr>
              <a:t>Ricerca di mercato:</a:t>
            </a:r>
            <a:endParaRPr lang="it-IT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3692" y="1085525"/>
            <a:ext cx="4561293" cy="306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1453" y="3660898"/>
            <a:ext cx="4834522" cy="288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4571" y="6370637"/>
            <a:ext cx="20796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8216" y="4113371"/>
            <a:ext cx="2657475" cy="265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53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754" b="97661" l="9864" r="89796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4415312"/>
            <a:ext cx="3168352" cy="184281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151" y="2181829"/>
            <a:ext cx="1698161" cy="40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496944" cy="566936"/>
          </a:xfrm>
        </p:spPr>
        <p:txBody>
          <a:bodyPr>
            <a:noAutofit/>
          </a:bodyPr>
          <a:lstStyle/>
          <a:p>
            <a:pPr algn="ctr"/>
            <a:r>
              <a:rPr lang="it-IT" sz="4000" b="1" i="1" dirty="0" smtClean="0">
                <a:solidFill>
                  <a:schemeClr val="accent1">
                    <a:lumMod val="50000"/>
                  </a:schemeClr>
                </a:solidFill>
              </a:rPr>
              <a:t>Concorrenza:</a:t>
            </a:r>
            <a:endParaRPr lang="it-IT" sz="4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90316" y="692696"/>
            <a:ext cx="8229600" cy="4248472"/>
          </a:xfrm>
        </p:spPr>
        <p:txBody>
          <a:bodyPr>
            <a:normAutofit/>
          </a:bodyPr>
          <a:lstStyle/>
          <a:p>
            <a:pPr marL="64008" indent="0">
              <a:buClrTx/>
              <a:buNone/>
            </a:pPr>
            <a:endParaRPr lang="it-IT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it-IT" sz="2800" b="1" i="1" dirty="0">
                <a:solidFill>
                  <a:schemeClr val="accent1">
                    <a:lumMod val="50000"/>
                  </a:schemeClr>
                </a:solidFill>
              </a:rPr>
              <a:t>Prodotto </a:t>
            </a:r>
            <a:r>
              <a:rPr lang="it-IT" sz="2800" b="1" i="1" dirty="0" smtClean="0">
                <a:solidFill>
                  <a:schemeClr val="accent1">
                    <a:lumMod val="50000"/>
                  </a:schemeClr>
                </a:solidFill>
              </a:rPr>
              <a:t>concorrente:</a:t>
            </a:r>
            <a:endParaRPr lang="it-IT" sz="2800" b="1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it-IT" sz="2000" b="1" dirty="0"/>
          </a:p>
        </p:txBody>
      </p:sp>
      <p:sp>
        <p:nvSpPr>
          <p:cNvPr id="4" name="Rettangolo 3"/>
          <p:cNvSpPr/>
          <p:nvPr/>
        </p:nvSpPr>
        <p:spPr>
          <a:xfrm>
            <a:off x="2416624" y="2276872"/>
            <a:ext cx="61445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>
                <a:solidFill>
                  <a:srgbClr val="B32C16">
                    <a:lumMod val="75000"/>
                  </a:srgbClr>
                </a:solidFill>
              </a:rPr>
              <a:t>Avsmicroelettronico</a:t>
            </a:r>
            <a:r>
              <a:rPr lang="it-IT" b="1" i="1" dirty="0">
                <a:solidFill>
                  <a:srgbClr val="FF0000"/>
                </a:solidFill>
              </a:rPr>
              <a:t> </a:t>
            </a:r>
          </a:p>
          <a:p>
            <a:r>
              <a:rPr lang="it-IT" b="1" i="1" dirty="0">
                <a:solidFill>
                  <a:prstClr val="black"/>
                </a:solidFill>
              </a:rPr>
              <a:t>5 Contenitori per pillole e 5 allarmi giornalieri con suono e vibrazione.</a:t>
            </a:r>
          </a:p>
          <a:p>
            <a:r>
              <a:rPr lang="it-IT" b="1" i="1" dirty="0">
                <a:solidFill>
                  <a:prstClr val="black"/>
                </a:solidFill>
              </a:rPr>
              <a:t>Per spegnere l'allarme si deve girare la parte sottostante, per fare ciò occorre una presa bella forte</a:t>
            </a:r>
            <a:r>
              <a:rPr lang="it-IT" sz="1400" b="1" i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5" name="Rettangolo 4"/>
          <p:cNvSpPr/>
          <p:nvPr/>
        </p:nvSpPr>
        <p:spPr>
          <a:xfrm>
            <a:off x="6516216" y="6455806"/>
            <a:ext cx="2052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>
                <a:solidFill>
                  <a:prstClr val="black"/>
                </a:solidFill>
              </a:rPr>
              <a:t>© Daily Care </a:t>
            </a:r>
            <a:r>
              <a:rPr lang="it-IT" sz="1050" b="1" i="1" dirty="0">
                <a:solidFill>
                  <a:prstClr val="black"/>
                </a:solidFill>
              </a:rPr>
              <a:t>S.r.l</a:t>
            </a:r>
            <a:endParaRPr lang="it-IT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84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504" y="11663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 smtClean="0">
                <a:solidFill>
                  <a:srgbClr val="00B0F0"/>
                </a:solidFill>
              </a:rPr>
              <a:t>S</a:t>
            </a:r>
            <a:r>
              <a:rPr lang="it-IT" sz="4800" dirty="0" smtClean="0"/>
              <a:t> </a:t>
            </a:r>
            <a:r>
              <a:rPr lang="it-IT" sz="4800" dirty="0" smtClean="0">
                <a:solidFill>
                  <a:srgbClr val="E41ADA"/>
                </a:solidFill>
              </a:rPr>
              <a:t> W  </a:t>
            </a:r>
            <a:r>
              <a:rPr lang="it-IT" sz="4800" dirty="0" smtClean="0">
                <a:solidFill>
                  <a:schemeClr val="bg2">
                    <a:lumMod val="75000"/>
                  </a:schemeClr>
                </a:solidFill>
              </a:rPr>
              <a:t> O   </a:t>
            </a:r>
            <a:r>
              <a:rPr lang="it-IT" sz="4800" dirty="0" smtClean="0">
                <a:solidFill>
                  <a:srgbClr val="00B050"/>
                </a:solidFill>
              </a:rPr>
              <a:t>T</a:t>
            </a:r>
            <a:r>
              <a:rPr lang="it-IT" sz="4800" dirty="0" smtClean="0"/>
              <a:t>   </a:t>
            </a:r>
            <a:endParaRPr lang="it-IT" sz="4800" dirty="0"/>
          </a:p>
        </p:txBody>
      </p:sp>
      <p:pic>
        <p:nvPicPr>
          <p:cNvPr id="15" name="Picture 2" descr="G:\swot\liuli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5906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382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447" y="2708920"/>
            <a:ext cx="5435659" cy="362560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 rot="996590">
            <a:off x="2949055" y="3619073"/>
            <a:ext cx="135280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DAILY  CARE</a:t>
            </a:r>
            <a:endParaRPr lang="it-IT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120761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1" dirty="0" smtClean="0">
                <a:solidFill>
                  <a:srgbClr val="FE8637">
                    <a:lumMod val="50000"/>
                  </a:srgbClr>
                </a:solidFill>
              </a:rPr>
              <a:t>SEDE DELL’AZIENDA:</a:t>
            </a:r>
          </a:p>
        </p:txBody>
      </p:sp>
      <p:sp>
        <p:nvSpPr>
          <p:cNvPr id="3" name="Rettangolo 2"/>
          <p:cNvSpPr/>
          <p:nvPr/>
        </p:nvSpPr>
        <p:spPr>
          <a:xfrm>
            <a:off x="265210" y="847541"/>
            <a:ext cx="4954862" cy="135732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sz="2000" b="1" i="1" dirty="0" smtClean="0">
                <a:solidFill>
                  <a:srgbClr val="A85918"/>
                </a:solidFill>
              </a:rPr>
              <a:t>DAILY  CARE</a:t>
            </a:r>
          </a:p>
          <a:p>
            <a:endParaRPr lang="it-IT" sz="1000" dirty="0" smtClean="0">
              <a:solidFill>
                <a:srgbClr val="0F2D31"/>
              </a:solidFill>
            </a:endParaRPr>
          </a:p>
          <a:p>
            <a:r>
              <a:rPr lang="it-IT" sz="1400" b="1" dirty="0" smtClean="0">
                <a:solidFill>
                  <a:srgbClr val="0F2D31"/>
                </a:solidFill>
              </a:rPr>
              <a:t>Umbertide, Via Madonna del Moro CAP 06019</a:t>
            </a:r>
            <a:endParaRPr lang="it-IT" sz="1400" b="1" dirty="0">
              <a:solidFill>
                <a:srgbClr val="0F2D31"/>
              </a:solidFill>
            </a:endParaRPr>
          </a:p>
          <a:p>
            <a:r>
              <a:rPr lang="it-IT" sz="1400" b="1" dirty="0" smtClean="0">
                <a:solidFill>
                  <a:srgbClr val="0F2D31"/>
                </a:solidFill>
              </a:rPr>
              <a:t>CF/PI  06457451252 TEL 0759417249 FAX 0759417241</a:t>
            </a:r>
            <a:endParaRPr lang="it-IT" sz="1400" b="1" dirty="0">
              <a:solidFill>
                <a:srgbClr val="0F2D31"/>
              </a:solidFill>
            </a:endParaRPr>
          </a:p>
          <a:p>
            <a:r>
              <a:rPr lang="it-IT" sz="1400" b="1" dirty="0" smtClean="0">
                <a:solidFill>
                  <a:srgbClr val="0F2D31"/>
                </a:solidFill>
              </a:rPr>
              <a:t>E-MAIL </a:t>
            </a:r>
            <a:r>
              <a:rPr lang="it-IT" sz="1400" b="1" dirty="0" smtClean="0">
                <a:solidFill>
                  <a:srgbClr val="0F2D31"/>
                </a:solidFill>
                <a:hlinkClick r:id="rId4"/>
              </a:rPr>
              <a:t>info@DailyCare.com</a:t>
            </a:r>
            <a:endParaRPr lang="it-IT" sz="1400" b="1" dirty="0" smtClean="0">
              <a:solidFill>
                <a:srgbClr val="0F2D31"/>
              </a:solidFill>
            </a:endParaRPr>
          </a:p>
          <a:p>
            <a:endParaRPr lang="it-IT" sz="1000" dirty="0" smtClean="0">
              <a:solidFill>
                <a:srgbClr val="0F2D3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1106" y="82050"/>
            <a:ext cx="3094019" cy="262687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372200" y="6334526"/>
            <a:ext cx="2052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>
                <a:solidFill>
                  <a:prstClr val="black"/>
                </a:solidFill>
              </a:rPr>
              <a:t>© Daily Care </a:t>
            </a:r>
            <a:r>
              <a:rPr lang="it-IT" sz="1050" b="1" i="1" dirty="0">
                <a:solidFill>
                  <a:prstClr val="black"/>
                </a:solidFill>
              </a:rPr>
              <a:t>S.r.l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7732" y="3573016"/>
            <a:ext cx="1912851" cy="216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44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313050" y="-171400"/>
            <a:ext cx="9986601" cy="854968"/>
          </a:xfrm>
        </p:spPr>
        <p:txBody>
          <a:bodyPr>
            <a:noAutofit/>
          </a:bodyPr>
          <a:lstStyle/>
          <a:p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STRATEGIA DI MERCATO: </a:t>
            </a:r>
            <a:endParaRPr lang="it-IT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45002" y="61220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rgbClr val="FE8637">
                    <a:lumMod val="50000"/>
                  </a:srgbClr>
                </a:solidFill>
              </a:rPr>
              <a:t>PRODOTTO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endParaRPr lang="it-IT" dirty="0">
              <a:solidFill>
                <a:srgbClr val="7030A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621386" y="6381328"/>
            <a:ext cx="2052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>
                <a:solidFill>
                  <a:prstClr val="black"/>
                </a:solidFill>
              </a:rPr>
              <a:t>© Daily Care </a:t>
            </a:r>
            <a:r>
              <a:rPr lang="it-IT" sz="1050" b="1" i="1" dirty="0">
                <a:solidFill>
                  <a:prstClr val="black"/>
                </a:solidFill>
              </a:rPr>
              <a:t>S.r.l</a:t>
            </a:r>
            <a:endParaRPr lang="it-IT" b="1" i="1" dirty="0">
              <a:solidFill>
                <a:prstClr val="black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70443" y="2316853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rgbClr val="FE8637">
                    <a:lumMod val="50000"/>
                  </a:srgbClr>
                </a:solidFill>
              </a:rPr>
              <a:t>PREZZO</a:t>
            </a:r>
            <a:endParaRPr lang="it-IT" sz="2400" b="1" i="1" dirty="0">
              <a:solidFill>
                <a:srgbClr val="FE8637">
                  <a:lumMod val="50000"/>
                </a:srgb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5238" y="2749279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276225">
              <a:buFont typeface="Wingdings" pitchFamily="2" charset="2"/>
              <a:buChar char="Ø"/>
            </a:pPr>
            <a:r>
              <a:rPr lang="it-IT" b="1" i="1" dirty="0" smtClean="0">
                <a:solidFill>
                  <a:srgbClr val="0F2D31"/>
                </a:solidFill>
              </a:rPr>
              <a:t>Inizialmente  </a:t>
            </a:r>
            <a:r>
              <a:rPr lang="it-IT" b="1" i="1" dirty="0">
                <a:solidFill>
                  <a:srgbClr val="0F2D31"/>
                </a:solidFill>
              </a:rPr>
              <a:t>praticheremo prezzi </a:t>
            </a:r>
            <a:r>
              <a:rPr lang="it-IT" b="1" i="1" dirty="0" smtClean="0">
                <a:solidFill>
                  <a:srgbClr val="0F2D31"/>
                </a:solidFill>
              </a:rPr>
              <a:t>ridotti (di lancio).</a:t>
            </a:r>
          </a:p>
          <a:p>
            <a:pPr marL="361950" indent="-276225">
              <a:buFont typeface="Wingdings" pitchFamily="2" charset="2"/>
              <a:buChar char="Ø"/>
            </a:pPr>
            <a:r>
              <a:rPr lang="it-IT" b="1" i="1" dirty="0">
                <a:solidFill>
                  <a:srgbClr val="0F2D31"/>
                </a:solidFill>
              </a:rPr>
              <a:t> Applicheremo uno sconto  maggiore per chi acquista la versione fissa e quella mobile del </a:t>
            </a:r>
            <a:r>
              <a:rPr lang="it-IT" b="1" i="1" dirty="0" smtClean="0">
                <a:solidFill>
                  <a:srgbClr val="0F2D31"/>
                </a:solidFill>
              </a:rPr>
              <a:t>prodotto.</a:t>
            </a:r>
          </a:p>
          <a:p>
            <a:pPr marL="361950" indent="-276225">
              <a:buFont typeface="Wingdings" pitchFamily="2" charset="2"/>
              <a:buChar char="Ø"/>
            </a:pPr>
            <a:r>
              <a:rPr lang="it-IT" b="1" i="1" dirty="0" smtClean="0">
                <a:solidFill>
                  <a:srgbClr val="0F2D31"/>
                </a:solidFill>
              </a:rPr>
              <a:t>Utilizzeremo </a:t>
            </a:r>
            <a:r>
              <a:rPr lang="it-IT" b="1" i="1" dirty="0">
                <a:solidFill>
                  <a:srgbClr val="0F2D31"/>
                </a:solidFill>
              </a:rPr>
              <a:t>buoni sconto, che sono tagliandi fatti pervenire ai potenziali </a:t>
            </a:r>
            <a:r>
              <a:rPr lang="it-IT" b="1" i="1" dirty="0" smtClean="0">
                <a:solidFill>
                  <a:srgbClr val="0F2D31"/>
                </a:solidFill>
              </a:rPr>
              <a:t>clienti .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270443" y="4104456"/>
            <a:ext cx="3024336" cy="54868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i="1" dirty="0" smtClean="0">
                <a:solidFill>
                  <a:srgbClr val="FE8637">
                    <a:lumMod val="50000"/>
                  </a:srgbClr>
                </a:solidFill>
              </a:rPr>
              <a:t>PACKAGING</a:t>
            </a:r>
            <a:endParaRPr lang="it-IT" sz="2400" b="1" i="1" dirty="0">
              <a:solidFill>
                <a:srgbClr val="FE8637">
                  <a:lumMod val="50000"/>
                </a:srgbClr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0" y="4653136"/>
            <a:ext cx="6802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276225">
              <a:buFont typeface="Wingdings" pitchFamily="2" charset="2"/>
              <a:buChar char="Ø"/>
            </a:pPr>
            <a:r>
              <a:rPr lang="it-IT" sz="1600" b="1" i="1" dirty="0" smtClean="0">
                <a:solidFill>
                  <a:srgbClr val="0F2D31"/>
                </a:solidFill>
              </a:rPr>
              <a:t> </a:t>
            </a:r>
            <a:r>
              <a:rPr lang="it-IT" b="1" i="1" dirty="0" smtClean="0">
                <a:solidFill>
                  <a:srgbClr val="0F2D31"/>
                </a:solidFill>
              </a:rPr>
              <a:t>La confezione  </a:t>
            </a:r>
            <a:r>
              <a:rPr lang="it-IT" b="1" i="1" dirty="0">
                <a:solidFill>
                  <a:srgbClr val="0F2D31"/>
                </a:solidFill>
              </a:rPr>
              <a:t>oltre a </a:t>
            </a:r>
            <a:r>
              <a:rPr lang="it-IT" b="1" i="1" dirty="0" smtClean="0">
                <a:solidFill>
                  <a:srgbClr val="0F2D31"/>
                </a:solidFill>
              </a:rPr>
              <a:t>contenere </a:t>
            </a:r>
            <a:r>
              <a:rPr lang="it-IT" b="1" i="1" dirty="0">
                <a:solidFill>
                  <a:srgbClr val="0F2D31"/>
                </a:solidFill>
              </a:rPr>
              <a:t>e </a:t>
            </a:r>
            <a:r>
              <a:rPr lang="it-IT" b="1" i="1" dirty="0" smtClean="0">
                <a:solidFill>
                  <a:srgbClr val="0F2D31"/>
                </a:solidFill>
              </a:rPr>
              <a:t>proteggere ,  punterà anche a una configurazione grafica che affermi l’immagine del prodotto .</a:t>
            </a:r>
            <a:endParaRPr lang="it-IT" b="1" i="1" dirty="0">
              <a:solidFill>
                <a:srgbClr val="0F2D31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2112" y="847146"/>
            <a:ext cx="1625333" cy="1521825"/>
          </a:xfrm>
          <a:prstGeom prst="rect">
            <a:avLst/>
          </a:prstGeom>
        </p:spPr>
      </p:pic>
      <p:pic>
        <p:nvPicPr>
          <p:cNvPr id="13" name="Immagine 12" descr="d_s_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897" b="99015" l="1370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2200" y="4844827"/>
            <a:ext cx="1951037" cy="146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012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6_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oggia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</TotalTime>
  <Words>931</Words>
  <Application>Microsoft Office PowerPoint</Application>
  <PresentationFormat>Presentazione su schermo (4:3)</PresentationFormat>
  <Paragraphs>281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6_Loggia</vt:lpstr>
      <vt:lpstr>DAILY CARE S.r.l</vt:lpstr>
      <vt:lpstr>Spiegazione dell’idea:</vt:lpstr>
      <vt:lpstr>Logo e Nome:</vt:lpstr>
      <vt:lpstr>Organigramma – Ruoli:</vt:lpstr>
      <vt:lpstr>Ricerca di mercato:</vt:lpstr>
      <vt:lpstr>Concorrenza:</vt:lpstr>
      <vt:lpstr>Diapositiva 7</vt:lpstr>
      <vt:lpstr>Diapositiva 8</vt:lpstr>
      <vt:lpstr>          STRATEGIA DI MERCATO: </vt:lpstr>
      <vt:lpstr>Diapositiva 10</vt:lpstr>
      <vt:lpstr>Diapositiva 11</vt:lpstr>
      <vt:lpstr>Diapositiva 12</vt:lpstr>
      <vt:lpstr>Diapositiva 13</vt:lpstr>
      <vt:lpstr>CONSIDERAZIONI E RINGRAZIAMENTI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CARE S.r.l</dc:title>
  <dc:creator>Utente</dc:creator>
  <cp:lastModifiedBy>atlas</cp:lastModifiedBy>
  <cp:revision>45</cp:revision>
  <dcterms:created xsi:type="dcterms:W3CDTF">2014-04-15T07:26:53Z</dcterms:created>
  <dcterms:modified xsi:type="dcterms:W3CDTF">2014-05-02T11:21:30Z</dcterms:modified>
</cp:coreProperties>
</file>