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1"/>
  </p:notesMasterIdLst>
  <p:sldIdLst>
    <p:sldId id="256" r:id="rId2"/>
    <p:sldId id="258" r:id="rId3"/>
    <p:sldId id="271" r:id="rId4"/>
    <p:sldId id="257" r:id="rId5"/>
    <p:sldId id="270" r:id="rId6"/>
    <p:sldId id="259" r:id="rId7"/>
    <p:sldId id="263" r:id="rId8"/>
    <p:sldId id="264" r:id="rId9"/>
    <p:sldId id="267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CCFF33"/>
    <a:srgbClr val="66FF66"/>
    <a:srgbClr val="0099FF"/>
    <a:srgbClr val="00FF99"/>
    <a:srgbClr val="FE7F00"/>
    <a:srgbClr val="0000FF"/>
    <a:srgbClr val="FF575B"/>
    <a:srgbClr val="D8881E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296" autoAdjust="0"/>
    <p:restoredTop sz="91398" autoAdjust="0"/>
  </p:normalViewPr>
  <p:slideViewPr>
    <p:cSldViewPr>
      <p:cViewPr varScale="1">
        <p:scale>
          <a:sx n="66" d="100"/>
          <a:sy n="66" d="100"/>
        </p:scale>
        <p:origin x="-132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B517-D55E-457D-9DDD-7B1927711361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7BDD1-8904-4DB1-A8D4-4723934660F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5579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19D6E1E-150C-49AE-AA3D-E4E6376E35A4}" type="datetimeFigureOut">
              <a:rPr lang="it-IT" smtClean="0"/>
              <a:pPr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A0960B-9EB0-454D-A8E8-309A72BAE3B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LOGO ROSSO ZAFFERANOsrl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86" y="928670"/>
            <a:ext cx="7929618" cy="414340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14348" y="5000636"/>
            <a:ext cx="7143768" cy="114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solidFill>
                  <a:schemeClr val="tx1"/>
                </a:solidFill>
              </a:rPr>
              <a:t>IPSSC ITALO CALVINO (PG) ITALIA</a:t>
            </a:r>
          </a:p>
          <a:p>
            <a:pPr algn="ctr"/>
            <a:r>
              <a:rPr lang="it-IT" dirty="0" smtClean="0">
                <a:solidFill>
                  <a:schemeClr val="tx1"/>
                </a:solidFill>
              </a:rPr>
              <a:t>Giulia Testa, Federica Meloni, Michela Cabras, Lorenzo Scassagreppi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IDEA E PRODOTTO</a:t>
            </a:r>
            <a:endParaRPr lang="it-IT" dirty="0"/>
          </a:p>
        </p:txBody>
      </p:sp>
      <p:pic>
        <p:nvPicPr>
          <p:cNvPr id="6" name="Immagine 5" descr="LOGO ROSSO ZAFFERANOsrl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it-IT" sz="800" dirty="0" smtClean="0"/>
          </a:p>
          <a:p>
            <a:pPr algn="ctr">
              <a:buNone/>
            </a:pPr>
            <a:r>
              <a:rPr lang="it-IT" sz="3600" dirty="0" smtClean="0"/>
              <a:t>La nostra idea consiste nel realizzare un olio nutriente e colorante a base di </a:t>
            </a:r>
            <a:r>
              <a:rPr lang="it-IT" sz="3600" b="1" i="1" dirty="0" smtClean="0">
                <a:solidFill>
                  <a:srgbClr val="FF0000"/>
                </a:solidFill>
                <a:latin typeface="Bradley Hand ITC" pitchFamily="66" charset="0"/>
              </a:rPr>
              <a:t>zafferano</a:t>
            </a:r>
            <a:r>
              <a:rPr lang="it-IT" sz="3600" b="1" dirty="0" smtClean="0">
                <a:latin typeface="Bradley Hand ITC" pitchFamily="66" charset="0"/>
              </a:rPr>
              <a:t>,</a:t>
            </a:r>
            <a:r>
              <a:rPr lang="it-IT" sz="3600" b="1" dirty="0" smtClean="0">
                <a:solidFill>
                  <a:srgbClr val="FF0000"/>
                </a:solidFill>
                <a:latin typeface="Bradley Hand ITC" pitchFamily="66" charset="0"/>
              </a:rPr>
              <a:t> </a:t>
            </a:r>
            <a:r>
              <a:rPr lang="it-IT" sz="3600" dirty="0" smtClean="0">
                <a:latin typeface="+mj-lt"/>
              </a:rPr>
              <a:t>prodotto</a:t>
            </a:r>
            <a:r>
              <a:rPr lang="it-IT" sz="3600" dirty="0" smtClean="0">
                <a:solidFill>
                  <a:srgbClr val="00CC66"/>
                </a:solidFill>
                <a:latin typeface="+mj-lt"/>
              </a:rPr>
              <a:t> </a:t>
            </a:r>
            <a:r>
              <a:rPr lang="it-IT" sz="3600" b="1" dirty="0" smtClean="0">
                <a:solidFill>
                  <a:srgbClr val="00CC66"/>
                </a:solidFill>
                <a:latin typeface="+mj-lt"/>
              </a:rPr>
              <a:t>tipico</a:t>
            </a:r>
            <a:r>
              <a:rPr lang="it-IT" sz="3600" dirty="0" smtClean="0">
                <a:solidFill>
                  <a:srgbClr val="00CC66"/>
                </a:solidFill>
                <a:latin typeface="+mj-lt"/>
              </a:rPr>
              <a:t> </a:t>
            </a:r>
            <a:r>
              <a:rPr lang="it-IT" sz="3600" dirty="0" smtClean="0">
                <a:latin typeface="+mj-lt"/>
              </a:rPr>
              <a:t>delle nostre zone, che garantisce la </a:t>
            </a:r>
            <a:r>
              <a:rPr lang="it-IT" sz="3600" b="1" dirty="0" smtClean="0">
                <a:solidFill>
                  <a:schemeClr val="accent1">
                    <a:lumMod val="75000"/>
                  </a:schemeClr>
                </a:solidFill>
                <a:latin typeface="Apple Chancery" pitchFamily="66" charset="0"/>
              </a:rPr>
              <a:t>bellezza</a:t>
            </a:r>
            <a:r>
              <a:rPr lang="it-IT" sz="3600" dirty="0" smtClean="0">
                <a:latin typeface="+mj-lt"/>
              </a:rPr>
              <a:t> e la </a:t>
            </a:r>
            <a:r>
              <a:rPr lang="it-IT" sz="3600" dirty="0" smtClean="0">
                <a:solidFill>
                  <a:srgbClr val="E8490A"/>
                </a:solidFill>
                <a:latin typeface="Albertus Extra Bold" pitchFamily="34" charset="0"/>
              </a:rPr>
              <a:t>salute</a:t>
            </a:r>
            <a:r>
              <a:rPr lang="it-IT" sz="3600" dirty="0" smtClean="0">
                <a:latin typeface="+mj-lt"/>
              </a:rPr>
              <a:t> dei capelli.</a:t>
            </a:r>
            <a:endParaRPr lang="it-IT" sz="3600" b="1" dirty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 BUSINESS IDEA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7901014" cy="45720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sz="6000" dirty="0" smtClean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it-IT" sz="3600" dirty="0" err="1" smtClean="0"/>
              <a:t>We</a:t>
            </a:r>
            <a:r>
              <a:rPr lang="it-IT" sz="3600" dirty="0" smtClean="0"/>
              <a:t> </a:t>
            </a:r>
            <a:r>
              <a:rPr lang="it-IT" sz="3600" dirty="0" err="1" smtClean="0"/>
              <a:t>use</a:t>
            </a:r>
            <a:r>
              <a:rPr lang="it-IT" sz="6000" dirty="0" smtClean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it-IT" sz="3600" b="1" i="1" dirty="0" err="1" smtClean="0">
                <a:solidFill>
                  <a:srgbClr val="FF0000"/>
                </a:solidFill>
                <a:latin typeface="Bradley Hand ITC" pitchFamily="66" charset="0"/>
              </a:rPr>
              <a:t>saffron</a:t>
            </a:r>
            <a:r>
              <a:rPr lang="it-IT" sz="6000" dirty="0" smtClean="0">
                <a:solidFill>
                  <a:srgbClr val="C00000"/>
                </a:solidFill>
                <a:latin typeface="Brush Script MT" pitchFamily="66" charset="0"/>
              </a:rPr>
              <a:t> </a:t>
            </a:r>
            <a:r>
              <a:rPr lang="it-IT" sz="3600" dirty="0" smtClean="0">
                <a:latin typeface="+mj-lt"/>
              </a:rPr>
              <a:t>and </a:t>
            </a:r>
            <a:r>
              <a:rPr lang="it-IT" sz="3600" dirty="0" err="1" smtClean="0">
                <a:latin typeface="+mj-lt"/>
              </a:rPr>
              <a:t>other</a:t>
            </a:r>
            <a:r>
              <a:rPr lang="it-IT" sz="3600" dirty="0" smtClean="0">
                <a:latin typeface="+mj-lt"/>
              </a:rPr>
              <a:t> </a:t>
            </a:r>
            <a:r>
              <a:rPr lang="it-IT" sz="3600" dirty="0" err="1" smtClean="0">
                <a:latin typeface="+mj-lt"/>
              </a:rPr>
              <a:t>ingredients</a:t>
            </a:r>
            <a:r>
              <a:rPr lang="it-IT" sz="3600" dirty="0" smtClean="0">
                <a:latin typeface="+mj-lt"/>
              </a:rPr>
              <a:t> </a:t>
            </a:r>
            <a:r>
              <a:rPr lang="it-IT" sz="3600" dirty="0" err="1" smtClean="0">
                <a:latin typeface="+mj-lt"/>
              </a:rPr>
              <a:t>of</a:t>
            </a:r>
            <a:r>
              <a:rPr lang="it-IT" sz="3600" dirty="0" smtClean="0">
                <a:latin typeface="+mj-lt"/>
              </a:rPr>
              <a:t> “Città della Pieve” </a:t>
            </a:r>
            <a:r>
              <a:rPr lang="it-IT" sz="3600" dirty="0" err="1" smtClean="0">
                <a:latin typeface="+mj-lt"/>
              </a:rPr>
              <a:t>as</a:t>
            </a:r>
            <a:r>
              <a:rPr lang="it-IT" sz="3600" dirty="0" smtClean="0">
                <a:latin typeface="+mj-lt"/>
              </a:rPr>
              <a:t> a </a:t>
            </a:r>
            <a:r>
              <a:rPr lang="it-IT" sz="3600" dirty="0" err="1" smtClean="0">
                <a:latin typeface="+mj-lt"/>
              </a:rPr>
              <a:t>beneficial</a:t>
            </a:r>
            <a:r>
              <a:rPr lang="it-IT" sz="3600" dirty="0" smtClean="0">
                <a:latin typeface="+mj-lt"/>
              </a:rPr>
              <a:t> oil </a:t>
            </a:r>
            <a:r>
              <a:rPr lang="it-IT" sz="3600" dirty="0" err="1" smtClean="0">
                <a:latin typeface="+mj-lt"/>
              </a:rPr>
              <a:t>for</a:t>
            </a:r>
            <a:r>
              <a:rPr lang="it-IT" sz="3600" dirty="0" smtClean="0">
                <a:latin typeface="+mj-lt"/>
              </a:rPr>
              <a:t> the </a:t>
            </a:r>
            <a:r>
              <a:rPr lang="it-IT" sz="3600" dirty="0" err="1" smtClean="0">
                <a:latin typeface="+mj-lt"/>
              </a:rPr>
              <a:t>hair</a:t>
            </a:r>
            <a:r>
              <a:rPr lang="it-IT" sz="3600" dirty="0" smtClean="0">
                <a:latin typeface="+mj-lt"/>
              </a:rPr>
              <a:t>.</a:t>
            </a:r>
            <a:r>
              <a:rPr lang="it-IT" sz="3600" dirty="0" smtClean="0"/>
              <a:t>   </a:t>
            </a:r>
          </a:p>
          <a:p>
            <a:pPr algn="just">
              <a:buNone/>
            </a:pPr>
            <a:endParaRPr lang="it-IT" sz="3600" dirty="0" smtClean="0"/>
          </a:p>
          <a:p>
            <a:pPr algn="ctr">
              <a:buNone/>
            </a:pPr>
            <a:r>
              <a:rPr lang="it-IT" sz="3600" i="1" dirty="0" err="1" smtClean="0"/>
              <a:t>We</a:t>
            </a:r>
            <a:r>
              <a:rPr lang="it-IT" sz="3600" i="1" dirty="0" smtClean="0"/>
              <a:t> produce </a:t>
            </a:r>
            <a:r>
              <a:rPr lang="it-IT" sz="3600" i="1" dirty="0" err="1" smtClean="0"/>
              <a:t>two</a:t>
            </a:r>
            <a:r>
              <a:rPr lang="it-IT" sz="3600" i="1" dirty="0" smtClean="0"/>
              <a:t> </a:t>
            </a:r>
            <a:r>
              <a:rPr lang="it-IT" sz="3600" i="1" dirty="0" err="1" smtClean="0"/>
              <a:t>items</a:t>
            </a:r>
            <a:r>
              <a:rPr lang="it-IT" sz="3600" dirty="0" smtClean="0"/>
              <a:t>:</a:t>
            </a:r>
          </a:p>
          <a:p>
            <a:pPr>
              <a:buNone/>
            </a:pPr>
            <a:r>
              <a:rPr lang="it-IT" sz="3600" dirty="0" smtClean="0">
                <a:solidFill>
                  <a:srgbClr val="00B050"/>
                </a:solidFill>
              </a:rPr>
              <a:t>   </a:t>
            </a:r>
            <a:r>
              <a:rPr lang="it-IT" sz="3600" b="1" dirty="0" smtClean="0">
                <a:solidFill>
                  <a:srgbClr val="00B050"/>
                </a:solidFill>
              </a:rPr>
              <a:t>ZA’FARAN DOLCI RIFLESSI</a:t>
            </a:r>
          </a:p>
          <a:p>
            <a:pPr algn="r">
              <a:buNone/>
            </a:pPr>
            <a:r>
              <a:rPr lang="it-IT" sz="3600" dirty="0" smtClean="0">
                <a:solidFill>
                  <a:srgbClr val="0000FF"/>
                </a:solidFill>
              </a:rPr>
              <a:t> </a:t>
            </a:r>
            <a:r>
              <a:rPr lang="it-IT" sz="3600" dirty="0" smtClean="0">
                <a:solidFill>
                  <a:srgbClr val="0000FF"/>
                </a:solidFill>
              </a:rPr>
              <a:t>          </a:t>
            </a:r>
            <a:r>
              <a:rPr lang="it-IT" sz="3600" b="1" dirty="0" smtClean="0">
                <a:solidFill>
                  <a:srgbClr val="0000FF"/>
                </a:solidFill>
              </a:rPr>
              <a:t>   </a:t>
            </a:r>
            <a:r>
              <a:rPr lang="it-IT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ZA’FARAN ROSSO INTENSO</a:t>
            </a:r>
            <a:endParaRPr lang="it-IT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magine 3" descr="LOGO ROSSO ZAFFERANOsrl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  <p:sp>
        <p:nvSpPr>
          <p:cNvPr id="7172" name="AutoShape 4" descr="data:image/jpeg;base64,/9j/4AAQSkZJRgABAQAAAQABAAD/2wCEAAkGBxQSEhQUEhQUFBUXGBQXFhUXFxQWFRUXFBQWFxUUFxQYHCggGholGxUUITEhJSkrLi4uFx8zODMsNygtLisBCgoKDg0OGxAQGywkHyQsLCwsLCwsLCwsLCwsLCwsLCwsLCwsLCwsLCwsLCwsLCwsLCwsLCwsLCwsLCwsLCwsLP/AABEIALcBEwMBEQACEQEDEQH/xAAcAAACAgMBAQAAAAAAAAAAAAAABwEGAgUIAwT/xABMEAABAwICBgIMCgcIAwEAAAABAAIDBBEGIQUHEjFBUWFxEyIyQlNzgZGSsbLRFRYjNDVSVHKh8BQXJDNiweFEgoOTorPC8SVDY9L/xAAbAQABBQEBAAAAAAAAAAAAAAAAAQIEBQYDB//EADIRAAIBAwIDBwMEAwEBAQAAAAABAgMEEQUhEjFRExQVMkFScQYiMzRhgZEWI0KxoST/2gAMAwEAAhEDEQA/ANdo7EE1JO90bsr5t+sqdXDTPRrnS4XNLca+GsWQ1bRskNf3zTz42U+jcqWxib7Sq1tLKWxZGnzcFK2xkr+XMCbpMsRyNbprQsNVGY5m3aePIrrTrypyyjnOlFiJ1h4Cloh2ZnbwbVibZs+8OS0VjqMZ/bI5xo8KyL9wV63HGYhgxSRGshLz3AlOAEACABAAkA6N1H/RUfjJvbWJ1L9VIkR5I0OuFtqqHl2I+2Vnb7mjc/Svkn/BQlANgCABOh5jlW8jOk6H93H91vqV7HyI8jreeXyckae+cz+Nm/3HLf2f6eHwQZcz4QpEeQ0E4AQAIAEABTZgS0Ij1A3uGcL1Nc7Zp47tvYyHtWM3Xu7j1KDc39Kim/UfGOR44MwNBoprpXybcpFnSO7VrRvIaFlL/UpVnuSKVBzlwxWTS4q1hOcXR0mTbWMp7rp2FR1rn0ia7TPp5LFSv/QvSeO/j1qBI2cIKEcRPeho5JnBkTdpxNshkL80+FOU2R7m7p0I5mxs4QwGyn2ZJrPmyNu9Z1K0oUeAwep61K5k4R8pdz5FI4TP4kc56S0bLA8slaWng7gQqSdKUT1e2vaNZfaz5oZnNcHMcWkbnNNimRk4kitQhVjwyWcjKwjrDFhHVXvua/n95Tqd16MxmqaE1Lip/wBDGpZg8AtII5jip0KimtjMTg4Phkj0uE+SaGbGD4w4WcAb3yIvcHmli8DmKvHWqRkm1No+0b97oTlG77n1T0K4stWlT+ye5zlETOkdHyQPMcrDG8Xu1wscuIPELSUa8Ku8WcWj41IjEaCUAQAIAEACTqB0bqQ+iY/GTe2sVqX6qRKprZGk1xfOIPFu9sLOX3NG2+lfLMX6gGxBAAnQ8xyreRnSdF+7j+631K9j5EeR1vPL5OSNPfOZ/Gzf7jlv7P8ATw+CDLmfCFIjyGgnACABAEhDAyEZuBa5O4DMm/ADiVzlKMVmTBLI0cGapJJtiWsPYoz23Yh+8I4XPAKhvNZUcxgdIx3GXpXT9LoyIRsa0ZWZDHa54WNt27esvcXWcyk8st7LSqlzJYWEKzEmJZqx3yjrMG6Mbh/VVVSu6hu9P0mlax5LPU0t/MuOS1WyLJhbB81Yb5xxDe8jN3Q0LvSt5T3ZR6jrVO1jwx3Y3NAYfhpG7MTcz3Tj3R6yrOnSUTD3l/VunxTNywcNy7ciBnOyMthHEGJdSvS09NpCG5s9pFw4d0AdyWtRx50SbS7qUd4sWGKsFS0ri6P5SLflmW9aqq9vj7o8jcabrcK0VGfMqp/p0hQmmaLKms+hY8MYtnpjZp2m7y08hyXejW4Ch1DRqVRcSW42cP4kirGAtIa/iwnMFWNO4hPYw91YVaEt1sboHnvUhIhca5AW80ND087GgxPhWmr4w2oZ2wvsvbk9luTuS70Lqdu8pjcZ5iHxjq8qKAl372DhK0bh/G3vT0ZrT2epwqrfmcnAp7m5fmytVLKyhjRinbtCAky1zAERbfMAS9QOjdSP0Szxk3tLFan+qkSafI0uuMftEHi3e0FnL7mjcfSvkmL5QDYAgACdHmcqvkZ0rRD5OP7rfUr6HkR5HV88vk5G0985n8bN/uOW8s3/AKI/BBlzPhClxGglAEmQMiOSbmT5Cm5w/hiprXbNPE51rBztzW34kqLcXtKknxCxg2x5YT1f0mjWtlkLZJh3Ur+4YR9RvArK3epTqprOIkmjRlJ4W7NdizWL3UVJmTcGQ/8AEqgqXaSxE1mm/T+Wp1hcTTFzi5xLnHeTmT1lQHPieWbGnShTWII9KOmfK4MiaXOPAcOvklUZTeEMr3NOjHimxlYV1dBhElUdt2RDBuB5Hmp9C1w9zGal9QOonCi9hiwxBosBYDdbK3UpzWORmJSk3mRnspuRqbPOadrQXOIa1t7uJ7Ww4k8E+OZbIdyKRU61tHse5vZnGxtdrLjyG+amLT6rQcaEPoLE9TSSCSCQg7iDcsIG4bPJaqtZU6uzI8ZYHjgPWNDXs7FPsxT8WmwZIOgnj0LNXmnzpPbeJ2jUw/t2JxZgBk15KcbEmd2Wycf5Kjq0IyWOTNHp2szo/bU3QsaumfTvLJG7Lhlnx6iq2pRcXhm0o3VOvBOLMWVj2uD2OLXDcW5f9pkXwj6lpCrHEkMPCesfdFVb9wk4dAIU+hc9TJanoHBmdL/wY8NQ14DmuDmncW5hTlNTMrKEqb4ZLB7W6rlOkkc00iJYWuBBAIO8EXB6CEqzF5iP5itx1qkZNtS0OzFJvMX/AK3m/A96d6t7LVXS2nuMlDIk9I6Nlp3mOZjo3t3tcPUePkWmo3EKscxZxccHyuaum7GkLqsACTqB0ZqR+iWeMn9pYvUv1UiTDkjTa4/nEH3He0Fm77mbj6V8kxfKAbAEADf5p0eZxq+RnStIe0j+631BX0PKjySr55fLORtPj9pqPHTf7jlu7P8ADH4IMuZ8IUxDQSgZBvn4DmmTkocxUhmYH1US1FpazaihIu1gPyr78f4VQX2qKLcaZ0UVzyM6v0vR6KiEMYaC0drCzK55k8+ay9e7Um3J7lvZaTWut0sR6iwxJieatPbnYj4Rg5Dr5qonVk3j0NzYaRQtorbL6mkG7kuXN4LfkuhYMOYQnqyCB2OPi8/yHlUmjbSnuylv9ZpW6xF5Y4MP4cgpGARNG1xfbM9as6dGMEYW7v61zN8b2NwGrsQGlkL/AJ4JqHJdSv4rxpS6PbeZ3bnuY25vPLLgF3t7KpVe3IJNIQmM8fVNe4gu7HDfKJtwCP4ua1Flp9OksvdnGU8oqfZeWStVwL0OWWYNScLAz2vz08xyTZw4otNC5GNgjWpLTlsdXtTwiwDz+9jHX3wVHe6TGS4qfM6Rn6Mb1RT0ek4dppZIw7pG2JFxx5FZuvbY+2a3LG2u6tB5ixY4mwbLSkub28R3OG8dYVTXtnF7G103W41ftnnJVwomMGgypL9je4bxTNRuGwS6PiwnIDoXenUcSo1DSKVyspbjdw3imGraNg2eN7Dk7psFYUq0ZGGvtNqWz+5bFgc9SI8ivzjmY7PLrSOKbyJzNLibCtPXs2KiMOI3PGT2nm077dC70bqpSl9rFaXqInG2raqobvb8vDn27R2zQPrs4da01pqcai4XzOModCjhquIyXoc2iErYh0ZqR+iWeNn9pYzU9rqRJhyRptcfziD7jvaCzd7zNx9K+SYvlANgCABu8dYTo8zlVX2M6TpHfJx/dZ/JXsPKjyOt55fLOTcTj9sqfHS/i8reWX4Yr9iDPZmtDVM5bDTaaAw9UVsoip4y9x3ncxo5uduAUS7vKdCOZMdGLY9MI6u6bR7DNUObLKBcyOADI7Dc0Hp4rK3WpVKu2cI7wpubxBZZr8V6wO6ipM7jOXd5QOfSqCtcJPCZsNK0B7VKy/gXk0hc4ucS5xzJOZUB7vJrqdKNNYisIimhdI4NY0ucTuGZSKLk8IWpWhTXFNjNwfq7sRJV2JyIjGY8vSrOjaKKzIxup6+5NwoMYrIA0BrQAAMmjcpecbGUlxTfFJmd7JyD9jF0gAucuvLy9Cblt7CYYqcd62mRF0NDZ77Fpm71h3HZHfFXNlpbniU+Q1zwJWtrZJnmSVznvOZc43P9AtPSoqksRODlk8CV04dxDFLgCU4ASMCWHNNyBusNYlnoZNunkLeLmHNj+gs/molzY060R8ZtD1wjrBpdJDsTh2Ka2cbyNlx47DuKy11p06Dy1lEqlWa3ifHizV6H3kpLNdvLDx6lS17dT3XM0em69OniFTkLKop3xuLHtLXDgRY5KsnGUHho2ttd068cxaZFPO6N22xxY76w3psZNPYWvb06q+5DMwtrDa60dV2py7fh51ZUbtLZmN1L6fa+6mhiQTNeA5p2geKnKaZmJwcHwSWGehcDx3ox6jGsGEke0Lb8rHpvw6k1Secr0BIVuO9UzZi6Wi2Y5N5itaJ5/ht3J6Fc2Wqum+Cb2GSgJXSmjZad/Y543RvHeuFvNzWlp3FOqvtaZycWjoHUh9Es8bN7SyeqfqpHeHlNNrjP7RB4t3tBZy85o2/0r5Ji+UA2IIAlu8dY9aWPM5VfIzpGh/dx/dZ7KvqflR5HXX+x/LOStPXNTUE8Zpf9xy3lrNQt4t9CDJbl0wRqunqyJKkOggyO75SQHMBo5Hmq+91aMFiDyzpGn1GzPUUeiIBGwBgzIiabue76zjvvlvWUuLuU3xTZYWemVLqeIrbqLTEmKpqwkP7SPgxp3599zVPVrOZvtP0ilarllmg3dXmXH1LjKSwbrDeGJqxw2Bss4yHceYHSu9Ki5vGCp1DV6VqueWOHDuGYKRgDGAvG9533VtToxijBXupVbiTedjetOac9iBFbGRck25jjSYmxNT0LC+eRrTYlrbjbcbbmt43Xe3tqlaWEhG0hB4z1iVFfdgJhgu75JpI2hwEhGZ6t3QtRaabTofc92cJTyUy//StopDGzFPEBAAgAQAIeABNTXoAWSsDJjsxnYjMG9vxXKpGEliQqeBp4I1sPitFXAyR3AbIO6YN3bDvgFRXukprjpneNTOw0tJaHpdJQh12vaRdkrLfgVmqtvl4nzJ9nqFa2lmL2FVifCU1Gb27JHc2cN4F8rjnZVVa2cGbnT9ahcLD5lfUUvftkiw4bxdNRuAuZI/qk+pSKdZplHqGj07hNx5jbw1iSGsF4zmO6bxBVjSq8exh7zT6ltP7uRvg4LulkhPYhx6bJ2wmTTYkw5T1rOx1EYeBuNrOaeYcM/Mn0bmdGWw17hhXQMdDTtp4idljnOu7eS87WaK1d1arb54HIXuuH5xB4t3tBVN76G1+lfxzKCq82IIAAljzOVbyP4OkaM/JMP8I9SvoLMUeR1/yS+WViiwFQQTPqOxhz9tz9p+YaXE3NjlvU2pe1ez4c7EeNJzlhGoxTrDay8dIA94Oy5xyaMu96lT1LrGy5mo07QZ1MTqchZVdS+Vxc95e453cq+UpSe5tqFvCjBRgjzijLiGtaXE7rcUkY5Y6pVjCPFIYuFdXROzJWZbrRjefvqfRteF5kZHUfqB7wt/7GVSUrYwGsaGtGVmjLyqenCPIyM6lSpLM2fQQjLEwvUwkNvz+J6EeZ4FymLLG+tSOmLoaQCWbcZB+6YTllzKtrLS5VWpS5DJzxsJDSekJJ5DLM90jzmS438w4BaelRpUlhLkR3Js+MrulncQhAEp4AgAQAx49TNeTm6Bv94n+SonrVHHI6dmz7G6kKv7RTjySe5cvHoR/5DszIakKr7TT+aX/8pP8AIF7Q4AOpCq+00/oy+5Hj69ocADUfVfaafzS+5J48vaLwE/qPqftNP6MvuQ9ei1jhBQLbgTANVo5xJq2ljjnE1pMbv4iHDulV3V5TrPPCdUsDClhDhskbQ4gqFiMkOhx03xRZSdLatoJHbUTjEOLBuvzUaVrGTLy3124prhbPjZqrj8M5N7nBElfUddHtDqzbG4OZPIxw3FpP49CdG3jF5RGuNanXjwy5F6oInNaGvdtOAtfielSIxwiibUpM+jiky/QR4XIlGZCbdCD+etKkOFLri+cU/i3e0FW33mNn9LeSZQFXmzBABb8+VLHmc6nlZ0jo0fJR/dZ7IV/DeKPIrj8svlmuxJoL9KbsulexvJvHrSSpqXM6W1d0ZcSK0NV9MBm+Tzrk7ODLn/JLiOyMjqvpvrvTe5wD/Jrg3mHsJU9ILsbd/wBd2ZXWFCMSsvtUuLvmywBP4dyv9NySug3EiEYFSS5mu0/o39JidGXyRtcCCWGxsUtJ8EuIXKQu36kqU/2mfzNN+u6s1rFWKwhnDFkDUfS/aZ/NGl8arBwRD9SFMN9TUEdTEeNVxOBGbNR9Lxnn8zEeM1h3ZxMv1I0nhp/9CTxet+wnAiTqTozumn/0FL41XBUyP1H0nh5/9CTxqv8AsL2SGdZVOZDuLPoDbfkpefoLh9CSen1Ix+wb+0jf/WyTaPMVLPNGTbcx+ATXOIvD0RF+kfh60ZiHCG0OYHlCRVI5G8D9DHbHMecI44hwz6GXZB0JO0XUOH9g2hzH4JeKL9ReF9DAuaO+b5x70cUY75HcMpejATs+s3zj3pXWj1EVGXtYfpLPrN84QqsRXRn7WH6Qz6zfOPejtYidlU6Mg1DPrtt95qO2iKqU+jFRrdna6eHZINmOvY33lVt405Gy+l6U4wk5IoagmxBABdOWzOdRZizoTRuk4TFGOyMuGs74DOwV3RqR4Tymvb1FVlmO2Wfb+mx+EZ6YT3UivU4dlPPJngdIwcZY/SCTtY9R3YVvSJl8JxH/ANrPSCb2seonYV/YA0rDwkj9IJ3HHqDtay/5MjpOEb5Y/SCV1Iid2qN8mYHTUHho/SSdrEf3Wv7SPhiDw0fpBDrR6id0rv8A5D4Yg8NH6QSKrHqCs63sBulafwsfpBI6seod0rL/AI/+A7S8HhY/SCO1j1FVpW9hj8NQDfPH1XCd2seodzr+w8ziGlG+oj9NvvR2seovcq3tZPxkpPDx+m33o7WIvcq/tYDEVKchPF6bf5I7WPUHZ1/azL4ep/Dw+mjto9Rvdbj2sRTtP1R31EvpKm7ap1PTPCrX0ijz+Gajw8vpFJ2s+o/w6h7UHwzUeGl9Ipe1l1YvcKHsRj8Kz+Gl9Mo7WXUXuFD2IBpafw0vpFJ2j6idwoe1AdKznfNJ6RTXNv1HKxoexf0YfCEvhZPSd70ik0L3Kh7UY/pknhJPTd70vay6ju6Ufav6D9Nl8JJ6bvelc2N7nR9i/oyNfL4WT03e9N4n1Hd0o+1f0YPqpDve89bne9DnJ+oqtaK/5X9GHZnfWd6R96OJi92pe1B2Z31nekfejjYd3pe1B2Z31nekfejjYd3pe1B2V31nekUcTDu1L2owJ6Sek5pHJvmPjTjFYisAkOgIAECNZJueZ85TuNnFW9PoiS88z5yjiYd3pe1EX6T5yjiY7saftQbR5nzlJxMOxh7URfpPnKOJiOhTfogJvxPnKXifUO70/ag/PFHExexh0QW/OaTiYdjDoiLJeJh2UOgWRxMOxh0QWScTDsYdEGyEvEw7KHQNkcgjiYvZw6EbI5I431Ds4dCdkckcb6h2UOgWRxvqHZQ6IycU3I7DIRkUECggAQAIAEACABAAgAQAIAEACABAAgAQAIAEACABAAgAQAIAEACABAAgAQAIAEACABAAgAQAIAEACABAAgAQAIAEACABAgIAECggAQAIAEYAEACABAAgAQAIAEACABAAgAQAIAEACABAAgAQAIAEABQJkEBkEACABGABAZBGABLwsMoEgZBAAgAQAIwAIwAIwGQAShkEgoIAECAjAJ5BGABAAgAQBF0BlEoAEACAyCABAAgMggAQGQQGQQGUbZ2HqnhBKf7ql92ZSR1i36nl8B1X2eX0VzdB5JC1S29wfAVV9nl9FHd2Hitt7g+Aar7PL6KO7yDxW29xPwDVfZ5fRS92mHi1t7jE6Bqvs03oo7vJCPVbb3EjQFV9mm9FHd5ieLWvuJ+LlX9ml9FL3aYni1p7j1GF6z7PJ5kvdJjfGbT3GXxUrPs8n4I7rMTxu09wfFSs+zyfgl7pMPG7T3B8V6z7PJ5gUdzmL43ae4luFa07qeTzAJe5zEeuWi/6PQYOrfs7k12sxPHbT3GD8JVo/s7/AME120w8btHyka2voJYSGyscwn6y5zpuPMnW15Tr+Q+ZcyaCEABOSyxknhZN3BhGskaHNhcQcx1cCu6oSlyKaeuW0JOMnyPT4lVvgXecJe6zE8etOpkMFVvgT50d1mL47ae4j4mVvgT5wjukxfHbT3EfEut8A5HdZiePWnUn4k132d3nCO6zE8fs+pPxIrvAHzhHdJh/kFn6Mn4kV3gD5wjukw/yC09WQcEV32d3nCXukw/yCz6h8Sq77O7zhJ3OYeP2fuIOCq77O7zhHdJi+P2fuMhgiu8AfSCTutQTx606mXxHrvAfiEvc5ieP2fuI+JFf4A+kEndZh49adQ+JFd4A+kEd1mHj1p1I+JFd4D8Ql7pMXx6z9w9Wq5xE84Msk1wWRWQHBLjAziJJ5BAnFIix6EBmRCRiMya8cUPlsOTBoQgMinitmO0jAyMm2BKB2dybpuwuTEpySCXMkOukcQbJcmCPkK3XKO2puqX/AIqBfehsfpbnMW6rjaggCHbihcxk/Kzo7RI+Rit4OP2Qr+h5EeQ3D/2y+WfbdOksnNsCUcIjlsQHJ3CJxA51kgTb9CNtGEKuWxASJZCLedwuhwXoEiWuQlgX/kC5K8hHyktKR7rcauZklWMbA8ggMsDZNHEBJ8A1glGJDcsTcuvBlu0pXX/id/VX8dEl1GdqjyOvJ32RvpJ3gkuovaIj9eLvsjfSS+CS6hxroeUuvGXhSMPW9w9Sd4F1lgHVxyJZrvk2TekYHcLPcW+UlHgUfcxO2MYtd0t+2pYh0teT+BSPREsviBTyy4YPxnV6QddtJsQcZnm1/ujiqe4oKjLCH5QwGrgPApQaPMnglyN4eHc12mtMxUzNqV4bybftj0KPUrKJIoWlS4liKFppHWfOXnsDWtj4Bw7brUOd10NRQ+nOKCcuZ8x1lVnHsfm3LmruR2X01DOWzdYexTpGqcGxsYWXG08iwaOk8VKp1JMqNR06hbcmMeFrg0bRuePK/UpXMop49Ba65e6puqT/AIqBfehr/pXnMWyrTaggCHbkqGT5HR2h/wBxD4tnqCvKXkR5FdL/AHS+WfYu0ThgLJHkMEFqb9wOOxWMVyV0Y26XYc0b2kdsOpJlk21jTlLhmL+XWHWtcWu2Wkb2kZqvq15p7Gpt9CoVFlGJ1i1nNq5q7kSn9OUMbFuwtrCjnsye0b91+BUmndZe5nr/AEOpR3juWrSpmMTjTFvZbEt2h2juQ6CVYU5wk8MoZ8UVwtCX01rO0rTTlkzI4iN8ZYDlzEn8wr2106hVWXIZOWEsHwM1waSBzMNuXYh61J8Eov1GKp1PR2uTSH/xH9xL4JRXqO7X9jzfrg0kRYOiHT2MJfBKPUTtv2PL9buk/Cxf5TfcjwWj1/8ARvasP1uaT8LF/lN9yFotHqL2rD9bek/Cxf5Tfcl8Eo9Q7VlCVyo4ORN0uAIukawBN0mWKekcRcQ1oLibANAJcT0BNlOMFmQDVwTqnfJsy192NyLYGntndD3DueGSzt7q3pTOiS9R0UlGyNjWRtDWNFmtG4DoCoXNzeZHVJH1AJRyaMHvsM/dbypsmlzCKfIpOK8ex092QWkl57w09Kh1LpLyl7p2i1K74prYVOk9JS1D9uZ5c48OA6hwVdUqOXM3FtY0rdJQR8zGF5s0FzjkAN56gkjBy5HapVjS3lsi/YV1eOfsyVVw05tjG8jp9yn0rVR8xk9R1/LcKRY8RYzodFtEYAe7hFFYkZb38lc22n1KvlWxkatWU3xTZsNX+JXaRpezuYGnskjdm+4Ai2abd0HRqcAxPiKvrmGdKeiX/gqe+9DY/SvmqL4Foq02wIAg7kIZLkdF6Ed+zwn/AObPZCvKeezWDyS6/NL5ZTqnWZFT181LVDYa1zQyQbiCBv8AKVaQsJypKaI/EkXumqWvaHNcHNO5wNxZQ5JweJIFI9QUxvoKyHdCMsa8lVxPgyGqaTbYl3h4yF+F1yq01ItrHVK1s1l5Qp9PYdmo37MrCRweB2p8vBVtW3lHfBubHVKNylh7mp/P5KjrYs5RUkWzC+OZqXtZSZYuRzcPKpFOu4tGb1LQYVk5Q2ZfaujoNMQAPAdYXBGUsZO4gjNXdtfdn90WYq5sats+Ca/kTONNXdTQkvA7NB4RuZZ0PAzWqs9ThVSj6kBwwU4Djw5q0z0QwwKcov1EyRdJuLkLpVuAJ3ChASgAQBIF0zLa5Ab3C2E6ivfswNs3vpXAiNv962Z6FCub6nQTzzHKOR94L1fU1ANoDsk2W1I8ZjnsjvVl7q+qVnjkjpGJbgz88+tQmkzoufIlxslxlbDuHLPg0vpiKmZtyvDeQ4nyLlOqoLc7WtpVry4YIU2J8ey1N2xExx/iVWVrhyeDcafoVGkuKossqN/xzvz8qivc0EVGKxHkbbQGHZqxwETTs8X96PKu1OjKRX3+qUbaO73GtoLDNNQs7JJs3b3Ur7ANtyKtKFF7KKyzB3uq1rqT32F5j3W25+1DQXY3MOm753DtBw61prPStuKoU8pr0FRJOXEuJLnHe5xJJ6b81oKcYwjiKOTeToDUT9HHx0nqCy2rrFf+DtTex465v7L/AIv/AAWYvvQ2n0r56n8CzVabYEABQhkuR0ToP5vB4tnsj3K9pfiR5Jdfmn8s501s5aUqetvshbbS97dJkCo9zwwjjmpoHDYcXx99E43B6jwT7uwp1o8txIywPfB+O6fSDbMIZKO6icbHrbfeFlbqxqUG9sokxlktTXdChqXUGzItTsZ3GN+jPnrKNkjC17Q5vIi6WWGtx9KtOlLNN4FlinVwW3kpN290Z3DjkVX17XKzE1um6/w4hV/sXc0ZaS0gtcDYgi34cVXyjwvDNbTrxqpODPooa6SF23E5zHDcRln0jiERk1sNubWFeHDJDPw1j6KcCOqDWPPa3Pcvv0bs1ZULpcuRh9S0GdDMqe6PgxnqnhqAZqIiGXeW3+Rd0/wnpWistVqU39zyjNyh6PYSel9ETUshjqGOjcOYyPS07iFpqdzCqsxZwwfCGrviXqBASw3EBPAEjeAMg388+hNnNRW4qQzcB6qZKm0tYHRxHcy+y93XyCor3VlD7KfM6qmx4aO0bHBG2KJoYxosBvHWeZWbnUdWXFLmOR9hyTUh+cGDnD3ngEOSSyOy+SKVivHsVOSyG0kvPvW+VRKt0o+UvNM0KpcffPZCq0rpOWoeXyuLiSSBwFzuCrZ1ZTe5t7OxpW0cRW58jIy42aC4ncBn+ASRg5PBIq1oUouUi/4W1eOks+qybkQwHM9an0rXHmMpqP1CvJRLPinFtHoqLZyL9zYY7B5y3uPejLeeaubWyqVXiC2MhWrSnLiqPIjcW43qtIOPZX7MV8oWZMAvlf6x6VqLXTYUllrciSm3yKySrJJ8mMIRw45AdC6iB/40+Ok9TVkdaf8A+j+DvBbJnjrm/s3+L6mLMX3JGy+lH99RfAslXG4BAAgZLkdEaCP7PT+LZ7KvaP4keSXbxWn8s511t/StT1t9kLb6X+nX7ldPmVAKywxp6wVDmODmOc1w3OBsb9fLoTJ01PzCp4GxgnW8WbMVfd43CcbxwG03+azt7pXrA7KohzUlfHKwPje17HC4c03BVBKMovc6vc99u+XFOEf7GIb+HFNcsDcZK/iPCUNWDtNDZLGz25LjOjGXMs7PU61tLCewocQ4ano3WkBczg8Zi3SoFe2lHkbvTtWpXEcZ3NN+f+lDw0Wskn+5aMMY0mpSGuJkj4tOZA5BSqVy47Mz2paJTr/dBYbGNJFQ6Xp9lwD8sr5SMNuHlVva3rpvMGYe6sZ27xNCZxpq1qaHafGOzQfWGb2/eaFrrPU4VoqMnuQHBlGDVaQawMwSGHkncaEPt0NoeaqlbFAxz3kjcMgObjwCi17mFLeTwOUR8YC1ZRUdpagCafhfOOP7o4lZm91Odd4jsjtGOGMID88uoKqcd9x+cGV0qkuQ2TyfLpTScUDS+V4aLceK51KijzJNvb1LiXBTWRR4tx5JUkshvHFuJ3Od/RVtatxPZmz03Qo0Xx1d2UwHP+ajYzzNLFRSwkbTQWgZqt+zE07IzL7dqPKutKg5ldfapSto80NbQ2GaXR0Zllc0OaCXSvIDWgZkgnirWhbLlFZMNfarWum/RFExrravtRaP7UbjMRl1xt4Hp6Vo7PSM/dU/op5TYpaqodI4ve5z3uN3Ocbknr4rQ0YxguBI4N5PBd85EBAAgDobUT9G/wCNJ6mrH61+p/gkQ8p5a5R2tMemX1NWavuSNh9KflqfCFgqw3IIAgoQyR0ToIfs0Hi2ewFe0fxnkd5+efyznDWr9K1f3x7DVt9L/TxK+XMqitBoIAyB/qm7fIFgwpjGo0e+8LzsEjaiObXe7yKturGFfmsHRTwPTBesSmrwGE9hm8G42DrZktPHqWbudPqUHlLKOykmXXa4KvbSe47Bic+lPa5DctHlVUjZGlr2hzTvBzyQ0nzHU61SnLii9xZYs1elpMlLmLElnHqCgXFtndGv036g5QrL+ReyxFp2XAtPI5FVzg16GupXFOqvteT2oa+SFwdE8sPRuKWMnE4XNnSuI4kho4Vx8yYCOp2WPOVz3Dr8OtTqFzvu8GL1LQZ0nxU02j4Ma6qoaoGejLY5TnsbonnoHelaSy1R09pbozM6bzhism1f6Qa4g08lweFreTNXq1Gg9znwfudDYZwzT0EfY6dluLnnNzzzJ5rKV7mpWeZM7cJu/wAnoUdDkgcU7i6jXzKlivGkVINlpEkuYAGYB/iUSrXUORc6fpFS5l0Qo9NaZmqn7UzyeTR3LegKunVlNm6tNMo26XCtz4WC5DQLk7gOKbGOdidKoorLL1hTV++W0lTdkeRDe+d0dSmUbRt5kZPU9fSzTpcy1YixRR6JjDMtqx2II7bTus951q4tdNnWeIIx1es5vM3kRWLcXVGkH3mcQwdxE02Y0crd8ekrW2un06PoRpTb5FdKssLGEc9yEJYEBKAIAEAdF6i/oweOl9bVjNZ/VfwSKflPm1x9xTdb/U1Z6+8psPpb8tT4Qr1Vm5BAEFCGSOidB/NqfxbPU1XlP8aPJLv80/lnN2tI/wDlazxg9hq3Ol/poFfPmVZWYwEAQmcgJCOe4GcUha4EEg5G4NiCNxB4EJs4QnzFTwNPA+tp8Noq35SMZCUd2Pv/AFutUN7pEWuKB2jPPMdej66OdjZIntexwBBH81nZQlTfDI6Lc+xJxDXszzfwztn50uzQqbbK7iXCMNW3tgGvGQeMlHnQTLOy1OrbPLewpcR4Yno3We3aZ9cbvKq+tbuJubDV6dytjSX5KKWslGa3LZhfG81KQyT5WPh9YKVTrY5md1DQ1VTlT5jHhxnRuaHdktcXseCnq6p9TKz0K7UmsFmapGOEqss+atqmRNL3uDRbMkprlFLJ0p0KlWajAVuK8evlvHTGzMwXnf5FW17hvZGx03Qo08TqrcoLjmfxPTzUN5fM1cYxS22NhoXQ01U4NiaTzdbIdK7U6MpvchXd/Rto5k9xrYfwdT0TRLKWmQZmR5Aa3q6Va0baKliKyzC6hrNW5k0niJTMda198Wjncw+cjd4tp9paKz0pz3qbFJKfCthQTzue5znuc9zjdznG5PWVo6dKNNYRHPFdgBAAgAQAIAEnUDorUX9Ft8bL6wsZq36n+CTT8p82uXuKXrk9TVnr7yo1v0n+Wp8CwVYbsEAQUIbLkdEaB+bweLj9kK/ofjPIrz88/lnNus36UrPGn2Qt1pf6WBXy5lYU8aCABAAgAQAJkwRY8KYvqdHv2oXXZ30Ts2O6uRVfd2SrczopYHvgzHtPpBuzfsUwteMmxPU7iFmbqwnRecZR2Uky4gKDHkLsBal4g4TwqqdsjS1zQ5pyIKBY1HB5jzFtijV3vkpcv/l09BUOvaprKNZpv1E3iFYXU8LmOLXtLHDItcLFV0qUo8zX0biFVKUTzXPB3yP/ABBp9lJGHOu4uyaOFzu/FXVWtg8ms7V3EsNidxPiCeqceyOswHJo3eVV1Ws5bHoGnaZRt4ppb9TRLgk2XEmki74QwMai0kzrR5dqN561Mo2+eZlNT1qVKThBDFrZoNHU7nhtmMbcBozdYcSrWjQy1FGLrXFStJubOfMY45qdIG0hDIQbtibkDyLuZWvs9PhRipepFk9yquVmjmQlwgBKAIAEACABAAk6gdE6i/oseNl9YWN1b9Q/g7w5Hz65e4p/vSeoLO3vlia/6U/JU+BYKsN2CAA+9CGy5HQ+gfm1P4tnsq+o/jPIrz88/k5t1m/SlZ40+y1bvS/0sSvlzKwp40EACABAAgASNZAkI4AyZwyuaQ5ri0g3DgSCCOIK41KalHhYqY1cDa2ZYy2GuvIw2a2YD5RpOQ2h3wWfv9LUY8cDtFjuhlDmhwORsR1FZ9xwPPSyUa1ghrQkTF5FfxNhaGraQ4Bsh3PAsb8M02pTU+ZZWWp1bZrDeBaVeBpmPc0PYbG1yFG7tE1MfqBNJ4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4" name="AutoShape 6" descr="data:image/jpeg;base64,/9j/4AAQSkZJRgABAQAAAQABAAD/2wCEAAkGBxQSEhQUEhQUFBUXGBQXFhUXFxQWFRUXFBQWFxUUFxQYHCggGholGxUUITEhJSkrLi4uFx8zODMsNygtLisBCgoKDg0OGxAQGywkHyQsLCwsLCwsLCwsLCwsLCwsLCwsLCwsLCwsLCwsLCwsLCwsLCwsLCwsLCwsLCwsLCwsLP/AABEIALcBEwMBEQACEQEDEQH/xAAcAAACAgMBAQAAAAAAAAAAAAAABwEGAgUIAwT/xABMEAABAwICBgIMCgcIAwEAAAABAAIDBBEGIQUHEjFBUWFxEyIyQlNzgZGSsbLRFRYjNDVSVHKh8BQXJDNiweFEgoOTorPC8SVDY9L/xAAbAQABBQEBAAAAAAAAAAAAAAAAAQIEBQYDB//EADIRAAIBAwIDBwMEAwEBAQAAAAABAgMEEQUhEjFRExQVMkFScQYiMzRhgZEWI0KxoST/2gAMAwEAAhEDEQA/ANdo7EE1JO90bsr5t+sqdXDTPRrnS4XNLca+GsWQ1bRskNf3zTz42U+jcqWxib7Sq1tLKWxZGnzcFK2xkr+XMCbpMsRyNbprQsNVGY5m3aePIrrTrypyyjnOlFiJ1h4Cloh2ZnbwbVibZs+8OS0VjqMZ/bI5xo8KyL9wV63HGYhgxSRGshLz3AlOAEACABAAkA6N1H/RUfjJvbWJ1L9VIkR5I0OuFtqqHl2I+2Vnb7mjc/Svkn/BQlANgCABOh5jlW8jOk6H93H91vqV7HyI8jreeXyckae+cz+Nm/3HLf2f6eHwQZcz4QpEeQ0E4AQAIAEABTZgS0Ij1A3uGcL1Nc7Zp47tvYyHtWM3Xu7j1KDc39Kim/UfGOR44MwNBoprpXybcpFnSO7VrRvIaFlL/UpVnuSKVBzlwxWTS4q1hOcXR0mTbWMp7rp2FR1rn0ia7TPp5LFSv/QvSeO/j1qBI2cIKEcRPeho5JnBkTdpxNshkL80+FOU2R7m7p0I5mxs4QwGyn2ZJrPmyNu9Z1K0oUeAwep61K5k4R8pdz5FI4TP4kc56S0bLA8slaWng7gQqSdKUT1e2vaNZfaz5oZnNcHMcWkbnNNimRk4kitQhVjwyWcjKwjrDFhHVXvua/n95Tqd16MxmqaE1Lip/wBDGpZg8AtII5jip0KimtjMTg4Phkj0uE+SaGbGD4w4WcAb3yIvcHmli8DmKvHWqRkm1No+0b97oTlG77n1T0K4stWlT+ye5zlETOkdHyQPMcrDG8Xu1wscuIPELSUa8Ku8WcWj41IjEaCUAQAIAEACTqB0bqQ+iY/GTe2sVqX6qRKprZGk1xfOIPFu9sLOX3NG2+lfLMX6gGxBAAnQ8xyreRnSdF+7j+631K9j5EeR1vPL5OSNPfOZ/Gzf7jlv7P8ATw+CDLmfCFIjyGgnACABAEhDAyEZuBa5O4DMm/ADiVzlKMVmTBLI0cGapJJtiWsPYoz23Yh+8I4XPAKhvNZUcxgdIx3GXpXT9LoyIRsa0ZWZDHa54WNt27esvcXWcyk8st7LSqlzJYWEKzEmJZqx3yjrMG6Mbh/VVVSu6hu9P0mlax5LPU0t/MuOS1WyLJhbB81Yb5xxDe8jN3Q0LvSt5T3ZR6jrVO1jwx3Y3NAYfhpG7MTcz3Tj3R6yrOnSUTD3l/VunxTNywcNy7ciBnOyMthHEGJdSvS09NpCG5s9pFw4d0AdyWtRx50SbS7qUd4sWGKsFS0ri6P5SLflmW9aqq9vj7o8jcabrcK0VGfMqp/p0hQmmaLKms+hY8MYtnpjZp2m7y08hyXejW4Ch1DRqVRcSW42cP4kirGAtIa/iwnMFWNO4hPYw91YVaEt1sboHnvUhIhca5AW80ND087GgxPhWmr4w2oZ2wvsvbk9luTuS70Lqdu8pjcZ5iHxjq8qKAl372DhK0bh/G3vT0ZrT2epwqrfmcnAp7m5fmytVLKyhjRinbtCAky1zAERbfMAS9QOjdSP0Szxk3tLFan+qkSafI0uuMftEHi3e0FnL7mjcfSvkmL5QDYAgACdHmcqvkZ0rRD5OP7rfUr6HkR5HV88vk5G0985n8bN/uOW8s3/AKI/BBlzPhClxGglAEmQMiOSbmT5Cm5w/hiprXbNPE51rBztzW34kqLcXtKknxCxg2x5YT1f0mjWtlkLZJh3Ur+4YR9RvArK3epTqprOIkmjRlJ4W7NdizWL3UVJmTcGQ/8AEqgqXaSxE1mm/T+Wp1hcTTFzi5xLnHeTmT1lQHPieWbGnShTWII9KOmfK4MiaXOPAcOvklUZTeEMr3NOjHimxlYV1dBhElUdt2RDBuB5Hmp9C1w9zGal9QOonCi9hiwxBosBYDdbK3UpzWORmJSk3mRnspuRqbPOadrQXOIa1t7uJ7Ww4k8E+OZbIdyKRU61tHse5vZnGxtdrLjyG+amLT6rQcaEPoLE9TSSCSCQg7iDcsIG4bPJaqtZU6uzI8ZYHjgPWNDXs7FPsxT8WmwZIOgnj0LNXmnzpPbeJ2jUw/t2JxZgBk15KcbEmd2Wycf5Kjq0IyWOTNHp2szo/bU3QsaumfTvLJG7Lhlnx6iq2pRcXhm0o3VOvBOLMWVj2uD2OLXDcW5f9pkXwj6lpCrHEkMPCesfdFVb9wk4dAIU+hc9TJanoHBmdL/wY8NQ14DmuDmncW5hTlNTMrKEqb4ZLB7W6rlOkkc00iJYWuBBAIO8EXB6CEqzF5iP5itx1qkZNtS0OzFJvMX/AK3m/A96d6t7LVXS2nuMlDIk9I6Nlp3mOZjo3t3tcPUePkWmo3EKscxZxccHyuaum7GkLqsACTqB0ZqR+iWeMn9pYvUv1UiTDkjTa4/nEH3He0Fm77mbj6V8kxfKAbAEADf5p0eZxq+RnStIe0j+631BX0PKjySr55fLORtPj9pqPHTf7jlu7P8ADH4IMuZ8IUxDQSgZBvn4DmmTkocxUhmYH1US1FpazaihIu1gPyr78f4VQX2qKLcaZ0UVzyM6v0vR6KiEMYaC0drCzK55k8+ay9e7Um3J7lvZaTWut0sR6iwxJieatPbnYj4Rg5Dr5qonVk3j0NzYaRQtorbL6mkG7kuXN4LfkuhYMOYQnqyCB2OPi8/yHlUmjbSnuylv9ZpW6xF5Y4MP4cgpGARNG1xfbM9as6dGMEYW7v61zN8b2NwGrsQGlkL/AJ4JqHJdSv4rxpS6PbeZ3bnuY25vPLLgF3t7KpVe3IJNIQmM8fVNe4gu7HDfKJtwCP4ua1Flp9OksvdnGU8oqfZeWStVwL0OWWYNScLAz2vz08xyTZw4otNC5GNgjWpLTlsdXtTwiwDz+9jHX3wVHe6TGS4qfM6Rn6Mb1RT0ek4dppZIw7pG2JFxx5FZuvbY+2a3LG2u6tB5ixY4mwbLSkub28R3OG8dYVTXtnF7G103W41ftnnJVwomMGgypL9je4bxTNRuGwS6PiwnIDoXenUcSo1DSKVyspbjdw3imGraNg2eN7Dk7psFYUq0ZGGvtNqWz+5bFgc9SI8ivzjmY7PLrSOKbyJzNLibCtPXs2KiMOI3PGT2nm077dC70bqpSl9rFaXqInG2raqobvb8vDn27R2zQPrs4da01pqcai4XzOModCjhquIyXoc2iErYh0ZqR+iWeNn9pYzU9rqRJhyRptcfziD7jvaCzd7zNx9K+SYvlANgCABu8dYTo8zlVX2M6TpHfJx/dZ/JXsPKjyOt55fLOTcTj9sqfHS/i8reWX4Yr9iDPZmtDVM5bDTaaAw9UVsoip4y9x3ncxo5uduAUS7vKdCOZMdGLY9MI6u6bR7DNUObLKBcyOADI7Dc0Hp4rK3WpVKu2cI7wpubxBZZr8V6wO6ipM7jOXd5QOfSqCtcJPCZsNK0B7VKy/gXk0hc4ucS5xzJOZUB7vJrqdKNNYisIimhdI4NY0ucTuGZSKLk8IWpWhTXFNjNwfq7sRJV2JyIjGY8vSrOjaKKzIxup6+5NwoMYrIA0BrQAAMmjcpecbGUlxTfFJmd7JyD9jF0gAucuvLy9Cblt7CYYqcd62mRF0NDZ77Fpm71h3HZHfFXNlpbniU+Q1zwJWtrZJnmSVznvOZc43P9AtPSoqksRODlk8CV04dxDFLgCU4ASMCWHNNyBusNYlnoZNunkLeLmHNj+gs/molzY060R8ZtD1wjrBpdJDsTh2Ka2cbyNlx47DuKy11p06Dy1lEqlWa3ifHizV6H3kpLNdvLDx6lS17dT3XM0em69OniFTkLKop3xuLHtLXDgRY5KsnGUHho2ttd068cxaZFPO6N22xxY76w3psZNPYWvb06q+5DMwtrDa60dV2py7fh51ZUbtLZmN1L6fa+6mhiQTNeA5p2geKnKaZmJwcHwSWGehcDx3ox6jGsGEke0Lb8rHpvw6k1Secr0BIVuO9UzZi6Wi2Y5N5itaJ5/ht3J6Fc2Wqum+Cb2GSgJXSmjZad/Y543RvHeuFvNzWlp3FOqvtaZycWjoHUh9Es8bN7SyeqfqpHeHlNNrjP7RB4t3tBZy85o2/0r5Ji+UA2IIAlu8dY9aWPM5VfIzpGh/dx/dZ7KvqflR5HXX+x/LOStPXNTUE8Zpf9xy3lrNQt4t9CDJbl0wRqunqyJKkOggyO75SQHMBo5Hmq+91aMFiDyzpGn1GzPUUeiIBGwBgzIiabue76zjvvlvWUuLuU3xTZYWemVLqeIrbqLTEmKpqwkP7SPgxp3599zVPVrOZvtP0ilarllmg3dXmXH1LjKSwbrDeGJqxw2Bss4yHceYHSu9Ki5vGCp1DV6VqueWOHDuGYKRgDGAvG9533VtToxijBXupVbiTedjetOac9iBFbGRck25jjSYmxNT0LC+eRrTYlrbjbcbbmt43Xe3tqlaWEhG0hB4z1iVFfdgJhgu75JpI2hwEhGZ6t3QtRaabTofc92cJTyUy//StopDGzFPEBAAgAQAIeABNTXoAWSsDJjsxnYjMG9vxXKpGEliQqeBp4I1sPitFXAyR3AbIO6YN3bDvgFRXukprjpneNTOw0tJaHpdJQh12vaRdkrLfgVmqtvl4nzJ9nqFa2lmL2FVifCU1Gb27JHc2cN4F8rjnZVVa2cGbnT9ahcLD5lfUUvftkiw4bxdNRuAuZI/qk+pSKdZplHqGj07hNx5jbw1iSGsF4zmO6bxBVjSq8exh7zT6ltP7uRvg4LulkhPYhx6bJ2wmTTYkw5T1rOx1EYeBuNrOaeYcM/Mn0bmdGWw17hhXQMdDTtp4idljnOu7eS87WaK1d1arb54HIXuuH5xB4t3tBVN76G1+lfxzKCq82IIAAljzOVbyP4OkaM/JMP8I9SvoLMUeR1/yS+WViiwFQQTPqOxhz9tz9p+YaXE3NjlvU2pe1ez4c7EeNJzlhGoxTrDay8dIA94Oy5xyaMu96lT1LrGy5mo07QZ1MTqchZVdS+Vxc95e453cq+UpSe5tqFvCjBRgjzijLiGtaXE7rcUkY5Y6pVjCPFIYuFdXROzJWZbrRjefvqfRteF5kZHUfqB7wt/7GVSUrYwGsaGtGVmjLyqenCPIyM6lSpLM2fQQjLEwvUwkNvz+J6EeZ4FymLLG+tSOmLoaQCWbcZB+6YTllzKtrLS5VWpS5DJzxsJDSekJJ5DLM90jzmS438w4BaelRpUlhLkR3Js+MrulncQhAEp4AgAQAx49TNeTm6Bv94n+SonrVHHI6dmz7G6kKv7RTjySe5cvHoR/5DszIakKr7TT+aX/8pP8AIF7Q4AOpCq+00/oy+5Hj69ocADUfVfaafzS+5J48vaLwE/qPqftNP6MvuQ9ei1jhBQLbgTANVo5xJq2ljjnE1pMbv4iHDulV3V5TrPPCdUsDClhDhskbQ4gqFiMkOhx03xRZSdLatoJHbUTjEOLBuvzUaVrGTLy3124prhbPjZqrj8M5N7nBElfUddHtDqzbG4OZPIxw3FpP49CdG3jF5RGuNanXjwy5F6oInNaGvdtOAtfielSIxwiibUpM+jiky/QR4XIlGZCbdCD+etKkOFLri+cU/i3e0FW33mNn9LeSZQFXmzBABb8+VLHmc6nlZ0jo0fJR/dZ7IV/DeKPIrj8svlmuxJoL9KbsulexvJvHrSSpqXM6W1d0ZcSK0NV9MBm+Tzrk7ODLn/JLiOyMjqvpvrvTe5wD/Jrg3mHsJU9ILsbd/wBd2ZXWFCMSsvtUuLvmywBP4dyv9NySug3EiEYFSS5mu0/o39JidGXyRtcCCWGxsUtJ8EuIXKQu36kqU/2mfzNN+u6s1rFWKwhnDFkDUfS/aZ/NGl8arBwRD9SFMN9TUEdTEeNVxOBGbNR9Lxnn8zEeM1h3ZxMv1I0nhp/9CTxet+wnAiTqTozumn/0FL41XBUyP1H0nh5/9CTxqv8AsL2SGdZVOZDuLPoDbfkpefoLh9CSen1Ix+wb+0jf/WyTaPMVLPNGTbcx+ATXOIvD0RF+kfh60ZiHCG0OYHlCRVI5G8D9DHbHMecI44hwz6GXZB0JO0XUOH9g2hzH4JeKL9ReF9DAuaO+b5x70cUY75HcMpejATs+s3zj3pXWj1EVGXtYfpLPrN84QqsRXRn7WH6Qz6zfOPejtYidlU6Mg1DPrtt95qO2iKqU+jFRrdna6eHZINmOvY33lVt405Gy+l6U4wk5IoagmxBABdOWzOdRZizoTRuk4TFGOyMuGs74DOwV3RqR4Tymvb1FVlmO2Wfb+mx+EZ6YT3UivU4dlPPJngdIwcZY/SCTtY9R3YVvSJl8JxH/ANrPSCb2seonYV/YA0rDwkj9IJ3HHqDtay/5MjpOEb5Y/SCV1Iid2qN8mYHTUHho/SSdrEf3Wv7SPhiDw0fpBDrR6id0rv8A5D4Yg8NH6QSKrHqCs63sBulafwsfpBI6seod0rL/AI/+A7S8HhY/SCO1j1FVpW9hj8NQDfPH1XCd2seodzr+w8ziGlG+oj9NvvR2seovcq3tZPxkpPDx+m33o7WIvcq/tYDEVKchPF6bf5I7WPUHZ1/azL4ep/Dw+mjto9Rvdbj2sRTtP1R31EvpKm7ap1PTPCrX0ijz+Gajw8vpFJ2s+o/w6h7UHwzUeGl9Ipe1l1YvcKHsRj8Kz+Gl9Mo7WXUXuFD2IBpafw0vpFJ2j6idwoe1AdKznfNJ6RTXNv1HKxoexf0YfCEvhZPSd70ik0L3Kh7UY/pknhJPTd70vay6ju6Ufav6D9Nl8JJ6bvelc2N7nR9i/oyNfL4WT03e9N4n1Hd0o+1f0YPqpDve89bne9DnJ+oqtaK/5X9GHZnfWd6R96OJi92pe1B2Z31nekfejjYd3pe1B2Z31nekfejjYd3pe1B2V31nekUcTDu1L2owJ6Sek5pHJvmPjTjFYisAkOgIAECNZJueZ85TuNnFW9PoiS88z5yjiYd3pe1EX6T5yjiY7saftQbR5nzlJxMOxh7URfpPnKOJiOhTfogJvxPnKXifUO70/ag/PFHExexh0QW/OaTiYdjDoiLJeJh2UOgWRxMOxh0QWScTDsYdEGyEvEw7KHQNkcgjiYvZw6EbI5I431Ds4dCdkckcb6h2UOgWRxvqHZQ6IycU3I7DIRkUECggAQAIAEACABAAgAQAIAEACABAAgAQAIAEACABAAgAQAIAEACABAAgAQAIAEACABAAgAQAIAEACABAAgAQAIAEACABAgIAECggAQAIAEYAEACABAAgAQAIAEACABAAgAQAIAEACABAAgAQAIAEABQJkEBkEACABGABAZBGABLwsMoEgZBAAgAQAIwAIwAIwGQAShkEgoIAECAjAJ5BGABAAgAQBF0BlEoAEACAyCABAAgMggAQGQQGQQGUbZ2HqnhBKf7ql92ZSR1i36nl8B1X2eX0VzdB5JC1S29wfAVV9nl9FHd2Hitt7g+Aar7PL6KO7yDxW29xPwDVfZ5fRS92mHi1t7jE6Bqvs03oo7vJCPVbb3EjQFV9mm9FHd5ieLWvuJ+LlX9ml9FL3aYni1p7j1GF6z7PJ5kvdJjfGbT3GXxUrPs8n4I7rMTxu09wfFSs+zyfgl7pMPG7T3B8V6z7PJ5gUdzmL43ae4luFa07qeTzAJe5zEeuWi/6PQYOrfs7k12sxPHbT3GD8JVo/s7/AME120w8btHyka2voJYSGyscwn6y5zpuPMnW15Tr+Q+ZcyaCEABOSyxknhZN3BhGskaHNhcQcx1cCu6oSlyKaeuW0JOMnyPT4lVvgXecJe6zE8etOpkMFVvgT50d1mL47ae4j4mVvgT5wjukxfHbT3EfEut8A5HdZiePWnUn4k132d3nCO6zE8fs+pPxIrvAHzhHdJh/kFn6Mn4kV3gD5wjukw/yC09WQcEV32d3nCXukw/yCz6h8Sq77O7zhJ3OYeP2fuIOCq77O7zhHdJi+P2fuMhgiu8AfSCTutQTx606mXxHrvAfiEvc5ieP2fuI+JFf4A+kEndZh49adQ+JFd4A+kEd1mHj1p1I+JFd4D8Ql7pMXx6z9w9Wq5xE84Msk1wWRWQHBLjAziJJ5BAnFIix6EBmRCRiMya8cUPlsOTBoQgMinitmO0jAyMm2BKB2dybpuwuTEpySCXMkOukcQbJcmCPkK3XKO2puqX/AIqBfehsfpbnMW6rjaggCHbihcxk/Kzo7RI+Rit4OP2Qr+h5EeQ3D/2y+WfbdOksnNsCUcIjlsQHJ3CJxA51kgTb9CNtGEKuWxASJZCLedwuhwXoEiWuQlgX/kC5K8hHyktKR7rcauZklWMbA8ggMsDZNHEBJ8A1glGJDcsTcuvBlu0pXX/id/VX8dEl1GdqjyOvJ32RvpJ3gkuovaIj9eLvsjfSS+CS6hxroeUuvGXhSMPW9w9Sd4F1lgHVxyJZrvk2TekYHcLPcW+UlHgUfcxO2MYtd0t+2pYh0teT+BSPREsviBTyy4YPxnV6QddtJsQcZnm1/ujiqe4oKjLCH5QwGrgPApQaPMnglyN4eHc12mtMxUzNqV4bybftj0KPUrKJIoWlS4liKFppHWfOXnsDWtj4Bw7brUOd10NRQ+nOKCcuZ8x1lVnHsfm3LmruR2X01DOWzdYexTpGqcGxsYWXG08iwaOk8VKp1JMqNR06hbcmMeFrg0bRuePK/UpXMop49Ba65e6puqT/AIqBfehr/pXnMWyrTaggCHbkqGT5HR2h/wBxD4tnqCvKXkR5FdL/AHS+WfYu0ThgLJHkMEFqb9wOOxWMVyV0Y26XYc0b2kdsOpJlk21jTlLhmL+XWHWtcWu2Wkb2kZqvq15p7Gpt9CoVFlGJ1i1nNq5q7kSn9OUMbFuwtrCjnsye0b91+BUmndZe5nr/AEOpR3juWrSpmMTjTFvZbEt2h2juQ6CVYU5wk8MoZ8UVwtCX01rO0rTTlkzI4iN8ZYDlzEn8wr2106hVWXIZOWEsHwM1waSBzMNuXYh61J8Eov1GKp1PR2uTSH/xH9xL4JRXqO7X9jzfrg0kRYOiHT2MJfBKPUTtv2PL9buk/Cxf5TfcjwWj1/8ARvasP1uaT8LF/lN9yFotHqL2rD9bek/Cxf5Tfcl8Eo9Q7VlCVyo4ORN0uAIukawBN0mWKekcRcQ1oLibANAJcT0BNlOMFmQDVwTqnfJsy192NyLYGntndD3DueGSzt7q3pTOiS9R0UlGyNjWRtDWNFmtG4DoCoXNzeZHVJH1AJRyaMHvsM/dbypsmlzCKfIpOK8ex092QWkl57w09Kh1LpLyl7p2i1K74prYVOk9JS1D9uZ5c48OA6hwVdUqOXM3FtY0rdJQR8zGF5s0FzjkAN56gkjBy5HapVjS3lsi/YV1eOfsyVVw05tjG8jp9yn0rVR8xk9R1/LcKRY8RYzodFtEYAe7hFFYkZb38lc22n1KvlWxkatWU3xTZsNX+JXaRpezuYGnskjdm+4Ai2abd0HRqcAxPiKvrmGdKeiX/gqe+9DY/SvmqL4Foq02wIAg7kIZLkdF6Ed+zwn/AObPZCvKeezWDyS6/NL5ZTqnWZFT181LVDYa1zQyQbiCBv8AKVaQsJypKaI/EkXumqWvaHNcHNO5wNxZQ5JweJIFI9QUxvoKyHdCMsa8lVxPgyGqaTbYl3h4yF+F1yq01ItrHVK1s1l5Qp9PYdmo37MrCRweB2p8vBVtW3lHfBubHVKNylh7mp/P5KjrYs5RUkWzC+OZqXtZSZYuRzcPKpFOu4tGb1LQYVk5Q2ZfaujoNMQAPAdYXBGUsZO4gjNXdtfdn90WYq5sats+Ca/kTONNXdTQkvA7NB4RuZZ0PAzWqs9ThVSj6kBwwU4Djw5q0z0QwwKcov1EyRdJuLkLpVuAJ3ChASgAQBIF0zLa5Ab3C2E6ivfswNs3vpXAiNv962Z6FCub6nQTzzHKOR94L1fU1ANoDsk2W1I8ZjnsjvVl7q+qVnjkjpGJbgz88+tQmkzoufIlxslxlbDuHLPg0vpiKmZtyvDeQ4nyLlOqoLc7WtpVry4YIU2J8ey1N2xExx/iVWVrhyeDcafoVGkuKossqN/xzvz8qivc0EVGKxHkbbQGHZqxwETTs8X96PKu1OjKRX3+qUbaO73GtoLDNNQs7JJs3b3Ur7ANtyKtKFF7KKyzB3uq1rqT32F5j3W25+1DQXY3MOm753DtBw61prPStuKoU8pr0FRJOXEuJLnHe5xJJ6b81oKcYwjiKOTeToDUT9HHx0nqCy2rrFf+DtTex465v7L/AIv/AAWYvvQ2n0r56n8CzVabYEABQhkuR0ToP5vB4tnsj3K9pfiR5Jdfmn8s501s5aUqetvshbbS97dJkCo9zwwjjmpoHDYcXx99E43B6jwT7uwp1o8txIywPfB+O6fSDbMIZKO6icbHrbfeFlbqxqUG9sokxlktTXdChqXUGzItTsZ3GN+jPnrKNkjC17Q5vIi6WWGtx9KtOlLNN4FlinVwW3kpN290Z3DjkVX17XKzE1um6/w4hV/sXc0ZaS0gtcDYgi34cVXyjwvDNbTrxqpODPooa6SF23E5zHDcRln0jiERk1sNubWFeHDJDPw1j6KcCOqDWPPa3Pcvv0bs1ZULpcuRh9S0GdDMqe6PgxnqnhqAZqIiGXeW3+Rd0/wnpWistVqU39zyjNyh6PYSel9ETUshjqGOjcOYyPS07iFpqdzCqsxZwwfCGrviXqBASw3EBPAEjeAMg388+hNnNRW4qQzcB6qZKm0tYHRxHcy+y93XyCor3VlD7KfM6qmx4aO0bHBG2KJoYxosBvHWeZWbnUdWXFLmOR9hyTUh+cGDnD3ngEOSSyOy+SKVivHsVOSyG0kvPvW+VRKt0o+UvNM0KpcffPZCq0rpOWoeXyuLiSSBwFzuCrZ1ZTe5t7OxpW0cRW58jIy42aC4ncBn+ASRg5PBIq1oUouUi/4W1eOks+qybkQwHM9an0rXHmMpqP1CvJRLPinFtHoqLZyL9zYY7B5y3uPejLeeaubWyqVXiC2MhWrSnLiqPIjcW43qtIOPZX7MV8oWZMAvlf6x6VqLXTYUllrciSm3yKySrJJ8mMIRw45AdC6iB/40+Ok9TVkdaf8A+j+DvBbJnjrm/s3+L6mLMX3JGy+lH99RfAslXG4BAAgZLkdEaCP7PT+LZ7KvaP4keSXbxWn8s511t/StT1t9kLb6X+nX7ldPmVAKywxp6wVDmODmOc1w3OBsb9fLoTJ01PzCp4GxgnW8WbMVfd43CcbxwG03+azt7pXrA7KohzUlfHKwPje17HC4c03BVBKMovc6vc99u+XFOEf7GIb+HFNcsDcZK/iPCUNWDtNDZLGz25LjOjGXMs7PU61tLCewocQ4ano3WkBczg8Zi3SoFe2lHkbvTtWpXEcZ3NN+f+lDw0Wskn+5aMMY0mpSGuJkj4tOZA5BSqVy47Mz2paJTr/dBYbGNJFQ6Xp9lwD8sr5SMNuHlVva3rpvMGYe6sZ27xNCZxpq1qaHafGOzQfWGb2/eaFrrPU4VoqMnuQHBlGDVaQawMwSGHkncaEPt0NoeaqlbFAxz3kjcMgObjwCi17mFLeTwOUR8YC1ZRUdpagCafhfOOP7o4lZm91Odd4jsjtGOGMID88uoKqcd9x+cGV0qkuQ2TyfLpTScUDS+V4aLceK51KijzJNvb1LiXBTWRR4tx5JUkshvHFuJ3Od/RVtatxPZmz03Qo0Xx1d2UwHP+ajYzzNLFRSwkbTQWgZqt+zE07IzL7dqPKutKg5ldfapSto80NbQ2GaXR0Zllc0OaCXSvIDWgZkgnirWhbLlFZMNfarWum/RFExrravtRaP7UbjMRl1xt4Hp6Vo7PSM/dU/op5TYpaqodI4ve5z3uN3Ocbknr4rQ0YxguBI4N5PBd85EBAAgDobUT9G/wCNJ6mrH61+p/gkQ8p5a5R2tMemX1NWavuSNh9KflqfCFgqw3IIAgoQyR0ToIfs0Hi2ewFe0fxnkd5+efyznDWr9K1f3x7DVt9L/TxK+XMqitBoIAyB/qm7fIFgwpjGo0e+8LzsEjaiObXe7yKturGFfmsHRTwPTBesSmrwGE9hm8G42DrZktPHqWbudPqUHlLKOykmXXa4KvbSe47Bic+lPa5DctHlVUjZGlr2hzTvBzyQ0nzHU61SnLii9xZYs1elpMlLmLElnHqCgXFtndGv036g5QrL+ReyxFp2XAtPI5FVzg16GupXFOqvteT2oa+SFwdE8sPRuKWMnE4XNnSuI4kho4Vx8yYCOp2WPOVz3Dr8OtTqFzvu8GL1LQZ0nxU02j4Ma6qoaoGejLY5TnsbonnoHelaSy1R09pbozM6bzhism1f6Qa4g08lweFreTNXq1Gg9znwfudDYZwzT0EfY6dluLnnNzzzJ5rKV7mpWeZM7cJu/wAnoUdDkgcU7i6jXzKlivGkVINlpEkuYAGYB/iUSrXUORc6fpFS5l0Qo9NaZmqn7UzyeTR3LegKunVlNm6tNMo26XCtz4WC5DQLk7gOKbGOdidKoorLL1hTV++W0lTdkeRDe+d0dSmUbRt5kZPU9fSzTpcy1YixRR6JjDMtqx2II7bTus951q4tdNnWeIIx1es5vM3kRWLcXVGkH3mcQwdxE02Y0crd8ekrW2un06PoRpTb5FdKssLGEc9yEJYEBKAIAEAdF6i/oweOl9bVjNZ/VfwSKflPm1x9xTdb/U1Z6+8psPpb8tT4Qr1Vm5BAEFCGSOidB/NqfxbPU1XlP8aPJLv80/lnN2tI/wDlazxg9hq3Ol/poFfPmVZWYwEAQmcgJCOe4GcUha4EEg5G4NiCNxB4EJs4QnzFTwNPA+tp8Noq35SMZCUd2Pv/AFutUN7pEWuKB2jPPMdej66OdjZIntexwBBH81nZQlTfDI6Lc+xJxDXszzfwztn50uzQqbbK7iXCMNW3tgGvGQeMlHnQTLOy1OrbPLewpcR4Yno3We3aZ9cbvKq+tbuJubDV6dytjSX5KKWslGa3LZhfG81KQyT5WPh9YKVTrY5md1DQ1VTlT5jHhxnRuaHdktcXseCnq6p9TKz0K7UmsFmapGOEqss+atqmRNL3uDRbMkprlFLJ0p0KlWajAVuK8evlvHTGzMwXnf5FW17hvZGx03Qo08TqrcoLjmfxPTzUN5fM1cYxS22NhoXQ01U4NiaTzdbIdK7U6MpvchXd/Rto5k9xrYfwdT0TRLKWmQZmR5Aa3q6Va0baKliKyzC6hrNW5k0niJTMda198Wjncw+cjd4tp9paKz0pz3qbFJKfCthQTzue5znuc9zjdznG5PWVo6dKNNYRHPFdgBAAgAQAIAEnUDorUX9Ft8bL6wsZq36n+CTT8p82uXuKXrk9TVnr7yo1v0n+Wp8CwVYbsEAQUIbLkdEaB+bweLj9kK/ofjPIrz88/lnNus36UrPGn2Qt1pf6WBXy5lYU8aCABAAgAQAJkwRY8KYvqdHv2oXXZ30Ts2O6uRVfd2SrczopYHvgzHtPpBuzfsUwteMmxPU7iFmbqwnRecZR2Uky4gKDHkLsBal4g4TwqqdsjS1zQ5pyIKBY1HB5jzFtijV3vkpcv/l09BUOvaprKNZpv1E3iFYXU8LmOLXtLHDItcLFV0qUo8zX0biFVKUTzXPB3yP/ABBp9lJGHOu4uyaOFzu/FXVWtg8ms7V3EsNidxPiCeqceyOswHJo3eVV1Ws5bHoGnaZRt4ppb9TRLgk2XEmki74QwMai0kzrR5dqN561Mo2+eZlNT1qVKThBDFrZoNHU7nhtmMbcBozdYcSrWjQy1FGLrXFStJubOfMY45qdIG0hDIQbtibkDyLuZWvs9PhRipepFk9yquVmjmQlwgBKAIAEACABAAk6gdE6i/oseNl9YWN1b9Q/g7w5Hz65e4p/vSeoLO3vlia/6U/JU+BYKsN2CAA+9CGy5HQ+gfm1P4tnsq+o/jPIrz88/k5t1m/SlZ40+y1bvS/0sSvlzKwp40EACABAAgASNZAkI4AyZwyuaQ5ri0g3DgSCCOIK41KalHhYqY1cDa2ZYy2GuvIw2a2YD5RpOQ2h3wWfv9LUY8cDtFjuhlDmhwORsR1FZ9xwPPSyUa1ghrQkTF5FfxNhaGraQ4Bsh3PAsb8M02pTU+ZZWWp1bZrDeBaVeBpmPc0PYbG1yFG7tE1MfqBNJ4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6" name="Picture 8" descr="https://encrypted-tbn2.gstatic.com/images?q=tbn:ANd9GcROUrmrg40SY1cvVLusPlC3mVnlmSLxaHgfiwklQzIPDa-9DI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44527">
            <a:off x="793354" y="490546"/>
            <a:ext cx="1501041" cy="977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IDEA E PRODOTTO</a:t>
            </a: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571744"/>
            <a:ext cx="4387208" cy="3759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6" y="1628800"/>
            <a:ext cx="41753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 descr="LOGO ROSSO ZAFFERANOsrl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APPLICAZIONE DEL PRODOTTO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18623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ZA’FARAN ROSSO INTENSO: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Lavare i capelli;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Applicare il prodotto per 45 min; 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Risciacquare.</a:t>
            </a:r>
          </a:p>
          <a:p>
            <a:pPr marL="578358" indent="-514350">
              <a:buNone/>
            </a:pPr>
            <a:r>
              <a:rPr lang="it-IT" dirty="0" smtClean="0"/>
              <a:t>                      </a:t>
            </a:r>
            <a:r>
              <a:rPr lang="it-IT" sz="3600" i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SEMPLICE</a:t>
            </a:r>
            <a:r>
              <a:rPr lang="it-IT" sz="3600" i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!</a:t>
            </a:r>
          </a:p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4876" y="1722437"/>
            <a:ext cx="3971924" cy="4564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ZA’FARAN DOLCI RIFLESSI: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Lavare i capelli;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Applicare il prodotto per 20 min;</a:t>
            </a:r>
          </a:p>
          <a:p>
            <a:pPr marL="578358" indent="-514350">
              <a:buFont typeface="+mj-lt"/>
              <a:buAutoNum type="arabicPeriod"/>
            </a:pPr>
            <a:r>
              <a:rPr lang="it-IT" dirty="0" smtClean="0"/>
              <a:t>Risciacquare.</a:t>
            </a:r>
          </a:p>
          <a:p>
            <a:pPr marL="578358" indent="-514350" algn="ctr">
              <a:buNone/>
            </a:pPr>
            <a:endParaRPr lang="it-IT" sz="2400" i="1" dirty="0" smtClean="0">
              <a:solidFill>
                <a:schemeClr val="accent1">
                  <a:lumMod val="75000"/>
                </a:schemeClr>
              </a:solidFill>
              <a:latin typeface="Brush Script MT" pitchFamily="66" charset="0"/>
            </a:endParaRPr>
          </a:p>
          <a:p>
            <a:pPr marL="578358" indent="-514350" algn="ctr">
              <a:buNone/>
            </a:pPr>
            <a:r>
              <a:rPr lang="it-IT" sz="3600" i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VELOCE</a:t>
            </a:r>
            <a:r>
              <a:rPr lang="it-IT" sz="3600" i="1" dirty="0" smtClean="0">
                <a:solidFill>
                  <a:schemeClr val="accent1">
                    <a:lumMod val="75000"/>
                  </a:schemeClr>
                </a:solidFill>
                <a:latin typeface="Brush Script MT" pitchFamily="66" charset="0"/>
              </a:rPr>
              <a:t>!</a:t>
            </a:r>
            <a:endParaRPr lang="it-IT" sz="3600" dirty="0" smtClean="0"/>
          </a:p>
        </p:txBody>
      </p:sp>
      <p:pic>
        <p:nvPicPr>
          <p:cNvPr id="5" name="Immagine 4" descr="LOGO ROSSO ZAFFERANOsrl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399032"/>
          </a:xfrm>
        </p:spPr>
        <p:txBody>
          <a:bodyPr/>
          <a:lstStyle/>
          <a:p>
            <a:pPr algn="ctr"/>
            <a:r>
              <a:rPr lang="it-IT" dirty="0" smtClean="0"/>
              <a:t>RICERCA </a:t>
            </a:r>
            <a:r>
              <a:rPr lang="it-IT" dirty="0" err="1" smtClean="0"/>
              <a:t>DI</a:t>
            </a:r>
            <a:r>
              <a:rPr lang="it-IT" dirty="0" smtClean="0"/>
              <a:t> MERCATO-GRAFICI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64"/>
            <a:ext cx="3670110" cy="352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857364"/>
            <a:ext cx="37369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magine 8" descr="LOGO ROSSO ZAFFERANOsrl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399032"/>
          </a:xfrm>
        </p:spPr>
        <p:txBody>
          <a:bodyPr/>
          <a:lstStyle/>
          <a:p>
            <a:pPr algn="ctr"/>
            <a:r>
              <a:rPr lang="it-IT" dirty="0" smtClean="0"/>
              <a:t>SEDE AZIENDA</a:t>
            </a:r>
            <a:endParaRPr lang="it-IT" dirty="0"/>
          </a:p>
        </p:txBody>
      </p:sp>
      <p:pic>
        <p:nvPicPr>
          <p:cNvPr id="3" name="Immagine 2" descr="C:\Users\STUDENTI\Documents\LAVORI STUDENTI pc 24\CLASSE 4D\progetto scuola impresa\immagine 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1405" y="1857366"/>
            <a:ext cx="5000661" cy="371477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Rettangolo 3"/>
          <p:cNvSpPr/>
          <p:nvPr/>
        </p:nvSpPr>
        <p:spPr>
          <a:xfrm>
            <a:off x="4286248" y="1500174"/>
            <a:ext cx="4000528" cy="44291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900" dirty="0" smtClean="0">
                <a:solidFill>
                  <a:schemeClr val="tx1"/>
                </a:solidFill>
              </a:rPr>
              <a:t>La nostra sede è situata in un capannone artigianale in Via G. di Vittorio n.75 nei pressi di Città della Pieve.</a:t>
            </a:r>
          </a:p>
          <a:p>
            <a:pPr algn="ctr"/>
            <a:r>
              <a:rPr lang="it-IT" sz="2900" dirty="0" smtClean="0">
                <a:solidFill>
                  <a:schemeClr val="tx1"/>
                </a:solidFill>
              </a:rPr>
              <a:t>La sede dista 10 km dall’uscita autostrada A1 di </a:t>
            </a:r>
            <a:r>
              <a:rPr lang="it-IT" sz="2900" dirty="0" err="1">
                <a:solidFill>
                  <a:schemeClr val="tx1"/>
                </a:solidFill>
              </a:rPr>
              <a:t>F</a:t>
            </a:r>
            <a:r>
              <a:rPr lang="it-IT" sz="2900" dirty="0" err="1" smtClean="0">
                <a:solidFill>
                  <a:schemeClr val="tx1"/>
                </a:solidFill>
              </a:rPr>
              <a:t>abro</a:t>
            </a:r>
            <a:r>
              <a:rPr lang="it-IT" sz="2900" dirty="0" smtClean="0">
                <a:solidFill>
                  <a:schemeClr val="tx1"/>
                </a:solidFill>
              </a:rPr>
              <a:t> e 15 km dell’autostrada A1 di Querce al Pino.</a:t>
            </a:r>
            <a:endParaRPr lang="it-IT" sz="2900" dirty="0"/>
          </a:p>
        </p:txBody>
      </p:sp>
      <p:pic>
        <p:nvPicPr>
          <p:cNvPr id="6" name="Immagine 5" descr="LOGO ROSSO ZAFFERANOsrl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399032"/>
          </a:xfrm>
        </p:spPr>
        <p:txBody>
          <a:bodyPr/>
          <a:lstStyle/>
          <a:p>
            <a:pPr algn="ctr"/>
            <a:r>
              <a:rPr lang="it-IT" dirty="0" smtClean="0"/>
              <a:t>PUNTI </a:t>
            </a:r>
            <a:r>
              <a:rPr lang="it-IT" dirty="0" err="1" smtClean="0"/>
              <a:t>DI</a:t>
            </a:r>
            <a:r>
              <a:rPr lang="it-IT" dirty="0" smtClean="0"/>
              <a:t> FORZA: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818836" cy="53029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E’ un prodotto unico nel </a:t>
            </a:r>
            <a:r>
              <a:rPr lang="it-IT" dirty="0" smtClean="0"/>
              <a:t>mercato; </a:t>
            </a:r>
          </a:p>
          <a:p>
            <a:endParaRPr lang="it-IT" dirty="0" smtClean="0"/>
          </a:p>
          <a:p>
            <a:r>
              <a:rPr lang="it-IT" dirty="0" smtClean="0"/>
              <a:t>P</a:t>
            </a:r>
            <a:r>
              <a:rPr lang="it-IT" dirty="0" smtClean="0"/>
              <a:t>erfetto per capelli fragili e per chi è propenso alla calvizia;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Ecologico;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E’ totalmente naturale e ricco di proprietà nutrienti</a:t>
            </a:r>
            <a:r>
              <a:rPr lang="it-IT" dirty="0"/>
              <a:t>;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E’ un prodotto che punta a valorizzare e a promuovere il nostro </a:t>
            </a:r>
            <a:r>
              <a:rPr lang="it-IT" dirty="0" smtClean="0"/>
              <a:t>territorio.</a:t>
            </a:r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9" name="Picture 5" descr="http://www.cittadellapieve.org/images/slideshows/1/itiner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3627">
            <a:off x="5194311" y="1884112"/>
            <a:ext cx="3319064" cy="438697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9" name="Immagine 8" descr="LOGO ROSSO ZAFFERANOsrl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5240" y="214290"/>
            <a:ext cx="1428760" cy="928694"/>
          </a:xfrm>
          <a:prstGeom prst="rect">
            <a:avLst/>
          </a:prstGeom>
        </p:spPr>
      </p:pic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>
          <a:xfrm>
            <a:off x="5105400" y="171448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5" y="0"/>
            <a:ext cx="91464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499992" y="188640"/>
            <a:ext cx="4104456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000" b="1" dirty="0" smtClean="0">
                <a:solidFill>
                  <a:schemeClr val="tx1"/>
                </a:solidFill>
                <a:latin typeface="Apple Chancery" pitchFamily="66" charset="0"/>
                <a:cs typeface="Andalus" panose="02020603050405020304" pitchFamily="18" charset="-78"/>
              </a:rPr>
              <a:t>Grazie </a:t>
            </a:r>
          </a:p>
          <a:p>
            <a:pPr algn="ctr"/>
            <a:r>
              <a:rPr lang="it-IT" sz="5000" b="1" dirty="0">
                <a:solidFill>
                  <a:schemeClr val="tx1"/>
                </a:solidFill>
                <a:latin typeface="Apple Chancery" pitchFamily="66" charset="0"/>
                <a:cs typeface="Andalus" panose="02020603050405020304" pitchFamily="18" charset="-78"/>
              </a:rPr>
              <a:t>d</a:t>
            </a:r>
            <a:r>
              <a:rPr lang="it-IT" sz="5000" b="1" dirty="0" smtClean="0">
                <a:solidFill>
                  <a:schemeClr val="tx1"/>
                </a:solidFill>
                <a:latin typeface="Apple Chancery" pitchFamily="66" charset="0"/>
                <a:cs typeface="Andalus" panose="02020603050405020304" pitchFamily="18" charset="-78"/>
              </a:rPr>
              <a:t>ell’ attenzione </a:t>
            </a:r>
            <a:endParaRPr lang="it-IT" sz="5000" b="1" dirty="0">
              <a:solidFill>
                <a:schemeClr val="tx1"/>
              </a:solidFill>
              <a:latin typeface="Apple Chancery" pitchFamily="66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67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Galassi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589</TotalTime>
  <Words>239</Words>
  <Application>Microsoft Office PowerPoint</Application>
  <PresentationFormat>Presentazione su schermo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Verve</vt:lpstr>
      <vt:lpstr>Diapositiva 1</vt:lpstr>
      <vt:lpstr>IDEA E PRODOTTO</vt:lpstr>
      <vt:lpstr> BUSINESS IDEA</vt:lpstr>
      <vt:lpstr>IDEA E PRODOTTO</vt:lpstr>
      <vt:lpstr>APPLICAZIONE DEL PRODOTTO</vt:lpstr>
      <vt:lpstr>RICERCA DI MERCATO-GRAFICI</vt:lpstr>
      <vt:lpstr>SEDE AZIENDA</vt:lpstr>
      <vt:lpstr>PUNTI DI FORZA: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STUDENTI</dc:creator>
  <cp:lastModifiedBy>STUDENTI</cp:lastModifiedBy>
  <cp:revision>75</cp:revision>
  <dcterms:created xsi:type="dcterms:W3CDTF">2014-04-04T07:15:49Z</dcterms:created>
  <dcterms:modified xsi:type="dcterms:W3CDTF">2014-05-28T11:24:04Z</dcterms:modified>
</cp:coreProperties>
</file>