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6" r:id="rId3"/>
    <p:sldId id="258" r:id="rId4"/>
    <p:sldId id="265" r:id="rId5"/>
    <p:sldId id="259" r:id="rId6"/>
    <p:sldId id="284" r:id="rId7"/>
    <p:sldId id="275" r:id="rId8"/>
    <p:sldId id="280" r:id="rId9"/>
    <p:sldId id="281" r:id="rId10"/>
    <p:sldId id="282" r:id="rId11"/>
    <p:sldId id="283" r:id="rId12"/>
    <p:sldId id="267" r:id="rId13"/>
    <p:sldId id="268" r:id="rId14"/>
    <p:sldId id="269" r:id="rId15"/>
    <p:sldId id="260" r:id="rId16"/>
    <p:sldId id="270" r:id="rId17"/>
    <p:sldId id="261" r:id="rId18"/>
    <p:sldId id="274" r:id="rId19"/>
    <p:sldId id="276" r:id="rId20"/>
    <p:sldId id="272" r:id="rId21"/>
    <p:sldId id="278" r:id="rId22"/>
    <p:sldId id="279" r:id="rId23"/>
    <p:sldId id="273" r:id="rId24"/>
    <p:sldId id="264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20" autoAdjust="0"/>
    <p:restoredTop sz="94624" autoAdjust="0"/>
  </p:normalViewPr>
  <p:slideViewPr>
    <p:cSldViewPr>
      <p:cViewPr>
        <p:scale>
          <a:sx n="114" d="100"/>
          <a:sy n="114" d="100"/>
        </p:scale>
        <p:origin x="-222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0000011920\Desktop\Nuovo%20Foglio%20di%20lavoro%20di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0000011920\Desktop\Nuovo%20Foglio%20di%20lavoro%20di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0000011920\Desktop\Nuovo%20Foglio%20di%20lavoro%20di%20Microsoft%20Office%20Exce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0000011920\Desktop\Nuovo%20Foglio%20di%20lavoro%20di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7"/>
  <c:chart>
    <c:title>
      <c:tx>
        <c:rich>
          <a:bodyPr/>
          <a:lstStyle/>
          <a:p>
            <a:pPr>
              <a:defRPr/>
            </a:pPr>
            <a:r>
              <a:rPr lang="it-IT"/>
              <a:t>Sarebbe interessato all'acquisto di Leda? 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28297977874467739"/>
          <c:y val="0.1516272763387638"/>
          <c:w val="0.48100028154774144"/>
          <c:h val="0.64539278283621004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7.6096200584541709E-2"/>
                  <c:y val="0.15157323283959426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en-US" sz="1200" b="1" dirty="0" smtClean="0"/>
                      <a:t>No</a:t>
                    </a:r>
                    <a:r>
                      <a:rPr lang="en-US" sz="1200" b="1" dirty="0"/>
                      <a:t>
</a:t>
                    </a:r>
                    <a:r>
                      <a:rPr lang="en-US" sz="1200" b="1" dirty="0" smtClean="0"/>
                      <a:t>(8%)</a:t>
                    </a:r>
                    <a:endParaRPr lang="en-US" sz="1200" b="1" dirty="0"/>
                  </a:p>
                </c:rich>
              </c:tx>
              <c:spPr/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it-IT" smtClean="0"/>
                      <a:t>Sì, poco</a:t>
                    </a:r>
                    <a:r>
                      <a:rPr lang="it-IT"/>
                      <a:t>
</a:t>
                    </a:r>
                    <a:r>
                      <a:rPr lang="it-IT" smtClean="0"/>
                      <a:t>(21%)</a:t>
                    </a:r>
                    <a:endParaRPr lang="it-IT" dirty="0"/>
                  </a:p>
                </c:rich>
              </c:tx>
              <c:spPr/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8.1405329968142315E-2"/>
                  <c:y val="-0.26805805937413724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it-IT" sz="1200" b="1" dirty="0"/>
                      <a:t>
</a:t>
                    </a:r>
                    <a:r>
                      <a:rPr lang="it-IT" sz="1200" b="1" dirty="0" smtClean="0"/>
                      <a:t>Sì,</a:t>
                    </a:r>
                    <a:r>
                      <a:rPr lang="it-IT" sz="1200" b="1" baseline="0" dirty="0" smtClean="0"/>
                      <a:t> </a:t>
                    </a:r>
                    <a:r>
                      <a:rPr lang="it-IT" sz="1200" b="1" dirty="0" smtClean="0"/>
                      <a:t>abbastanza</a:t>
                    </a:r>
                  </a:p>
                  <a:p>
                    <a:pPr>
                      <a:defRPr sz="1200" b="1"/>
                    </a:pPr>
                    <a:r>
                      <a:rPr lang="it-IT" sz="1200" b="1" dirty="0" smtClean="0"/>
                      <a:t>(58%)</a:t>
                    </a:r>
                    <a:endParaRPr lang="it-IT" sz="1200" b="1" dirty="0"/>
                  </a:p>
                </c:rich>
              </c:tx>
              <c:spPr/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6.9248991208632163E-2"/>
                  <c:y val="0.16431155138154674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it-IT" sz="1200" b="1" dirty="0" smtClean="0"/>
                      <a:t>Sì, molto</a:t>
                    </a:r>
                    <a:r>
                      <a:rPr lang="it-IT" sz="1200" b="1" dirty="0"/>
                      <a:t>
</a:t>
                    </a:r>
                    <a:r>
                      <a:rPr lang="it-IT" sz="1200" b="1" dirty="0" smtClean="0"/>
                      <a:t>(13%)</a:t>
                    </a:r>
                    <a:endParaRPr lang="it-IT" sz="1200" b="1" dirty="0"/>
                  </a:p>
                </c:rich>
              </c:tx>
              <c:spPr/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Foglio1!$B$2:$B$5</c:f>
              <c:strCache>
                <c:ptCount val="4"/>
                <c:pt idx="0">
                  <c:v>no</c:v>
                </c:pt>
                <c:pt idx="1">
                  <c:v>si poco</c:v>
                </c:pt>
                <c:pt idx="2">
                  <c:v>si abbastanza</c:v>
                </c:pt>
                <c:pt idx="3">
                  <c:v>si molto</c:v>
                </c:pt>
              </c:strCache>
            </c:strRef>
          </c:cat>
          <c:val>
            <c:numRef>
              <c:f>Foglio1!$E$2:$E$5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14</c:v>
                </c:pt>
                <c:pt idx="3">
                  <c:v>3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</c:dLbls>
        <c:firstSliceAng val="0"/>
      </c:pieChart>
    </c:plotArea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1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7"/>
  <c:chart>
    <c:title>
      <c:tx>
        <c:rich>
          <a:bodyPr/>
          <a:lstStyle/>
          <a:p>
            <a:pPr>
              <a:defRPr/>
            </a:pPr>
            <a:r>
              <a:rPr lang="it-IT"/>
              <a:t>Per quale uso intenderebbe destinarlo? </a:t>
            </a:r>
          </a:p>
        </c:rich>
      </c:tx>
      <c:layout>
        <c:manualLayout>
          <c:xMode val="edge"/>
          <c:yMode val="edge"/>
          <c:x val="0.16162563151833451"/>
          <c:y val="1.1594164088157033E-2"/>
        </c:manualLayout>
      </c:layout>
      <c:overlay val="1"/>
    </c:title>
    <c:plotArea>
      <c:layout>
        <c:manualLayout>
          <c:layoutTarget val="inner"/>
          <c:xMode val="edge"/>
          <c:yMode val="edge"/>
          <c:x val="0.25376099507407396"/>
          <c:y val="0.16356520241402059"/>
          <c:w val="0.46662769328008019"/>
          <c:h val="0.59850292258141469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8.6214145156568153E-2"/>
                  <c:y val="0.1241442837423649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err="1"/>
                      <a:t>L</a:t>
                    </a:r>
                    <a:r>
                      <a:rPr lang="en-US" sz="1200" b="1" dirty="0" err="1" smtClean="0"/>
                      <a:t>ampada</a:t>
                    </a:r>
                    <a:r>
                      <a:rPr lang="en-US" sz="1200" b="1" dirty="0" smtClean="0"/>
                      <a:t> </a:t>
                    </a:r>
                    <a:r>
                      <a:rPr lang="en-US" sz="1200" b="1" dirty="0"/>
                      <a:t>per </a:t>
                    </a:r>
                    <a:r>
                      <a:rPr lang="en-US" sz="1200" b="1" dirty="0" err="1"/>
                      <a:t>ambienti</a:t>
                    </a:r>
                    <a:r>
                      <a:rPr lang="en-US" sz="1200" b="1" dirty="0"/>
                      <a:t>
</a:t>
                    </a:r>
                    <a:r>
                      <a:rPr lang="en-US" sz="1200" b="1" dirty="0" smtClean="0"/>
                      <a:t>(8%)</a:t>
                    </a:r>
                    <a:endParaRPr lang="en-US" sz="1200" b="1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0.22383472500274032"/>
                  <c:y val="-1.5202048850078025E-2"/>
                </c:manualLayout>
              </c:layout>
              <c:tx>
                <c:rich>
                  <a:bodyPr/>
                  <a:lstStyle/>
                  <a:p>
                    <a:r>
                      <a:rPr lang="it-IT" sz="1200" b="1" dirty="0" smtClean="0"/>
                      <a:t>Scaldare indumenti</a:t>
                    </a:r>
                    <a:r>
                      <a:rPr lang="it-IT" sz="1200" b="1" dirty="0"/>
                      <a:t>
</a:t>
                    </a:r>
                    <a:r>
                      <a:rPr lang="it-IT" sz="1200" b="1" dirty="0" smtClean="0"/>
                      <a:t>(33%)</a:t>
                    </a:r>
                    <a:endParaRPr lang="it-IT" sz="1200" b="1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b="1" dirty="0" err="1" smtClean="0"/>
                      <a:t>Scaldare</a:t>
                    </a:r>
                    <a:r>
                      <a:rPr lang="en-US" sz="1200" b="1" baseline="0" dirty="0" smtClean="0"/>
                      <a:t> </a:t>
                    </a:r>
                    <a:r>
                      <a:rPr lang="en-US" sz="1200" b="1" baseline="0" dirty="0" err="1" smtClean="0"/>
                      <a:t>indumenti</a:t>
                    </a:r>
                    <a:r>
                      <a:rPr lang="en-US" sz="1200" b="1" baseline="0" dirty="0" smtClean="0"/>
                      <a:t> e </a:t>
                    </a:r>
                    <a:r>
                      <a:rPr lang="en-US" sz="1200" b="1" baseline="0" dirty="0" err="1" smtClean="0"/>
                      <a:t>migliorare</a:t>
                    </a:r>
                    <a:r>
                      <a:rPr lang="en-US" sz="1200" b="1" baseline="0" dirty="0" smtClean="0"/>
                      <a:t> </a:t>
                    </a:r>
                    <a:r>
                      <a:rPr lang="en-US" sz="1200" b="1" baseline="0" dirty="0" err="1" smtClean="0"/>
                      <a:t>l’accoglienza</a:t>
                    </a:r>
                    <a:r>
                      <a:rPr lang="en-US" sz="1200" b="1" baseline="0" dirty="0" smtClean="0"/>
                      <a:t> </a:t>
                    </a:r>
                    <a:r>
                      <a:rPr lang="en-US" sz="1200" b="1" baseline="0" dirty="0" err="1" smtClean="0"/>
                      <a:t>nell’abitazione</a:t>
                    </a:r>
                    <a:r>
                      <a:rPr lang="en-US" sz="1200" b="1" dirty="0"/>
                      <a:t>
</a:t>
                    </a:r>
                    <a:r>
                      <a:rPr lang="en-US" sz="1200" b="1" dirty="0" smtClean="0"/>
                      <a:t>(42%)</a:t>
                    </a:r>
                    <a:endParaRPr lang="en-US" sz="1200" b="1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0.10630718779019474"/>
                  <c:y val="0.1642158145615398"/>
                </c:manualLayout>
              </c:layout>
              <c:tx>
                <c:rich>
                  <a:bodyPr/>
                  <a:lstStyle/>
                  <a:p>
                    <a:r>
                      <a:rPr lang="it-IT" sz="1200" b="1" dirty="0" smtClean="0"/>
                      <a:t>Migliorare </a:t>
                    </a:r>
                    <a:r>
                      <a:rPr lang="it-IT" sz="1200" b="1" dirty="0"/>
                      <a:t>l'accoglienza </a:t>
                    </a:r>
                    <a:r>
                      <a:rPr lang="it-IT" sz="1200" b="1" dirty="0" smtClean="0"/>
                      <a:t>nell'abitazione</a:t>
                    </a:r>
                    <a:r>
                      <a:rPr lang="it-IT" sz="1200" b="1" dirty="0"/>
                      <a:t>
</a:t>
                    </a:r>
                    <a:r>
                      <a:rPr lang="it-IT" sz="1200" b="1" dirty="0" smtClean="0"/>
                      <a:t>(17%)</a:t>
                    </a:r>
                    <a:endParaRPr lang="it-IT" sz="1200" b="1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Foglio1!$B$10:$B$13</c:f>
              <c:strCache>
                <c:ptCount val="4"/>
                <c:pt idx="0">
                  <c:v>lampada per ambienti</c:v>
                </c:pt>
                <c:pt idx="1">
                  <c:v>scaldare indumenti</c:v>
                </c:pt>
                <c:pt idx="2">
                  <c:v>entrambi i casi</c:v>
                </c:pt>
                <c:pt idx="3">
                  <c:v>migliorare l'accoglienza nell'abitazione</c:v>
                </c:pt>
              </c:strCache>
            </c:strRef>
          </c:cat>
          <c:val>
            <c:numRef>
              <c:f>Foglio1!$F$10:$F$13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10</c:v>
                </c:pt>
                <c:pt idx="3">
                  <c:v>4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</c:dLbls>
        <c:firstSliceAng val="0"/>
      </c:pieChart>
    </c:plotArea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1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7"/>
  <c:chart>
    <c:title>
      <c:tx>
        <c:rich>
          <a:bodyPr/>
          <a:lstStyle/>
          <a:p>
            <a:pPr>
              <a:defRPr/>
            </a:pPr>
            <a:r>
              <a:rPr lang="it-IT"/>
              <a:t>Quanto sarebbe disposto a spendere per il nostro prodotto?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20496019525422643"/>
          <c:y val="0.2380543268288586"/>
          <c:w val="0.44722346650242173"/>
          <c:h val="0.62611285310339049"/>
        </c:manualLayout>
      </c:layout>
      <c:pieChart>
        <c:varyColors val="1"/>
        <c:ser>
          <c:idx val="0"/>
          <c:order val="0"/>
          <c:explosion val="1"/>
          <c:dPt>
            <c:idx val="2"/>
            <c:explosion val="0"/>
          </c:dPt>
          <c:dLbls>
            <c:dLbl>
              <c:idx val="0"/>
              <c:layout>
                <c:manualLayout>
                  <c:x val="-0.18156490843208697"/>
                  <c:y val="8.1383857330832324E-2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it-IT" sz="1200" b="1" dirty="0" smtClean="0"/>
                      <a:t>Fino </a:t>
                    </a:r>
                    <a:r>
                      <a:rPr lang="it-IT" sz="1200" b="1" dirty="0"/>
                      <a:t>a 70</a:t>
                    </a:r>
                    <a:r>
                      <a:rPr lang="it-IT" sz="1200" b="1" dirty="0" smtClean="0"/>
                      <a:t>€</a:t>
                    </a:r>
                    <a:r>
                      <a:rPr lang="it-IT" sz="1200" b="1" dirty="0"/>
                      <a:t>
</a:t>
                    </a:r>
                    <a:r>
                      <a:rPr lang="it-IT" sz="1200" b="1" dirty="0" smtClean="0"/>
                      <a:t>(37%)</a:t>
                    </a:r>
                    <a:endParaRPr lang="it-IT" sz="1200" b="1" dirty="0"/>
                  </a:p>
                </c:rich>
              </c:tx>
              <c:spPr/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8.6811665860106468E-2"/>
                  <c:y val="-0.24542592877740138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it-IT" dirty="0" smtClean="0"/>
                      <a:t>Da </a:t>
                    </a:r>
                    <a:r>
                      <a:rPr lang="it-IT" dirty="0"/>
                      <a:t>70 a </a:t>
                    </a:r>
                    <a:r>
                      <a:rPr lang="it-IT" dirty="0" smtClean="0"/>
                      <a:t>150</a:t>
                    </a:r>
                    <a:r>
                      <a:rPr lang="it-IT" dirty="0"/>
                      <a:t>
</a:t>
                    </a:r>
                    <a:r>
                      <a:rPr lang="it-IT" dirty="0" smtClean="0"/>
                      <a:t>(46%)</a:t>
                    </a:r>
                    <a:endParaRPr lang="it-IT" dirty="0"/>
                  </a:p>
                </c:rich>
              </c:tx>
              <c:spPr/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9.7406392356208987E-2"/>
                  <c:y val="0.16320130742741959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it-IT" sz="1200" b="1" dirty="0"/>
                      <a:t>
</a:t>
                    </a:r>
                    <a:r>
                      <a:rPr lang="it-IT" sz="1200" b="1" dirty="0" smtClean="0"/>
                      <a:t>Oltre 150</a:t>
                    </a:r>
                    <a:r>
                      <a:rPr lang="it-IT" sz="1200" b="1" dirty="0"/>
                      <a:t>
</a:t>
                    </a:r>
                    <a:r>
                      <a:rPr lang="it-IT" sz="1200" b="1" dirty="0" smtClean="0"/>
                      <a:t>(17%)</a:t>
                    </a:r>
                    <a:endParaRPr lang="it-IT" sz="1200" b="1" dirty="0"/>
                  </a:p>
                </c:rich>
              </c:tx>
              <c:spPr/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Foglio1!$B$18:$B$20</c:f>
              <c:strCache>
                <c:ptCount val="3"/>
                <c:pt idx="0">
                  <c:v>fino a 70€</c:v>
                </c:pt>
                <c:pt idx="1">
                  <c:v>da 70 a 150</c:v>
                </c:pt>
                <c:pt idx="2">
                  <c:v>oltre 150</c:v>
                </c:pt>
              </c:strCache>
            </c:strRef>
          </c:cat>
          <c:val>
            <c:numRef>
              <c:f>Foglio1!$E$18:$E$20</c:f>
              <c:numCache>
                <c:formatCode>General</c:formatCode>
                <c:ptCount val="3"/>
                <c:pt idx="0">
                  <c:v>9</c:v>
                </c:pt>
                <c:pt idx="1">
                  <c:v>11</c:v>
                </c:pt>
                <c:pt idx="2">
                  <c:v>4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</c:dLbls>
        <c:firstSliceAng val="0"/>
      </c:pieChart>
    </c:plotArea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1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1"/>
  <c:style val="27"/>
  <c:chart>
    <c:title>
      <c:tx>
        <c:rich>
          <a:bodyPr/>
          <a:lstStyle/>
          <a:p>
            <a:pPr>
              <a:defRPr/>
            </a:pPr>
            <a:r>
              <a:rPr lang="it-IT"/>
              <a:t>Dove vorrebbe comprare questo tipo di prodotto? 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20246080148999279"/>
          <c:y val="0.14488411919870481"/>
          <c:w val="0.4469312857720325"/>
          <c:h val="0.62134349485380125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24850293445475724"/>
                  <c:y val="5.4995667401171334E-3"/>
                </c:manualLayout>
              </c:layout>
              <c:tx>
                <c:rich>
                  <a:bodyPr/>
                  <a:lstStyle/>
                  <a:p>
                    <a:r>
                      <a:rPr lang="it-IT" dirty="0" smtClean="0"/>
                      <a:t>Negozi </a:t>
                    </a:r>
                    <a:r>
                      <a:rPr lang="it-IT" dirty="0"/>
                      <a:t>specializzati per </a:t>
                    </a:r>
                    <a:r>
                      <a:rPr lang="it-IT" dirty="0" smtClean="0"/>
                      <a:t>design</a:t>
                    </a:r>
                    <a:r>
                      <a:rPr lang="it-IT" dirty="0"/>
                      <a:t>
</a:t>
                    </a:r>
                    <a:r>
                      <a:rPr lang="it-IT" dirty="0" smtClean="0"/>
                      <a:t>(50%)</a:t>
                    </a:r>
                    <a:endParaRPr lang="it-IT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0.17787495033111769"/>
                  <c:y val="-4.2169262925586502E-2"/>
                </c:manualLayout>
              </c:layout>
              <c:tx>
                <c:rich>
                  <a:bodyPr/>
                  <a:lstStyle/>
                  <a:p>
                    <a:r>
                      <a:rPr lang="it-IT" dirty="0" smtClean="0"/>
                      <a:t>Negozi </a:t>
                    </a:r>
                    <a:r>
                      <a:rPr lang="it-IT" dirty="0"/>
                      <a:t>per </a:t>
                    </a:r>
                    <a:r>
                      <a:rPr lang="it-IT" dirty="0" smtClean="0"/>
                      <a:t>arredamenti</a:t>
                    </a:r>
                    <a:r>
                      <a:rPr lang="it-IT" dirty="0"/>
                      <a:t>
</a:t>
                    </a:r>
                    <a:r>
                      <a:rPr lang="it-IT" dirty="0" smtClean="0"/>
                      <a:t>(42%)</a:t>
                    </a:r>
                    <a:endParaRPr lang="it-IT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5.6147448185962262E-2"/>
                  <c:y val="0.1818426553060849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
</a:t>
                    </a:r>
                    <a:r>
                      <a:rPr lang="en-US" dirty="0" err="1" smtClean="0"/>
                      <a:t>Altro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(8%)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Foglio1!$B$26:$B$28</c:f>
              <c:strCache>
                <c:ptCount val="3"/>
                <c:pt idx="0">
                  <c:v>negozi specializzati per design</c:v>
                </c:pt>
                <c:pt idx="1">
                  <c:v>negozi per arredamenti</c:v>
                </c:pt>
                <c:pt idx="2">
                  <c:v>altro</c:v>
                </c:pt>
              </c:strCache>
            </c:strRef>
          </c:cat>
          <c:val>
            <c:numRef>
              <c:f>Foglio1!$F$26:$F$28</c:f>
              <c:numCache>
                <c:formatCode>General</c:formatCode>
                <c:ptCount val="3"/>
                <c:pt idx="0">
                  <c:v>12</c:v>
                </c:pt>
                <c:pt idx="1">
                  <c:v>10</c:v>
                </c:pt>
                <c:pt idx="2">
                  <c:v>2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</c:dLbls>
        <c:firstSliceAng val="0"/>
      </c:pieChart>
    </c:plotArea>
    <c:plotVisOnly val="1"/>
    <c:dispBlanksAs val="zero"/>
    <c:showDLblsOverMax val="1"/>
  </c:chart>
  <c:txPr>
    <a:bodyPr/>
    <a:lstStyle/>
    <a:p>
      <a:pPr>
        <a:defRPr sz="1800"/>
      </a:pPr>
      <a:endParaRPr lang="it-IT"/>
    </a:p>
  </c:txPr>
  <c:externalData r:id="rId1">
    <c:autoUpdate val="1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ABD367-2C24-416E-964D-BFAFC805F24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B72E14D-77E4-40ED-A5E5-8D078CFF8A71}">
      <dgm:prSet phldrT="[Testo]" custT="1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rPr>
            <a:t>Andrea </a:t>
          </a:r>
          <a:r>
            <a:rPr kumimoji="0" lang="it-IT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rPr>
            <a:t>Bibi</a:t>
          </a:r>
          <a:endParaRPr kumimoji="0" lang="it-IT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endParaRPr>
        </a:p>
        <a:p>
          <a:r>
            <a: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rPr>
            <a:t>Amministratore</a:t>
          </a:r>
        </a:p>
        <a:p>
          <a:pPr rtl="0"/>
          <a:r>
            <a: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rPr>
            <a:t>unico </a:t>
          </a:r>
          <a:endParaRPr lang="it-IT" sz="1400" dirty="0">
            <a:latin typeface="Monotype Corsiva" pitchFamily="66" charset="0"/>
          </a:endParaRPr>
        </a:p>
      </dgm:t>
    </dgm:pt>
    <dgm:pt modelId="{BF7D0186-9461-4A76-988D-6DF7B35040E2}" type="parTrans" cxnId="{80F422F7-640B-4F06-98E0-29FC8CB7CCB4}">
      <dgm:prSet/>
      <dgm:spPr/>
      <dgm:t>
        <a:bodyPr/>
        <a:lstStyle/>
        <a:p>
          <a:endParaRPr lang="it-IT"/>
        </a:p>
      </dgm:t>
    </dgm:pt>
    <dgm:pt modelId="{292597BD-DB28-40F9-A283-E2EE4AE8C665}" type="sibTrans" cxnId="{80F422F7-640B-4F06-98E0-29FC8CB7CCB4}">
      <dgm:prSet/>
      <dgm:spPr/>
      <dgm:t>
        <a:bodyPr/>
        <a:lstStyle/>
        <a:p>
          <a:endParaRPr lang="it-IT"/>
        </a:p>
      </dgm:t>
    </dgm:pt>
    <dgm:pt modelId="{59F8355A-8490-4ACE-9FEE-B6C48B18E33C}" type="asst">
      <dgm:prSet phldrT="[Testo]" custT="1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it-IT" sz="1400" dirty="0" smtClean="0">
              <a:solidFill>
                <a:schemeClr val="tx1"/>
              </a:solidFill>
              <a:latin typeface="Monotype Corsiva" pitchFamily="66" charset="0"/>
            </a:rPr>
            <a:t>Michele </a:t>
          </a:r>
          <a:r>
            <a:rPr lang="it-IT" sz="1400" dirty="0" err="1" smtClean="0">
              <a:solidFill>
                <a:schemeClr val="tx1"/>
              </a:solidFill>
              <a:latin typeface="Monotype Corsiva" pitchFamily="66" charset="0"/>
            </a:rPr>
            <a:t>Camilli</a:t>
          </a:r>
          <a:endParaRPr lang="it-IT" sz="1400" dirty="0" smtClean="0">
            <a:solidFill>
              <a:schemeClr val="tx1"/>
            </a:solidFill>
            <a:latin typeface="Monotype Corsiva" pitchFamily="66" charset="0"/>
          </a:endParaRPr>
        </a:p>
        <a:p>
          <a:r>
            <a:rPr lang="it-IT" sz="1400" dirty="0" smtClean="0">
              <a:solidFill>
                <a:schemeClr val="tx1"/>
              </a:solidFill>
              <a:latin typeface="Monotype Corsiva" pitchFamily="66" charset="0"/>
            </a:rPr>
            <a:t>Ricerca e sviluppo</a:t>
          </a:r>
          <a:endParaRPr lang="it-IT" sz="1400" dirty="0">
            <a:solidFill>
              <a:schemeClr val="tx1"/>
            </a:solidFill>
            <a:latin typeface="Monotype Corsiva" pitchFamily="66" charset="0"/>
          </a:endParaRPr>
        </a:p>
      </dgm:t>
    </dgm:pt>
    <dgm:pt modelId="{0BCDFE9C-F86E-42D6-A04E-50B548AE699C}" type="parTrans" cxnId="{10B0284F-B20D-49B5-9DB6-93B2ED9747D7}">
      <dgm:prSet/>
      <dgm:spPr/>
      <dgm:t>
        <a:bodyPr/>
        <a:lstStyle/>
        <a:p>
          <a:endParaRPr lang="it-IT"/>
        </a:p>
      </dgm:t>
    </dgm:pt>
    <dgm:pt modelId="{A2B6C2AB-713B-49A8-A8F2-49423EA19CD0}" type="sibTrans" cxnId="{10B0284F-B20D-49B5-9DB6-93B2ED9747D7}">
      <dgm:prSet/>
      <dgm:spPr/>
      <dgm:t>
        <a:bodyPr/>
        <a:lstStyle/>
        <a:p>
          <a:endParaRPr lang="it-IT"/>
        </a:p>
      </dgm:t>
    </dgm:pt>
    <dgm:pt modelId="{E6AD5CAD-906F-4143-B292-CA798942B18A}">
      <dgm:prSet phldrT="[Testo]" custT="1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kumimoji="0" lang="it-IT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</a:rPr>
            <a:t>Sara </a:t>
          </a:r>
          <a:r>
            <a:rPr kumimoji="0" lang="it-IT" sz="1400" b="0" i="0" u="none" strike="noStrike" cap="none" normalizeH="0" baseline="0" dirty="0" err="1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</a:rPr>
            <a:t>Kulla</a:t>
          </a:r>
          <a:endParaRPr kumimoji="0" lang="it-IT" sz="1400" b="0" i="0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Monotype Corsiva" pitchFamily="66" charset="0"/>
          </a:endParaRPr>
        </a:p>
        <a:p>
          <a:r>
            <a: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rPr>
            <a:t>Responsabile</a:t>
          </a:r>
        </a:p>
        <a:p>
          <a:pPr rtl="0"/>
          <a:r>
            <a: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rPr>
            <a:t>marketing e vendite</a:t>
          </a:r>
          <a:endParaRPr lang="it-IT" sz="1400" dirty="0">
            <a:latin typeface="Monotype Corsiva" pitchFamily="66" charset="0"/>
          </a:endParaRPr>
        </a:p>
      </dgm:t>
    </dgm:pt>
    <dgm:pt modelId="{A9E5B96C-1C89-44B9-B2CC-2858F8FE5103}" type="parTrans" cxnId="{8109FA9E-8506-4F81-94FC-A01B131380FA}">
      <dgm:prSet/>
      <dgm:spPr/>
      <dgm:t>
        <a:bodyPr/>
        <a:lstStyle/>
        <a:p>
          <a:endParaRPr lang="it-IT"/>
        </a:p>
      </dgm:t>
    </dgm:pt>
    <dgm:pt modelId="{F73DF553-C2ED-495C-BC74-0C2BD0BF7F61}" type="sibTrans" cxnId="{8109FA9E-8506-4F81-94FC-A01B131380FA}">
      <dgm:prSet/>
      <dgm:spPr/>
      <dgm:t>
        <a:bodyPr/>
        <a:lstStyle/>
        <a:p>
          <a:endParaRPr lang="it-IT"/>
        </a:p>
      </dgm:t>
    </dgm:pt>
    <dgm:pt modelId="{E618AC31-4DC3-4D0B-8279-31D4081D4DE7}">
      <dgm:prSet phldrT="[Testo]" custT="1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rPr>
            <a:t>Michele </a:t>
          </a:r>
          <a:r>
            <a:rPr kumimoji="0" lang="it-IT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rPr>
            <a:t>Mengana</a:t>
          </a:r>
          <a:endParaRPr kumimoji="0" lang="it-IT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endParaRP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rPr>
            <a:t>Responsabile</a:t>
          </a:r>
          <a:endParaRPr kumimoji="0" lang="it-IT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endParaRPr>
        </a:p>
        <a:p>
          <a:pPr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rPr>
            <a:t>della produzione</a:t>
          </a:r>
          <a:endParaRPr lang="it-IT" sz="1400" dirty="0">
            <a:latin typeface="Monotype Corsiva" pitchFamily="66" charset="0"/>
          </a:endParaRPr>
        </a:p>
      </dgm:t>
    </dgm:pt>
    <dgm:pt modelId="{0FB0A71A-4354-4DF7-886D-DE0E411110AA}" type="parTrans" cxnId="{3557E276-F4AD-4F00-8986-EB833825236E}">
      <dgm:prSet/>
      <dgm:spPr/>
      <dgm:t>
        <a:bodyPr/>
        <a:lstStyle/>
        <a:p>
          <a:endParaRPr lang="it-IT"/>
        </a:p>
      </dgm:t>
    </dgm:pt>
    <dgm:pt modelId="{B4E59680-B3AC-4B97-A2A6-4F5C92E8B024}" type="sibTrans" cxnId="{3557E276-F4AD-4F00-8986-EB833825236E}">
      <dgm:prSet/>
      <dgm:spPr/>
      <dgm:t>
        <a:bodyPr/>
        <a:lstStyle/>
        <a:p>
          <a:endParaRPr lang="it-IT"/>
        </a:p>
      </dgm:t>
    </dgm:pt>
    <dgm:pt modelId="{B516893A-EEBC-4667-9193-F9265B8E9081}">
      <dgm:prSet phldrT="[Testo]" custT="1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it-IT" sz="1400" dirty="0" smtClean="0">
              <a:solidFill>
                <a:schemeClr val="tx1"/>
              </a:solidFill>
              <a:latin typeface="Monotype Corsiva" pitchFamily="66" charset="0"/>
            </a:rPr>
            <a:t>Camilla Barbarossa</a:t>
          </a:r>
        </a:p>
        <a:p>
          <a:r>
            <a:rPr lang="it-IT" sz="1400" dirty="0" smtClean="0">
              <a:solidFill>
                <a:schemeClr val="tx1"/>
              </a:solidFill>
              <a:latin typeface="Monotype Corsiva" pitchFamily="66" charset="0"/>
            </a:rPr>
            <a:t>Responsabile commerciale</a:t>
          </a:r>
          <a:endParaRPr lang="it-IT" sz="1400" dirty="0">
            <a:solidFill>
              <a:schemeClr val="tx1"/>
            </a:solidFill>
            <a:latin typeface="Monotype Corsiva" pitchFamily="66" charset="0"/>
          </a:endParaRPr>
        </a:p>
      </dgm:t>
    </dgm:pt>
    <dgm:pt modelId="{4C814ED9-8CC5-4006-A1F3-059EA7974595}" type="parTrans" cxnId="{65F86B4F-4A7A-4BC6-8FB0-18AFB0CD587A}">
      <dgm:prSet/>
      <dgm:spPr/>
      <dgm:t>
        <a:bodyPr/>
        <a:lstStyle/>
        <a:p>
          <a:endParaRPr lang="it-IT"/>
        </a:p>
      </dgm:t>
    </dgm:pt>
    <dgm:pt modelId="{D3DF717C-4DBA-4F11-9B50-A009F7080F03}" type="sibTrans" cxnId="{65F86B4F-4A7A-4BC6-8FB0-18AFB0CD587A}">
      <dgm:prSet/>
      <dgm:spPr/>
      <dgm:t>
        <a:bodyPr/>
        <a:lstStyle/>
        <a:p>
          <a:endParaRPr lang="it-IT"/>
        </a:p>
      </dgm:t>
    </dgm:pt>
    <dgm:pt modelId="{8B627F03-77ED-4FD9-B6E9-D23F60AFD27D}" type="pres">
      <dgm:prSet presAssocID="{10ABD367-2C24-416E-964D-BFAFC805F2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361B45F8-3BBC-4C6B-BE36-6179017B93FF}" type="pres">
      <dgm:prSet presAssocID="{0B72E14D-77E4-40ED-A5E5-8D078CFF8A71}" presName="hierRoot1" presStyleCnt="0">
        <dgm:presLayoutVars>
          <dgm:hierBranch val="init"/>
        </dgm:presLayoutVars>
      </dgm:prSet>
      <dgm:spPr/>
    </dgm:pt>
    <dgm:pt modelId="{917E8088-11F2-4941-BF23-F8E026272C6B}" type="pres">
      <dgm:prSet presAssocID="{0B72E14D-77E4-40ED-A5E5-8D078CFF8A71}" presName="rootComposite1" presStyleCnt="0"/>
      <dgm:spPr/>
    </dgm:pt>
    <dgm:pt modelId="{7C722FBE-2BAB-4896-BD2D-FD186CDB0586}" type="pres">
      <dgm:prSet presAssocID="{0B72E14D-77E4-40ED-A5E5-8D078CFF8A71}" presName="rootText1" presStyleLbl="node0" presStyleIdx="0" presStyleCnt="1" custLinFactNeighborX="-13918" custLinFactNeighborY="-148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193FBB4-C784-43B2-801C-1BB0848323CE}" type="pres">
      <dgm:prSet presAssocID="{0B72E14D-77E4-40ED-A5E5-8D078CFF8A71}" presName="rootConnector1" presStyleLbl="node1" presStyleIdx="0" presStyleCnt="0"/>
      <dgm:spPr/>
      <dgm:t>
        <a:bodyPr/>
        <a:lstStyle/>
        <a:p>
          <a:endParaRPr lang="it-IT"/>
        </a:p>
      </dgm:t>
    </dgm:pt>
    <dgm:pt modelId="{9D964292-87C7-4A60-8868-926759B8BE7D}" type="pres">
      <dgm:prSet presAssocID="{0B72E14D-77E4-40ED-A5E5-8D078CFF8A71}" presName="hierChild2" presStyleCnt="0"/>
      <dgm:spPr/>
    </dgm:pt>
    <dgm:pt modelId="{26BD00B5-BFD3-4184-A7E3-796EAA058B8B}" type="pres">
      <dgm:prSet presAssocID="{A9E5B96C-1C89-44B9-B2CC-2858F8FE5103}" presName="Name37" presStyleLbl="parChTrans1D2" presStyleIdx="0" presStyleCnt="4"/>
      <dgm:spPr/>
      <dgm:t>
        <a:bodyPr/>
        <a:lstStyle/>
        <a:p>
          <a:endParaRPr lang="it-IT"/>
        </a:p>
      </dgm:t>
    </dgm:pt>
    <dgm:pt modelId="{FB6B739A-D502-483B-A235-133DF8E7E30E}" type="pres">
      <dgm:prSet presAssocID="{E6AD5CAD-906F-4143-B292-CA798942B18A}" presName="hierRoot2" presStyleCnt="0">
        <dgm:presLayoutVars>
          <dgm:hierBranch val="init"/>
        </dgm:presLayoutVars>
      </dgm:prSet>
      <dgm:spPr/>
    </dgm:pt>
    <dgm:pt modelId="{CFAB7146-7097-4421-A433-4C75382DED09}" type="pres">
      <dgm:prSet presAssocID="{E6AD5CAD-906F-4143-B292-CA798942B18A}" presName="rootComposite" presStyleCnt="0"/>
      <dgm:spPr/>
    </dgm:pt>
    <dgm:pt modelId="{A99F260C-B9E9-4360-8821-52193C118748}" type="pres">
      <dgm:prSet presAssocID="{E6AD5CAD-906F-4143-B292-CA798942B18A}" presName="rootText" presStyleLbl="node2" presStyleIdx="0" presStyleCnt="3" custLinFactNeighborX="-3478" custLinFactNeighborY="474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C7BFA1F-67E9-4684-9BB7-DAE6419DF7F0}" type="pres">
      <dgm:prSet presAssocID="{E6AD5CAD-906F-4143-B292-CA798942B18A}" presName="rootConnector" presStyleLbl="node2" presStyleIdx="0" presStyleCnt="3"/>
      <dgm:spPr/>
      <dgm:t>
        <a:bodyPr/>
        <a:lstStyle/>
        <a:p>
          <a:endParaRPr lang="it-IT"/>
        </a:p>
      </dgm:t>
    </dgm:pt>
    <dgm:pt modelId="{16E8F370-5C96-4979-93A6-6FDB67A526CB}" type="pres">
      <dgm:prSet presAssocID="{E6AD5CAD-906F-4143-B292-CA798942B18A}" presName="hierChild4" presStyleCnt="0"/>
      <dgm:spPr/>
    </dgm:pt>
    <dgm:pt modelId="{C94F4050-6D12-493D-AEB7-3F219478D201}" type="pres">
      <dgm:prSet presAssocID="{E6AD5CAD-906F-4143-B292-CA798942B18A}" presName="hierChild5" presStyleCnt="0"/>
      <dgm:spPr/>
    </dgm:pt>
    <dgm:pt modelId="{217CA777-4FC7-4117-A0BB-51C19DA5DD1E}" type="pres">
      <dgm:prSet presAssocID="{0FB0A71A-4354-4DF7-886D-DE0E411110AA}" presName="Name37" presStyleLbl="parChTrans1D2" presStyleIdx="1" presStyleCnt="4"/>
      <dgm:spPr/>
      <dgm:t>
        <a:bodyPr/>
        <a:lstStyle/>
        <a:p>
          <a:endParaRPr lang="it-IT"/>
        </a:p>
      </dgm:t>
    </dgm:pt>
    <dgm:pt modelId="{D24F8AEF-C1F5-433F-A506-7D3DAAD54E8C}" type="pres">
      <dgm:prSet presAssocID="{E618AC31-4DC3-4D0B-8279-31D4081D4DE7}" presName="hierRoot2" presStyleCnt="0">
        <dgm:presLayoutVars>
          <dgm:hierBranch val="init"/>
        </dgm:presLayoutVars>
      </dgm:prSet>
      <dgm:spPr/>
    </dgm:pt>
    <dgm:pt modelId="{379BD49D-759E-4674-8447-4509FA09F4E9}" type="pres">
      <dgm:prSet presAssocID="{E618AC31-4DC3-4D0B-8279-31D4081D4DE7}" presName="rootComposite" presStyleCnt="0"/>
      <dgm:spPr/>
    </dgm:pt>
    <dgm:pt modelId="{43DCB458-86B9-422D-B192-F49D8ACDD76E}" type="pres">
      <dgm:prSet presAssocID="{E618AC31-4DC3-4D0B-8279-31D4081D4DE7}" presName="rootText" presStyleLbl="node2" presStyleIdx="1" presStyleCnt="3" custLinFactNeighborX="-98" custLinFactNeighborY="1165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89BD76A-A364-4E26-B7B3-A084360F3C6E}" type="pres">
      <dgm:prSet presAssocID="{E618AC31-4DC3-4D0B-8279-31D4081D4DE7}" presName="rootConnector" presStyleLbl="node2" presStyleIdx="1" presStyleCnt="3"/>
      <dgm:spPr/>
      <dgm:t>
        <a:bodyPr/>
        <a:lstStyle/>
        <a:p>
          <a:endParaRPr lang="it-IT"/>
        </a:p>
      </dgm:t>
    </dgm:pt>
    <dgm:pt modelId="{D54DB577-CF2A-4E8E-BD42-109514F0AA2D}" type="pres">
      <dgm:prSet presAssocID="{E618AC31-4DC3-4D0B-8279-31D4081D4DE7}" presName="hierChild4" presStyleCnt="0"/>
      <dgm:spPr/>
    </dgm:pt>
    <dgm:pt modelId="{C3DF63C9-E9E6-465E-85FA-C9B1D30FF885}" type="pres">
      <dgm:prSet presAssocID="{E618AC31-4DC3-4D0B-8279-31D4081D4DE7}" presName="hierChild5" presStyleCnt="0"/>
      <dgm:spPr/>
    </dgm:pt>
    <dgm:pt modelId="{3AF40A03-BF64-46A2-911F-5C7286D73EC3}" type="pres">
      <dgm:prSet presAssocID="{4C814ED9-8CC5-4006-A1F3-059EA7974595}" presName="Name37" presStyleLbl="parChTrans1D2" presStyleIdx="2" presStyleCnt="4"/>
      <dgm:spPr/>
      <dgm:t>
        <a:bodyPr/>
        <a:lstStyle/>
        <a:p>
          <a:endParaRPr lang="it-IT"/>
        </a:p>
      </dgm:t>
    </dgm:pt>
    <dgm:pt modelId="{B543D190-11A3-420C-B29D-558DBC889651}" type="pres">
      <dgm:prSet presAssocID="{B516893A-EEBC-4667-9193-F9265B8E9081}" presName="hierRoot2" presStyleCnt="0">
        <dgm:presLayoutVars>
          <dgm:hierBranch val="init"/>
        </dgm:presLayoutVars>
      </dgm:prSet>
      <dgm:spPr/>
    </dgm:pt>
    <dgm:pt modelId="{17236D0A-A52C-4739-94D7-ABAC39F20ED0}" type="pres">
      <dgm:prSet presAssocID="{B516893A-EEBC-4667-9193-F9265B8E9081}" presName="rootComposite" presStyleCnt="0"/>
      <dgm:spPr/>
    </dgm:pt>
    <dgm:pt modelId="{51A46737-6131-4EAB-8A03-3892FADB8484}" type="pres">
      <dgm:prSet presAssocID="{B516893A-EEBC-4667-9193-F9265B8E908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8F3D4B7-5F97-4D81-AD3D-5020F6E5937A}" type="pres">
      <dgm:prSet presAssocID="{B516893A-EEBC-4667-9193-F9265B8E9081}" presName="rootConnector" presStyleLbl="node2" presStyleIdx="2" presStyleCnt="3"/>
      <dgm:spPr/>
      <dgm:t>
        <a:bodyPr/>
        <a:lstStyle/>
        <a:p>
          <a:endParaRPr lang="it-IT"/>
        </a:p>
      </dgm:t>
    </dgm:pt>
    <dgm:pt modelId="{B55F4376-CAD4-4105-A682-5DD75896DB60}" type="pres">
      <dgm:prSet presAssocID="{B516893A-EEBC-4667-9193-F9265B8E9081}" presName="hierChild4" presStyleCnt="0"/>
      <dgm:spPr/>
    </dgm:pt>
    <dgm:pt modelId="{596906C9-D636-4AF6-8A2E-8677C9A84B1E}" type="pres">
      <dgm:prSet presAssocID="{B516893A-EEBC-4667-9193-F9265B8E9081}" presName="hierChild5" presStyleCnt="0"/>
      <dgm:spPr/>
    </dgm:pt>
    <dgm:pt modelId="{065B72B7-2352-45EA-9D6F-7E699F995812}" type="pres">
      <dgm:prSet presAssocID="{0B72E14D-77E4-40ED-A5E5-8D078CFF8A71}" presName="hierChild3" presStyleCnt="0"/>
      <dgm:spPr/>
    </dgm:pt>
    <dgm:pt modelId="{667BFA08-01DE-4FF3-BEA0-6D5D83B34360}" type="pres">
      <dgm:prSet presAssocID="{0BCDFE9C-F86E-42D6-A04E-50B548AE699C}" presName="Name111" presStyleLbl="parChTrans1D2" presStyleIdx="3" presStyleCnt="4"/>
      <dgm:spPr/>
      <dgm:t>
        <a:bodyPr/>
        <a:lstStyle/>
        <a:p>
          <a:endParaRPr lang="it-IT"/>
        </a:p>
      </dgm:t>
    </dgm:pt>
    <dgm:pt modelId="{C164D62D-F3BE-42EA-A2F1-7A629AD0C0FA}" type="pres">
      <dgm:prSet presAssocID="{59F8355A-8490-4ACE-9FEE-B6C48B18E33C}" presName="hierRoot3" presStyleCnt="0">
        <dgm:presLayoutVars>
          <dgm:hierBranch val="init"/>
        </dgm:presLayoutVars>
      </dgm:prSet>
      <dgm:spPr/>
    </dgm:pt>
    <dgm:pt modelId="{5A114F6C-9C07-47E2-8A76-1D74C77EF877}" type="pres">
      <dgm:prSet presAssocID="{59F8355A-8490-4ACE-9FEE-B6C48B18E33C}" presName="rootComposite3" presStyleCnt="0"/>
      <dgm:spPr/>
    </dgm:pt>
    <dgm:pt modelId="{AEB4D25B-0910-469B-8C93-73E603037819}" type="pres">
      <dgm:prSet presAssocID="{59F8355A-8490-4ACE-9FEE-B6C48B18E33C}" presName="rootText3" presStyleLbl="asst1" presStyleIdx="0" presStyleCnt="1" custLinFactNeighborX="-12153" custLinFactNeighborY="-528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494AED7-54C0-41A4-AF40-CD4B7354ADB7}" type="pres">
      <dgm:prSet presAssocID="{59F8355A-8490-4ACE-9FEE-B6C48B18E33C}" presName="rootConnector3" presStyleLbl="asst1" presStyleIdx="0" presStyleCnt="1"/>
      <dgm:spPr/>
      <dgm:t>
        <a:bodyPr/>
        <a:lstStyle/>
        <a:p>
          <a:endParaRPr lang="it-IT"/>
        </a:p>
      </dgm:t>
    </dgm:pt>
    <dgm:pt modelId="{32FD495F-E4EC-4D0F-A86C-3ACD9398E02E}" type="pres">
      <dgm:prSet presAssocID="{59F8355A-8490-4ACE-9FEE-B6C48B18E33C}" presName="hierChild6" presStyleCnt="0"/>
      <dgm:spPr/>
    </dgm:pt>
    <dgm:pt modelId="{39E27B2D-119F-43F6-8357-B3C7B821C694}" type="pres">
      <dgm:prSet presAssocID="{59F8355A-8490-4ACE-9FEE-B6C48B18E33C}" presName="hierChild7" presStyleCnt="0"/>
      <dgm:spPr/>
    </dgm:pt>
  </dgm:ptLst>
  <dgm:cxnLst>
    <dgm:cxn modelId="{25E9EA05-027E-4978-A427-43D61AC827BD}" type="presOf" srcId="{E6AD5CAD-906F-4143-B292-CA798942B18A}" destId="{A99F260C-B9E9-4360-8821-52193C118748}" srcOrd="0" destOrd="0" presId="urn:microsoft.com/office/officeart/2005/8/layout/orgChart1"/>
    <dgm:cxn modelId="{20EDF9A9-D04E-438F-AA9D-E9BB6CBA9431}" type="presOf" srcId="{59F8355A-8490-4ACE-9FEE-B6C48B18E33C}" destId="{0494AED7-54C0-41A4-AF40-CD4B7354ADB7}" srcOrd="1" destOrd="0" presId="urn:microsoft.com/office/officeart/2005/8/layout/orgChart1"/>
    <dgm:cxn modelId="{33B911A8-E30D-4077-B4F9-1538ACEE0C68}" type="presOf" srcId="{0B72E14D-77E4-40ED-A5E5-8D078CFF8A71}" destId="{7C722FBE-2BAB-4896-BD2D-FD186CDB0586}" srcOrd="0" destOrd="0" presId="urn:microsoft.com/office/officeart/2005/8/layout/orgChart1"/>
    <dgm:cxn modelId="{99D31C19-CE90-4F00-920D-655B22CE4B9D}" type="presOf" srcId="{B516893A-EEBC-4667-9193-F9265B8E9081}" destId="{88F3D4B7-5F97-4D81-AD3D-5020F6E5937A}" srcOrd="1" destOrd="0" presId="urn:microsoft.com/office/officeart/2005/8/layout/orgChart1"/>
    <dgm:cxn modelId="{3069FB2E-BEDB-4A41-A462-F5DBDBE3B6EC}" type="presOf" srcId="{0BCDFE9C-F86E-42D6-A04E-50B548AE699C}" destId="{667BFA08-01DE-4FF3-BEA0-6D5D83B34360}" srcOrd="0" destOrd="0" presId="urn:microsoft.com/office/officeart/2005/8/layout/orgChart1"/>
    <dgm:cxn modelId="{7E0B34CB-B49C-453B-A07B-607FF74BDE8B}" type="presOf" srcId="{4C814ED9-8CC5-4006-A1F3-059EA7974595}" destId="{3AF40A03-BF64-46A2-911F-5C7286D73EC3}" srcOrd="0" destOrd="0" presId="urn:microsoft.com/office/officeart/2005/8/layout/orgChart1"/>
    <dgm:cxn modelId="{21EC0CDF-6101-4B76-B5AE-E53958E6D23A}" type="presOf" srcId="{E618AC31-4DC3-4D0B-8279-31D4081D4DE7}" destId="{689BD76A-A364-4E26-B7B3-A084360F3C6E}" srcOrd="1" destOrd="0" presId="urn:microsoft.com/office/officeart/2005/8/layout/orgChart1"/>
    <dgm:cxn modelId="{3BC1C5F7-DC5D-4780-A0DB-57F710F02506}" type="presOf" srcId="{10ABD367-2C24-416E-964D-BFAFC805F246}" destId="{8B627F03-77ED-4FD9-B6E9-D23F60AFD27D}" srcOrd="0" destOrd="0" presId="urn:microsoft.com/office/officeart/2005/8/layout/orgChart1"/>
    <dgm:cxn modelId="{4391F6FB-5E2B-4147-AA57-149B34D6144E}" type="presOf" srcId="{E618AC31-4DC3-4D0B-8279-31D4081D4DE7}" destId="{43DCB458-86B9-422D-B192-F49D8ACDD76E}" srcOrd="0" destOrd="0" presId="urn:microsoft.com/office/officeart/2005/8/layout/orgChart1"/>
    <dgm:cxn modelId="{583AB82F-C2EC-4D74-B0E7-953AEE34EDA3}" type="presOf" srcId="{0B72E14D-77E4-40ED-A5E5-8D078CFF8A71}" destId="{1193FBB4-C784-43B2-801C-1BB0848323CE}" srcOrd="1" destOrd="0" presId="urn:microsoft.com/office/officeart/2005/8/layout/orgChart1"/>
    <dgm:cxn modelId="{10B0284F-B20D-49B5-9DB6-93B2ED9747D7}" srcId="{0B72E14D-77E4-40ED-A5E5-8D078CFF8A71}" destId="{59F8355A-8490-4ACE-9FEE-B6C48B18E33C}" srcOrd="0" destOrd="0" parTransId="{0BCDFE9C-F86E-42D6-A04E-50B548AE699C}" sibTransId="{A2B6C2AB-713B-49A8-A8F2-49423EA19CD0}"/>
    <dgm:cxn modelId="{013E732A-E183-4454-8F16-0018FB51ACB6}" type="presOf" srcId="{59F8355A-8490-4ACE-9FEE-B6C48B18E33C}" destId="{AEB4D25B-0910-469B-8C93-73E603037819}" srcOrd="0" destOrd="0" presId="urn:microsoft.com/office/officeart/2005/8/layout/orgChart1"/>
    <dgm:cxn modelId="{7E9483C0-0563-4501-A3BD-1CD8A2159B5A}" type="presOf" srcId="{0FB0A71A-4354-4DF7-886D-DE0E411110AA}" destId="{217CA777-4FC7-4117-A0BB-51C19DA5DD1E}" srcOrd="0" destOrd="0" presId="urn:microsoft.com/office/officeart/2005/8/layout/orgChart1"/>
    <dgm:cxn modelId="{E9ECBCE5-6F41-4EF9-849F-8B1A4D7C0E01}" type="presOf" srcId="{A9E5B96C-1C89-44B9-B2CC-2858F8FE5103}" destId="{26BD00B5-BFD3-4184-A7E3-796EAA058B8B}" srcOrd="0" destOrd="0" presId="urn:microsoft.com/office/officeart/2005/8/layout/orgChart1"/>
    <dgm:cxn modelId="{15912706-703D-4ECE-ADE8-21C7484B1ED4}" type="presOf" srcId="{E6AD5CAD-906F-4143-B292-CA798942B18A}" destId="{1C7BFA1F-67E9-4684-9BB7-DAE6419DF7F0}" srcOrd="1" destOrd="0" presId="urn:microsoft.com/office/officeart/2005/8/layout/orgChart1"/>
    <dgm:cxn modelId="{65F86B4F-4A7A-4BC6-8FB0-18AFB0CD587A}" srcId="{0B72E14D-77E4-40ED-A5E5-8D078CFF8A71}" destId="{B516893A-EEBC-4667-9193-F9265B8E9081}" srcOrd="3" destOrd="0" parTransId="{4C814ED9-8CC5-4006-A1F3-059EA7974595}" sibTransId="{D3DF717C-4DBA-4F11-9B50-A009F7080F03}"/>
    <dgm:cxn modelId="{3557E276-F4AD-4F00-8986-EB833825236E}" srcId="{0B72E14D-77E4-40ED-A5E5-8D078CFF8A71}" destId="{E618AC31-4DC3-4D0B-8279-31D4081D4DE7}" srcOrd="2" destOrd="0" parTransId="{0FB0A71A-4354-4DF7-886D-DE0E411110AA}" sibTransId="{B4E59680-B3AC-4B97-A2A6-4F5C92E8B024}"/>
    <dgm:cxn modelId="{80F422F7-640B-4F06-98E0-29FC8CB7CCB4}" srcId="{10ABD367-2C24-416E-964D-BFAFC805F246}" destId="{0B72E14D-77E4-40ED-A5E5-8D078CFF8A71}" srcOrd="0" destOrd="0" parTransId="{BF7D0186-9461-4A76-988D-6DF7B35040E2}" sibTransId="{292597BD-DB28-40F9-A283-E2EE4AE8C665}"/>
    <dgm:cxn modelId="{D9D8F7F1-E242-4746-80EF-06D5C523CFAD}" type="presOf" srcId="{B516893A-EEBC-4667-9193-F9265B8E9081}" destId="{51A46737-6131-4EAB-8A03-3892FADB8484}" srcOrd="0" destOrd="0" presId="urn:microsoft.com/office/officeart/2005/8/layout/orgChart1"/>
    <dgm:cxn modelId="{8109FA9E-8506-4F81-94FC-A01B131380FA}" srcId="{0B72E14D-77E4-40ED-A5E5-8D078CFF8A71}" destId="{E6AD5CAD-906F-4143-B292-CA798942B18A}" srcOrd="1" destOrd="0" parTransId="{A9E5B96C-1C89-44B9-B2CC-2858F8FE5103}" sibTransId="{F73DF553-C2ED-495C-BC74-0C2BD0BF7F61}"/>
    <dgm:cxn modelId="{0AF2A370-2A1D-4A52-BF59-FAF458B130A1}" type="presParOf" srcId="{8B627F03-77ED-4FD9-B6E9-D23F60AFD27D}" destId="{361B45F8-3BBC-4C6B-BE36-6179017B93FF}" srcOrd="0" destOrd="0" presId="urn:microsoft.com/office/officeart/2005/8/layout/orgChart1"/>
    <dgm:cxn modelId="{6737FE6E-CFB7-40A4-B66C-DE79BD63D043}" type="presParOf" srcId="{361B45F8-3BBC-4C6B-BE36-6179017B93FF}" destId="{917E8088-11F2-4941-BF23-F8E026272C6B}" srcOrd="0" destOrd="0" presId="urn:microsoft.com/office/officeart/2005/8/layout/orgChart1"/>
    <dgm:cxn modelId="{B343B4B3-5A8C-4A2B-A111-C80F8C207509}" type="presParOf" srcId="{917E8088-11F2-4941-BF23-F8E026272C6B}" destId="{7C722FBE-2BAB-4896-BD2D-FD186CDB0586}" srcOrd="0" destOrd="0" presId="urn:microsoft.com/office/officeart/2005/8/layout/orgChart1"/>
    <dgm:cxn modelId="{03FFE0BF-6652-418E-8D88-2E20B81F348F}" type="presParOf" srcId="{917E8088-11F2-4941-BF23-F8E026272C6B}" destId="{1193FBB4-C784-43B2-801C-1BB0848323CE}" srcOrd="1" destOrd="0" presId="urn:microsoft.com/office/officeart/2005/8/layout/orgChart1"/>
    <dgm:cxn modelId="{250BFAF2-25EE-4F72-8732-3C978BF305EB}" type="presParOf" srcId="{361B45F8-3BBC-4C6B-BE36-6179017B93FF}" destId="{9D964292-87C7-4A60-8868-926759B8BE7D}" srcOrd="1" destOrd="0" presId="urn:microsoft.com/office/officeart/2005/8/layout/orgChart1"/>
    <dgm:cxn modelId="{F69B10F0-D5C7-4E5C-A605-8096C3C96398}" type="presParOf" srcId="{9D964292-87C7-4A60-8868-926759B8BE7D}" destId="{26BD00B5-BFD3-4184-A7E3-796EAA058B8B}" srcOrd="0" destOrd="0" presId="urn:microsoft.com/office/officeart/2005/8/layout/orgChart1"/>
    <dgm:cxn modelId="{6FC27974-E803-4603-B2B5-83A90C5ADA40}" type="presParOf" srcId="{9D964292-87C7-4A60-8868-926759B8BE7D}" destId="{FB6B739A-D502-483B-A235-133DF8E7E30E}" srcOrd="1" destOrd="0" presId="urn:microsoft.com/office/officeart/2005/8/layout/orgChart1"/>
    <dgm:cxn modelId="{B4720FB6-E45B-46B3-AB1D-ADF78926380B}" type="presParOf" srcId="{FB6B739A-D502-483B-A235-133DF8E7E30E}" destId="{CFAB7146-7097-4421-A433-4C75382DED09}" srcOrd="0" destOrd="0" presId="urn:microsoft.com/office/officeart/2005/8/layout/orgChart1"/>
    <dgm:cxn modelId="{84E88465-BD99-4F58-BEEB-808217854BE6}" type="presParOf" srcId="{CFAB7146-7097-4421-A433-4C75382DED09}" destId="{A99F260C-B9E9-4360-8821-52193C118748}" srcOrd="0" destOrd="0" presId="urn:microsoft.com/office/officeart/2005/8/layout/orgChart1"/>
    <dgm:cxn modelId="{3DB9DD11-4B6B-4035-A250-09778235D6D0}" type="presParOf" srcId="{CFAB7146-7097-4421-A433-4C75382DED09}" destId="{1C7BFA1F-67E9-4684-9BB7-DAE6419DF7F0}" srcOrd="1" destOrd="0" presId="urn:microsoft.com/office/officeart/2005/8/layout/orgChart1"/>
    <dgm:cxn modelId="{8F1FCBD7-EB02-4508-A608-61D0C4696E61}" type="presParOf" srcId="{FB6B739A-D502-483B-A235-133DF8E7E30E}" destId="{16E8F370-5C96-4979-93A6-6FDB67A526CB}" srcOrd="1" destOrd="0" presId="urn:microsoft.com/office/officeart/2005/8/layout/orgChart1"/>
    <dgm:cxn modelId="{EDA1DE3B-5F4E-409F-B178-640A1118B16E}" type="presParOf" srcId="{FB6B739A-D502-483B-A235-133DF8E7E30E}" destId="{C94F4050-6D12-493D-AEB7-3F219478D201}" srcOrd="2" destOrd="0" presId="urn:microsoft.com/office/officeart/2005/8/layout/orgChart1"/>
    <dgm:cxn modelId="{0958E049-A508-4344-A012-F298C53BD489}" type="presParOf" srcId="{9D964292-87C7-4A60-8868-926759B8BE7D}" destId="{217CA777-4FC7-4117-A0BB-51C19DA5DD1E}" srcOrd="2" destOrd="0" presId="urn:microsoft.com/office/officeart/2005/8/layout/orgChart1"/>
    <dgm:cxn modelId="{36009D77-094D-4395-971C-5CAD2FADE5A6}" type="presParOf" srcId="{9D964292-87C7-4A60-8868-926759B8BE7D}" destId="{D24F8AEF-C1F5-433F-A506-7D3DAAD54E8C}" srcOrd="3" destOrd="0" presId="urn:microsoft.com/office/officeart/2005/8/layout/orgChart1"/>
    <dgm:cxn modelId="{6EA503A3-C251-471B-8AF8-78837B6E9D0E}" type="presParOf" srcId="{D24F8AEF-C1F5-433F-A506-7D3DAAD54E8C}" destId="{379BD49D-759E-4674-8447-4509FA09F4E9}" srcOrd="0" destOrd="0" presId="urn:microsoft.com/office/officeart/2005/8/layout/orgChart1"/>
    <dgm:cxn modelId="{533F7132-2758-49A4-9B78-6AA0EF23B36C}" type="presParOf" srcId="{379BD49D-759E-4674-8447-4509FA09F4E9}" destId="{43DCB458-86B9-422D-B192-F49D8ACDD76E}" srcOrd="0" destOrd="0" presId="urn:microsoft.com/office/officeart/2005/8/layout/orgChart1"/>
    <dgm:cxn modelId="{4555E9E5-BBFF-4424-871F-08D42F2239F1}" type="presParOf" srcId="{379BD49D-759E-4674-8447-4509FA09F4E9}" destId="{689BD76A-A364-4E26-B7B3-A084360F3C6E}" srcOrd="1" destOrd="0" presId="urn:microsoft.com/office/officeart/2005/8/layout/orgChart1"/>
    <dgm:cxn modelId="{7BF97D47-1465-46AF-8A4C-2956C14CB78F}" type="presParOf" srcId="{D24F8AEF-C1F5-433F-A506-7D3DAAD54E8C}" destId="{D54DB577-CF2A-4E8E-BD42-109514F0AA2D}" srcOrd="1" destOrd="0" presId="urn:microsoft.com/office/officeart/2005/8/layout/orgChart1"/>
    <dgm:cxn modelId="{971AD4B2-8F61-4822-BEDB-146A9C42DAEC}" type="presParOf" srcId="{D24F8AEF-C1F5-433F-A506-7D3DAAD54E8C}" destId="{C3DF63C9-E9E6-465E-85FA-C9B1D30FF885}" srcOrd="2" destOrd="0" presId="urn:microsoft.com/office/officeart/2005/8/layout/orgChart1"/>
    <dgm:cxn modelId="{655AAAF5-CA13-424D-B9DB-D801FB2CADE2}" type="presParOf" srcId="{9D964292-87C7-4A60-8868-926759B8BE7D}" destId="{3AF40A03-BF64-46A2-911F-5C7286D73EC3}" srcOrd="4" destOrd="0" presId="urn:microsoft.com/office/officeart/2005/8/layout/orgChart1"/>
    <dgm:cxn modelId="{42AFC3FF-D72D-4B48-AC70-C5E30D4F5797}" type="presParOf" srcId="{9D964292-87C7-4A60-8868-926759B8BE7D}" destId="{B543D190-11A3-420C-B29D-558DBC889651}" srcOrd="5" destOrd="0" presId="urn:microsoft.com/office/officeart/2005/8/layout/orgChart1"/>
    <dgm:cxn modelId="{CA11472E-15F2-4E64-893F-57CF1508C334}" type="presParOf" srcId="{B543D190-11A3-420C-B29D-558DBC889651}" destId="{17236D0A-A52C-4739-94D7-ABAC39F20ED0}" srcOrd="0" destOrd="0" presId="urn:microsoft.com/office/officeart/2005/8/layout/orgChart1"/>
    <dgm:cxn modelId="{82DCE3DF-4CF1-46BB-B619-D6682FEE4562}" type="presParOf" srcId="{17236D0A-A52C-4739-94D7-ABAC39F20ED0}" destId="{51A46737-6131-4EAB-8A03-3892FADB8484}" srcOrd="0" destOrd="0" presId="urn:microsoft.com/office/officeart/2005/8/layout/orgChart1"/>
    <dgm:cxn modelId="{4F4456DB-65ED-4D90-B840-AC2941C3D110}" type="presParOf" srcId="{17236D0A-A52C-4739-94D7-ABAC39F20ED0}" destId="{88F3D4B7-5F97-4D81-AD3D-5020F6E5937A}" srcOrd="1" destOrd="0" presId="urn:microsoft.com/office/officeart/2005/8/layout/orgChart1"/>
    <dgm:cxn modelId="{4FD5D7AA-F7A7-475A-A803-7B47F268724F}" type="presParOf" srcId="{B543D190-11A3-420C-B29D-558DBC889651}" destId="{B55F4376-CAD4-4105-A682-5DD75896DB60}" srcOrd="1" destOrd="0" presId="urn:microsoft.com/office/officeart/2005/8/layout/orgChart1"/>
    <dgm:cxn modelId="{39D741BB-E880-42D8-B790-E235EB371832}" type="presParOf" srcId="{B543D190-11A3-420C-B29D-558DBC889651}" destId="{596906C9-D636-4AF6-8A2E-8677C9A84B1E}" srcOrd="2" destOrd="0" presId="urn:microsoft.com/office/officeart/2005/8/layout/orgChart1"/>
    <dgm:cxn modelId="{97DFC9E1-06E4-4F20-BD0B-40D01DA4F001}" type="presParOf" srcId="{361B45F8-3BBC-4C6B-BE36-6179017B93FF}" destId="{065B72B7-2352-45EA-9D6F-7E699F995812}" srcOrd="2" destOrd="0" presId="urn:microsoft.com/office/officeart/2005/8/layout/orgChart1"/>
    <dgm:cxn modelId="{0C732F25-E062-4E6B-8A56-8502AE6B97DC}" type="presParOf" srcId="{065B72B7-2352-45EA-9D6F-7E699F995812}" destId="{667BFA08-01DE-4FF3-BEA0-6D5D83B34360}" srcOrd="0" destOrd="0" presId="urn:microsoft.com/office/officeart/2005/8/layout/orgChart1"/>
    <dgm:cxn modelId="{EE1F2FEF-B5AD-4B16-93B1-0D085176114C}" type="presParOf" srcId="{065B72B7-2352-45EA-9D6F-7E699F995812}" destId="{C164D62D-F3BE-42EA-A2F1-7A629AD0C0FA}" srcOrd="1" destOrd="0" presId="urn:microsoft.com/office/officeart/2005/8/layout/orgChart1"/>
    <dgm:cxn modelId="{36D33416-E7EB-41D6-BA5C-843A115B8D06}" type="presParOf" srcId="{C164D62D-F3BE-42EA-A2F1-7A629AD0C0FA}" destId="{5A114F6C-9C07-47E2-8A76-1D74C77EF877}" srcOrd="0" destOrd="0" presId="urn:microsoft.com/office/officeart/2005/8/layout/orgChart1"/>
    <dgm:cxn modelId="{982DC06C-F528-4E6F-8B66-3192961A83BA}" type="presParOf" srcId="{5A114F6C-9C07-47E2-8A76-1D74C77EF877}" destId="{AEB4D25B-0910-469B-8C93-73E603037819}" srcOrd="0" destOrd="0" presId="urn:microsoft.com/office/officeart/2005/8/layout/orgChart1"/>
    <dgm:cxn modelId="{411DF493-E7C3-4A30-A066-B8BC1B105144}" type="presParOf" srcId="{5A114F6C-9C07-47E2-8A76-1D74C77EF877}" destId="{0494AED7-54C0-41A4-AF40-CD4B7354ADB7}" srcOrd="1" destOrd="0" presId="urn:microsoft.com/office/officeart/2005/8/layout/orgChart1"/>
    <dgm:cxn modelId="{4F068F28-B7B5-40DF-8CBF-1DC21ADF41E0}" type="presParOf" srcId="{C164D62D-F3BE-42EA-A2F1-7A629AD0C0FA}" destId="{32FD495F-E4EC-4D0F-A86C-3ACD9398E02E}" srcOrd="1" destOrd="0" presId="urn:microsoft.com/office/officeart/2005/8/layout/orgChart1"/>
    <dgm:cxn modelId="{FAFF0C46-8181-4D24-81A6-673D2A554D38}" type="presParOf" srcId="{C164D62D-F3BE-42EA-A2F1-7A629AD0C0FA}" destId="{39E27B2D-119F-43F6-8357-B3C7B821C69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BFA08-01DE-4FF3-BEA0-6D5D83B34360}">
      <dsp:nvSpPr>
        <dsp:cNvPr id="0" name=""/>
        <dsp:cNvSpPr/>
      </dsp:nvSpPr>
      <dsp:spPr>
        <a:xfrm>
          <a:off x="3583376" y="1353158"/>
          <a:ext cx="150423" cy="978582"/>
        </a:xfrm>
        <a:custGeom>
          <a:avLst/>
          <a:gdLst/>
          <a:ahLst/>
          <a:cxnLst/>
          <a:rect l="0" t="0" r="0" b="0"/>
          <a:pathLst>
            <a:path>
              <a:moveTo>
                <a:pt x="150423" y="0"/>
              </a:moveTo>
              <a:lnTo>
                <a:pt x="150423" y="978582"/>
              </a:lnTo>
              <a:lnTo>
                <a:pt x="0" y="9785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F40A03-BF64-46A2-911F-5C7286D73EC3}">
      <dsp:nvSpPr>
        <dsp:cNvPr id="0" name=""/>
        <dsp:cNvSpPr/>
      </dsp:nvSpPr>
      <dsp:spPr>
        <a:xfrm>
          <a:off x="3733800" y="1353158"/>
          <a:ext cx="2641690" cy="2008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9320"/>
              </a:lnTo>
              <a:lnTo>
                <a:pt x="2641690" y="1779320"/>
              </a:lnTo>
              <a:lnTo>
                <a:pt x="2641690" y="20085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7CA777-4FC7-4117-A0BB-51C19DA5DD1E}">
      <dsp:nvSpPr>
        <dsp:cNvPr id="0" name=""/>
        <dsp:cNvSpPr/>
      </dsp:nvSpPr>
      <dsp:spPr>
        <a:xfrm>
          <a:off x="3688080" y="1353158"/>
          <a:ext cx="91440" cy="20085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85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D00B5-BFD3-4184-A7E3-796EAA058B8B}">
      <dsp:nvSpPr>
        <dsp:cNvPr id="0" name=""/>
        <dsp:cNvSpPr/>
      </dsp:nvSpPr>
      <dsp:spPr>
        <a:xfrm>
          <a:off x="1092109" y="1353158"/>
          <a:ext cx="2641690" cy="2008558"/>
        </a:xfrm>
        <a:custGeom>
          <a:avLst/>
          <a:gdLst/>
          <a:ahLst/>
          <a:cxnLst/>
          <a:rect l="0" t="0" r="0" b="0"/>
          <a:pathLst>
            <a:path>
              <a:moveTo>
                <a:pt x="2641690" y="0"/>
              </a:moveTo>
              <a:lnTo>
                <a:pt x="2641690" y="1779320"/>
              </a:lnTo>
              <a:lnTo>
                <a:pt x="0" y="1779320"/>
              </a:lnTo>
              <a:lnTo>
                <a:pt x="0" y="20085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722FBE-2BAB-4896-BD2D-FD186CDB0586}">
      <dsp:nvSpPr>
        <dsp:cNvPr id="0" name=""/>
        <dsp:cNvSpPr/>
      </dsp:nvSpPr>
      <dsp:spPr>
        <a:xfrm>
          <a:off x="2642192" y="261550"/>
          <a:ext cx="2183215" cy="1091607"/>
        </a:xfrm>
        <a:prstGeom prst="rect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it-IT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Mengana</a:t>
          </a:r>
          <a:r>
            <a:rPr kumimoji="0" lang="it-IT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Michele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it-IT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Amministratore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it-IT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unico </a:t>
          </a:r>
          <a:endParaRPr lang="it-IT" sz="1400" kern="1200" dirty="0"/>
        </a:p>
      </dsp:txBody>
      <dsp:txXfrm>
        <a:off x="2642192" y="261550"/>
        <a:ext cx="2183215" cy="1091607"/>
      </dsp:txXfrm>
    </dsp:sp>
    <dsp:sp modelId="{A99F260C-B9E9-4360-8821-52193C118748}">
      <dsp:nvSpPr>
        <dsp:cNvPr id="0" name=""/>
        <dsp:cNvSpPr/>
      </dsp:nvSpPr>
      <dsp:spPr>
        <a:xfrm>
          <a:off x="501" y="3361716"/>
          <a:ext cx="2183215" cy="1091607"/>
        </a:xfrm>
        <a:prstGeom prst="rect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it-IT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Sara </a:t>
          </a:r>
          <a:r>
            <a:rPr kumimoji="0" lang="it-IT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Kulla</a:t>
          </a:r>
          <a:endParaRPr kumimoji="0" lang="it-IT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it-IT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Responsabile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it-IT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marketing e vendite</a:t>
          </a:r>
          <a:endParaRPr lang="it-IT" sz="1400" kern="1200" dirty="0"/>
        </a:p>
      </dsp:txBody>
      <dsp:txXfrm>
        <a:off x="501" y="3361716"/>
        <a:ext cx="2183215" cy="1091607"/>
      </dsp:txXfrm>
    </dsp:sp>
    <dsp:sp modelId="{43DCB458-86B9-422D-B192-F49D8ACDD76E}">
      <dsp:nvSpPr>
        <dsp:cNvPr id="0" name=""/>
        <dsp:cNvSpPr/>
      </dsp:nvSpPr>
      <dsp:spPr>
        <a:xfrm>
          <a:off x="2642192" y="3361716"/>
          <a:ext cx="2183215" cy="1091607"/>
        </a:xfrm>
        <a:prstGeom prst="rect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it-IT" sz="14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Bibi</a:t>
          </a:r>
          <a:r>
            <a:rPr kumimoji="0" lang="it-IT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 Andrea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it-IT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Responsabile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it-IT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rPr>
            <a:t>della produzione</a:t>
          </a:r>
          <a:endParaRPr lang="it-IT" sz="1400" kern="1200" dirty="0"/>
        </a:p>
      </dsp:txBody>
      <dsp:txXfrm>
        <a:off x="2642192" y="3361716"/>
        <a:ext cx="2183215" cy="1091607"/>
      </dsp:txXfrm>
    </dsp:sp>
    <dsp:sp modelId="{51A46737-6131-4EAB-8A03-3892FADB8484}">
      <dsp:nvSpPr>
        <dsp:cNvPr id="0" name=""/>
        <dsp:cNvSpPr/>
      </dsp:nvSpPr>
      <dsp:spPr>
        <a:xfrm>
          <a:off x="5283883" y="3361716"/>
          <a:ext cx="2183215" cy="1091607"/>
        </a:xfrm>
        <a:prstGeom prst="rect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chemeClr val="tx1"/>
              </a:solidFill>
            </a:rPr>
            <a:t>Camilla Barbarossa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chemeClr val="tx1"/>
              </a:solidFill>
            </a:rPr>
            <a:t>Responsabile commerciale</a:t>
          </a:r>
          <a:endParaRPr lang="it-IT" sz="1400" kern="1200" dirty="0">
            <a:solidFill>
              <a:schemeClr val="tx1"/>
            </a:solidFill>
          </a:endParaRPr>
        </a:p>
      </dsp:txBody>
      <dsp:txXfrm>
        <a:off x="5283883" y="3361716"/>
        <a:ext cx="2183215" cy="1091607"/>
      </dsp:txXfrm>
    </dsp:sp>
    <dsp:sp modelId="{AEB4D25B-0910-469B-8C93-73E603037819}">
      <dsp:nvSpPr>
        <dsp:cNvPr id="0" name=""/>
        <dsp:cNvSpPr/>
      </dsp:nvSpPr>
      <dsp:spPr>
        <a:xfrm>
          <a:off x="1400160" y="1785937"/>
          <a:ext cx="2183215" cy="1091607"/>
        </a:xfrm>
        <a:prstGeom prst="rect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chemeClr val="tx1"/>
              </a:solidFill>
            </a:rPr>
            <a:t>Michele </a:t>
          </a:r>
          <a:r>
            <a:rPr lang="it-IT" sz="1400" kern="1200" dirty="0" err="1" smtClean="0">
              <a:solidFill>
                <a:schemeClr val="tx1"/>
              </a:solidFill>
            </a:rPr>
            <a:t>Camilli</a:t>
          </a:r>
          <a:endParaRPr lang="it-IT" sz="14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chemeClr val="tx1"/>
              </a:solidFill>
            </a:rPr>
            <a:t>Ricerca e sviluppo</a:t>
          </a:r>
          <a:endParaRPr lang="it-IT" sz="1400" kern="1200" dirty="0">
            <a:solidFill>
              <a:schemeClr val="tx1"/>
            </a:solidFill>
          </a:endParaRPr>
        </a:p>
      </dsp:txBody>
      <dsp:txXfrm>
        <a:off x="1400160" y="1785937"/>
        <a:ext cx="2183215" cy="1091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0.91509</cdr:x>
      <cdr:y>0</cdr:y>
    </cdr:from>
    <cdr:to>
      <cdr:x>0.99214</cdr:x>
      <cdr:y>0.11392</cdr:y>
    </cdr:to>
    <cdr:pic>
      <cdr:nvPicPr>
        <cdr:cNvPr id="2" name="Segnaposto contenuto 3" descr="logo leda.jpe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929486" y="-142876"/>
          <a:ext cx="583456" cy="642919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0.88983</cdr:x>
      <cdr:y>0.01087</cdr:y>
    </cdr:from>
    <cdr:to>
      <cdr:x>0.98305</cdr:x>
      <cdr:y>0.14262</cdr:y>
    </cdr:to>
    <cdr:pic>
      <cdr:nvPicPr>
        <cdr:cNvPr id="2" name="Segnaposto contenuto 3" descr="logo leda.jpe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500990" y="71438"/>
          <a:ext cx="785815" cy="865897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0.88393</cdr:x>
      <cdr:y>0</cdr:y>
    </cdr:from>
    <cdr:to>
      <cdr:x>0.99107</cdr:x>
      <cdr:y>0.16529</cdr:y>
    </cdr:to>
    <cdr:pic>
      <cdr:nvPicPr>
        <cdr:cNvPr id="2" name="Segnaposto contenuto 3" descr="logo leda.jpe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072362" y="-285752"/>
          <a:ext cx="857233" cy="944639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0.86842</cdr:x>
      <cdr:y>0</cdr:y>
    </cdr:from>
    <cdr:to>
      <cdr:x>0.96491</cdr:x>
      <cdr:y>0.14782</cdr:y>
    </cdr:to>
    <cdr:pic>
      <cdr:nvPicPr>
        <cdr:cNvPr id="2" name="Segnaposto contenuto 3" descr="logo leda.jpe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072362" y="0"/>
          <a:ext cx="785808" cy="865917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4.xml"/><Relationship Id="rId3" Type="http://schemas.openxmlformats.org/officeDocument/2006/relationships/slide" Target="slide4.xml"/><Relationship Id="rId7" Type="http://schemas.openxmlformats.org/officeDocument/2006/relationships/slide" Target="slide14.xml"/><Relationship Id="rId12" Type="http://schemas.openxmlformats.org/officeDocument/2006/relationships/slide" Target="slide1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slide" Target="slide18.xml"/><Relationship Id="rId5" Type="http://schemas.openxmlformats.org/officeDocument/2006/relationships/slide" Target="slide7.xml"/><Relationship Id="rId10" Type="http://schemas.openxmlformats.org/officeDocument/2006/relationships/slide" Target="slide17.xml"/><Relationship Id="rId4" Type="http://schemas.openxmlformats.org/officeDocument/2006/relationships/slide" Target="slide5.xml"/><Relationship Id="rId9" Type="http://schemas.openxmlformats.org/officeDocument/2006/relationships/slide" Target="slide16.xml"/><Relationship Id="rId1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Layout" Target="../diagrams/layout1.xml"/><Relationship Id="rId7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8800" b="1" i="1" dirty="0" err="1" smtClean="0">
                <a:solidFill>
                  <a:srgbClr val="0070C0"/>
                </a:solidFill>
              </a:rPr>
              <a:t>L</a:t>
            </a:r>
            <a:r>
              <a:rPr lang="it-IT" sz="7200" b="1" i="1" dirty="0" err="1" smtClean="0">
                <a:solidFill>
                  <a:srgbClr val="0070C0"/>
                </a:solidFill>
              </a:rPr>
              <a:t>ED.</a:t>
            </a:r>
            <a:r>
              <a:rPr lang="it-IT" sz="8800" b="1" i="1" dirty="0" err="1" smtClean="0">
                <a:solidFill>
                  <a:srgbClr val="0070C0"/>
                </a:solidFill>
              </a:rPr>
              <a:t>A</a:t>
            </a:r>
            <a:endParaRPr lang="it-IT" sz="8800" b="1" i="1" dirty="0">
              <a:solidFill>
                <a:srgbClr val="0070C0"/>
              </a:solidFill>
            </a:endParaRPr>
          </a:p>
        </p:txBody>
      </p:sp>
      <p:pic>
        <p:nvPicPr>
          <p:cNvPr id="4" name="Segnaposto contenuto 3" descr="logo leda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14348" y="2000240"/>
            <a:ext cx="2990850" cy="3295650"/>
          </a:xfrm>
        </p:spPr>
      </p:pic>
      <p:sp>
        <p:nvSpPr>
          <p:cNvPr id="5" name="Rettangolo 4"/>
          <p:cNvSpPr/>
          <p:nvPr/>
        </p:nvSpPr>
        <p:spPr>
          <a:xfrm>
            <a:off x="3643306" y="2071678"/>
            <a:ext cx="4572000" cy="1304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it-IT" b="1" dirty="0" smtClean="0">
                <a:solidFill>
                  <a:srgbClr val="0070C0"/>
                </a:solidFill>
                <a:latin typeface="Magneto" pitchFamily="82" charset="0"/>
              </a:rPr>
              <a:t>Camilla Barbarossa</a:t>
            </a:r>
          </a:p>
          <a:p>
            <a:pPr algn="r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it-IT" b="1" dirty="0" smtClean="0">
                <a:solidFill>
                  <a:srgbClr val="0070C0"/>
                </a:solidFill>
                <a:latin typeface="Magneto" pitchFamily="82" charset="0"/>
              </a:rPr>
              <a:t>Sara </a:t>
            </a:r>
            <a:r>
              <a:rPr lang="it-IT" b="1" dirty="0" err="1" smtClean="0">
                <a:solidFill>
                  <a:srgbClr val="0070C0"/>
                </a:solidFill>
                <a:latin typeface="Magneto" pitchFamily="82" charset="0"/>
              </a:rPr>
              <a:t>Kulla</a:t>
            </a:r>
            <a:endParaRPr lang="it-IT" b="1" dirty="0" smtClean="0">
              <a:solidFill>
                <a:srgbClr val="0070C0"/>
              </a:solidFill>
              <a:latin typeface="Magneto" pitchFamily="82" charset="0"/>
            </a:endParaRPr>
          </a:p>
          <a:p>
            <a:pPr algn="r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it-IT" b="1" dirty="0" smtClean="0">
                <a:solidFill>
                  <a:srgbClr val="0070C0"/>
                </a:solidFill>
                <a:latin typeface="Magneto" pitchFamily="82" charset="0"/>
              </a:rPr>
              <a:t>Andrea </a:t>
            </a:r>
            <a:r>
              <a:rPr lang="it-IT" b="1" dirty="0" err="1" smtClean="0">
                <a:solidFill>
                  <a:srgbClr val="0070C0"/>
                </a:solidFill>
                <a:latin typeface="Magneto" pitchFamily="82" charset="0"/>
              </a:rPr>
              <a:t>Bibi</a:t>
            </a:r>
            <a:endParaRPr lang="it-IT" b="1" dirty="0" smtClean="0">
              <a:solidFill>
                <a:srgbClr val="0070C0"/>
              </a:solidFill>
              <a:latin typeface="Magneto" pitchFamily="82" charset="0"/>
            </a:endParaRPr>
          </a:p>
          <a:p>
            <a:pPr algn="r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it-IT" b="1" dirty="0" smtClean="0">
                <a:solidFill>
                  <a:srgbClr val="0070C0"/>
                </a:solidFill>
                <a:latin typeface="Magneto" pitchFamily="82" charset="0"/>
              </a:rPr>
              <a:t>Michele </a:t>
            </a:r>
            <a:r>
              <a:rPr lang="it-IT" b="1" dirty="0" err="1" smtClean="0">
                <a:solidFill>
                  <a:srgbClr val="0070C0"/>
                </a:solidFill>
                <a:latin typeface="Magneto" pitchFamily="82" charset="0"/>
              </a:rPr>
              <a:t>Mengana</a:t>
            </a:r>
            <a:endParaRPr lang="it-IT" b="1" dirty="0" smtClean="0">
              <a:solidFill>
                <a:srgbClr val="0070C0"/>
              </a:solidFill>
              <a:latin typeface="Magneto" pitchFamily="82" charset="0"/>
            </a:endParaRPr>
          </a:p>
          <a:p>
            <a:pPr algn="r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it-IT" b="1" dirty="0" smtClean="0">
                <a:solidFill>
                  <a:srgbClr val="0070C0"/>
                </a:solidFill>
                <a:latin typeface="Magneto" pitchFamily="82" charset="0"/>
              </a:rPr>
              <a:t>Michele </a:t>
            </a:r>
            <a:r>
              <a:rPr lang="it-IT" b="1" dirty="0" err="1" smtClean="0">
                <a:solidFill>
                  <a:srgbClr val="0070C0"/>
                </a:solidFill>
                <a:latin typeface="Magneto" pitchFamily="82" charset="0"/>
              </a:rPr>
              <a:t>Camilli</a:t>
            </a:r>
            <a:endParaRPr lang="it-IT" b="1" dirty="0" smtClean="0">
              <a:solidFill>
                <a:srgbClr val="0070C0"/>
              </a:solidFill>
              <a:latin typeface="Magneto" pitchFamily="82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714744" y="4786322"/>
            <a:ext cx="4572000" cy="130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it-IT" b="1" dirty="0" smtClean="0">
                <a:solidFill>
                  <a:srgbClr val="0070C0"/>
                </a:solidFill>
                <a:latin typeface="Magneto" pitchFamily="82" charset="0"/>
              </a:rPr>
              <a:t>Classe </a:t>
            </a:r>
            <a:r>
              <a:rPr lang="it-IT" b="1" dirty="0" err="1" smtClean="0">
                <a:solidFill>
                  <a:srgbClr val="0070C0"/>
                </a:solidFill>
                <a:latin typeface="Magneto" pitchFamily="82" charset="0"/>
              </a:rPr>
              <a:t>IV°</a:t>
            </a:r>
            <a:endParaRPr lang="it-IT" b="1" dirty="0" smtClean="0">
              <a:solidFill>
                <a:srgbClr val="0070C0"/>
              </a:solidFill>
              <a:latin typeface="Magneto" pitchFamily="82" charset="0"/>
            </a:endParaRPr>
          </a:p>
          <a:p>
            <a:pPr algn="r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it-IT" b="1" dirty="0" smtClean="0">
                <a:solidFill>
                  <a:srgbClr val="0070C0"/>
                </a:solidFill>
                <a:latin typeface="Magneto" pitchFamily="82" charset="0"/>
              </a:rPr>
              <a:t>Istituto Tecnico </a:t>
            </a:r>
            <a:r>
              <a:rPr lang="it-IT" b="1" dirty="0" err="1" smtClean="0">
                <a:solidFill>
                  <a:srgbClr val="0070C0"/>
                </a:solidFill>
                <a:latin typeface="Magneto" pitchFamily="82" charset="0"/>
              </a:rPr>
              <a:t>Econimico</a:t>
            </a:r>
            <a:endParaRPr lang="it-IT" b="1" dirty="0" smtClean="0">
              <a:solidFill>
                <a:srgbClr val="0070C0"/>
              </a:solidFill>
              <a:latin typeface="Magneto" pitchFamily="82" charset="0"/>
            </a:endParaRPr>
          </a:p>
          <a:p>
            <a:pPr algn="r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it-IT" b="1" dirty="0" smtClean="0">
                <a:solidFill>
                  <a:srgbClr val="0070C0"/>
                </a:solidFill>
                <a:latin typeface="Magneto" pitchFamily="82" charset="0"/>
              </a:rPr>
              <a:t>“F. </a:t>
            </a:r>
            <a:r>
              <a:rPr lang="it-IT" b="1" dirty="0" err="1" smtClean="0">
                <a:solidFill>
                  <a:srgbClr val="0070C0"/>
                </a:solidFill>
                <a:latin typeface="Magneto" pitchFamily="82" charset="0"/>
              </a:rPr>
              <a:t>Scarpellini</a:t>
            </a:r>
            <a:r>
              <a:rPr lang="it-IT" b="1" dirty="0" smtClean="0">
                <a:solidFill>
                  <a:srgbClr val="0070C0"/>
                </a:solidFill>
                <a:latin typeface="Magneto" pitchFamily="82" charset="0"/>
              </a:rPr>
              <a:t>”</a:t>
            </a:r>
          </a:p>
          <a:p>
            <a:pPr algn="r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it-IT" b="1" dirty="0" smtClean="0">
                <a:solidFill>
                  <a:srgbClr val="0070C0"/>
                </a:solidFill>
                <a:latin typeface="Magneto" pitchFamily="82" charset="0"/>
              </a:rPr>
              <a:t>Anno scolastico 2013-2014</a:t>
            </a:r>
          </a:p>
          <a:p>
            <a:pPr algn="r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it-IT" b="1" dirty="0" smtClean="0">
                <a:solidFill>
                  <a:srgbClr val="0070C0"/>
                </a:solidFill>
                <a:latin typeface="Magneto" pitchFamily="82" charset="0"/>
              </a:rPr>
              <a:t>Foligno(PG);Italia</a:t>
            </a:r>
            <a:endParaRPr lang="it-IT" b="1" dirty="0">
              <a:solidFill>
                <a:srgbClr val="0070C0"/>
              </a:solidFill>
              <a:latin typeface="Magneto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/>
        </p:nvGraphicFramePr>
        <p:xfrm>
          <a:off x="571472" y="642918"/>
          <a:ext cx="800105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vanti o successivo 2">
            <a:hlinkClick r:id="" action="ppaction://hlinkshowjump?jump=nextslide" highlightClick="1"/>
          </p:cNvPr>
          <p:cNvSpPr/>
          <p:nvPr/>
        </p:nvSpPr>
        <p:spPr>
          <a:xfrm>
            <a:off x="6660232" y="6237312"/>
            <a:ext cx="373233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xmlns="" val="473359771"/>
              </p:ext>
            </p:extLst>
          </p:nvPr>
        </p:nvGraphicFramePr>
        <p:xfrm>
          <a:off x="428596" y="357166"/>
          <a:ext cx="8143932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vanti o successivo 2">
            <a:hlinkClick r:id="" action="ppaction://hlinkshowjump?jump=nextslide" highlightClick="1"/>
          </p:cNvPr>
          <p:cNvSpPr/>
          <p:nvPr/>
        </p:nvSpPr>
        <p:spPr>
          <a:xfrm>
            <a:off x="6660232" y="6237312"/>
            <a:ext cx="373233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 smtClean="0">
                <a:solidFill>
                  <a:srgbClr val="0070C0"/>
                </a:solidFill>
              </a:rPr>
              <a:t>Risultati di ricerca</a:t>
            </a:r>
            <a:endParaRPr lang="it-IT" sz="4800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00034" y="1600200"/>
            <a:ext cx="7424766" cy="3686188"/>
          </a:xfrm>
        </p:spPr>
        <p:txBody>
          <a:bodyPr>
            <a:normAutofit/>
          </a:bodyPr>
          <a:lstStyle/>
          <a:p>
            <a:r>
              <a:rPr lang="it-IT" sz="2200" dirty="0" smtClean="0">
                <a:latin typeface="Monotype Corsiva" pitchFamily="66" charset="0"/>
                <a:cs typeface="Arial" pitchFamily="34" charset="0"/>
              </a:rPr>
              <a:t>Dai risultati della nostra ricerca emerge che la  maggioranza degli intervistati riconosce l’utilità del  nostro prodotto e sarebbe disposto ad acquistarlo</a:t>
            </a:r>
            <a:r>
              <a:rPr lang="it-IT" sz="2200" dirty="0" smtClean="0">
                <a:latin typeface="Monotype Corsiva" pitchFamily="66" charset="0"/>
                <a:cs typeface="Arial" pitchFamily="34" charset="0"/>
              </a:rPr>
              <a:t>.</a:t>
            </a:r>
            <a:endParaRPr lang="it-IT" sz="2200" dirty="0" smtClean="0">
              <a:latin typeface="Monotype Corsiva" pitchFamily="66" charset="0"/>
              <a:cs typeface="Arial" pitchFamily="34" charset="0"/>
            </a:endParaRPr>
          </a:p>
          <a:p>
            <a:r>
              <a:rPr lang="it-IT" sz="2200" dirty="0" smtClean="0">
                <a:latin typeface="Monotype Corsiva" pitchFamily="66" charset="0"/>
                <a:cs typeface="Arial" pitchFamily="34" charset="0"/>
              </a:rPr>
              <a:t>La fascia di prezzo maggiormente indicata per l’acquisto di Leda è quella compresa dai 70 ai 150 euro. </a:t>
            </a:r>
          </a:p>
          <a:p>
            <a:r>
              <a:rPr lang="it-IT" sz="2200" dirty="0" smtClean="0">
                <a:latin typeface="Monotype Corsiva" pitchFamily="66" charset="0"/>
                <a:cs typeface="Arial" pitchFamily="34" charset="0"/>
              </a:rPr>
              <a:t>Il 50% degli intervistati </a:t>
            </a:r>
            <a:r>
              <a:rPr lang="it-IT" sz="2200" dirty="0" smtClean="0">
                <a:latin typeface="Monotype Corsiva" pitchFamily="66" charset="0"/>
                <a:cs typeface="Arial" pitchFamily="34" charset="0"/>
              </a:rPr>
              <a:t>preferirebbe </a:t>
            </a:r>
            <a:r>
              <a:rPr lang="it-IT" sz="2200" dirty="0" smtClean="0">
                <a:latin typeface="Monotype Corsiva" pitchFamily="66" charset="0"/>
                <a:cs typeface="Arial" pitchFamily="34" charset="0"/>
              </a:rPr>
              <a:t>acquistare Leda in negozi specializzati. </a:t>
            </a:r>
          </a:p>
          <a:p>
            <a:endParaRPr lang="it-IT" dirty="0"/>
          </a:p>
        </p:txBody>
      </p:sp>
      <p:pic>
        <p:nvPicPr>
          <p:cNvPr id="4" name="Segnaposto contenuto 3" descr="logo led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8148" y="214290"/>
            <a:ext cx="785818" cy="865901"/>
          </a:xfrm>
          <a:prstGeom prst="rect">
            <a:avLst/>
          </a:prstGeom>
        </p:spPr>
      </p:pic>
      <p:sp>
        <p:nvSpPr>
          <p:cNvPr id="5" name="Indietro o precedente 4">
            <a:hlinkClick r:id="rId3" action="ppaction://hlinksldjump" highlightClick="1"/>
          </p:cNvPr>
          <p:cNvSpPr/>
          <p:nvPr/>
        </p:nvSpPr>
        <p:spPr>
          <a:xfrm>
            <a:off x="285720" y="5786454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>
                <a:solidFill>
                  <a:srgbClr val="0070C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Concorrenza</a:t>
            </a:r>
            <a:endParaRPr lang="it-IT" sz="5400" b="1" dirty="0">
              <a:solidFill>
                <a:srgbClr val="0070C0"/>
              </a:solidFill>
            </a:endParaRPr>
          </a:p>
        </p:txBody>
      </p:sp>
      <p:pic>
        <p:nvPicPr>
          <p:cNvPr id="4" name="Segnaposto contenuto 3" descr="logo led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710" y="142852"/>
            <a:ext cx="785818" cy="865901"/>
          </a:xfrm>
          <a:prstGeom prst="rect">
            <a:avLst/>
          </a:prstGeom>
        </p:spPr>
      </p:pic>
      <p:pic>
        <p:nvPicPr>
          <p:cNvPr id="5" name="Segnaposto contenuto 4" descr="indexol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286248" y="1857364"/>
            <a:ext cx="2971307" cy="1643074"/>
          </a:xfrm>
        </p:spPr>
      </p:pic>
      <p:pic>
        <p:nvPicPr>
          <p:cNvPr id="7" name="Immagine 6" descr="ind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2060848"/>
            <a:ext cx="3997262" cy="242889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23528" y="4077072"/>
            <a:ext cx="6192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75928" y="4229472"/>
            <a:ext cx="6192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</a:t>
            </a:r>
            <a:r>
              <a:rPr lang="it-IT" dirty="0" smtClean="0"/>
              <a:t>opo </a:t>
            </a:r>
            <a:r>
              <a:rPr lang="it-IT" dirty="0"/>
              <a:t>un’analisi della concorrenza ci siamo resi conto che vi sono due colossi </a:t>
            </a:r>
            <a:r>
              <a:rPr lang="it-IT" dirty="0" smtClean="0"/>
              <a:t>(Leroy Merlin e IKEA) </a:t>
            </a:r>
            <a:r>
              <a:rPr lang="it-IT" dirty="0"/>
              <a:t>che </a:t>
            </a:r>
            <a:r>
              <a:rPr lang="it-IT" dirty="0" smtClean="0"/>
              <a:t>commercializzano prodotti simili. </a:t>
            </a:r>
            <a:r>
              <a:rPr lang="it-IT" dirty="0"/>
              <a:t>Detto ciò, siamo convinti che Leda è un prodotto </a:t>
            </a:r>
            <a:r>
              <a:rPr lang="it-IT" dirty="0" smtClean="0"/>
              <a:t>vincente poi il suo rapporto qualità prezzo è elevatissimo </a:t>
            </a:r>
            <a:r>
              <a:rPr lang="it-IT" dirty="0" smtClean="0"/>
              <a:t>in </a:t>
            </a:r>
            <a:r>
              <a:rPr lang="it-IT" dirty="0" smtClean="0"/>
              <a:t>conclusione si crede che Leda sia un prodotto unico e irrepetibile. </a:t>
            </a:r>
            <a:endParaRPr lang="it-IT" dirty="0"/>
          </a:p>
        </p:txBody>
      </p:sp>
      <p:sp>
        <p:nvSpPr>
          <p:cNvPr id="9" name="Indietro o precedente 8">
            <a:hlinkClick r:id="rId5" action="ppaction://hlinksldjump" highlightClick="1"/>
          </p:cNvPr>
          <p:cNvSpPr/>
          <p:nvPr/>
        </p:nvSpPr>
        <p:spPr>
          <a:xfrm>
            <a:off x="214282" y="6072206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400" b="1" dirty="0" smtClean="0">
                <a:solidFill>
                  <a:srgbClr val="0070C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Tipo di società scelta</a:t>
            </a:r>
            <a:endParaRPr lang="it-IT" sz="4400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714348" y="1600200"/>
            <a:ext cx="7210452" cy="361475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Abbiamo deciso di adottare la forma societaria S.r.l. (società a responsabilità limitata), dotata di personalità giuridica che risponde alle obbligazioni sociali solamente con il suo patrimonio.</a:t>
            </a:r>
          </a:p>
          <a:p>
            <a:pPr algn="just">
              <a:buNone/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Il capitale sociale minimo è previsto in € 50.000,00 e richiederemo in seguito un prestito bancario che si aggiri intorno ai € 100.000,00 per sostenere gli investimenti iniziali della gestione più snella, e legata ad una ristretta compagine societaria.</a:t>
            </a:r>
          </a:p>
          <a:p>
            <a:pPr algn="just">
              <a:buNone/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A norma dell’art 2464 c.c. alla sottoscrizione dell’atto costruttivo, deve essere depositato presso una banca almeno il 25% del capitale sociale, noi invece abbiamo interamente versato il capitale per migliorare la nostra autonomia finanziaria.</a:t>
            </a:r>
            <a:endParaRPr lang="it-IT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Segnaposto contenuto 3" descr="logo led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142852"/>
            <a:ext cx="785818" cy="865901"/>
          </a:xfrm>
          <a:prstGeom prst="rect">
            <a:avLst/>
          </a:prstGeom>
        </p:spPr>
      </p:pic>
      <p:sp>
        <p:nvSpPr>
          <p:cNvPr id="5" name="Indietro o precedente 4">
            <a:hlinkClick r:id="rId3" action="ppaction://hlinksldjump" highlightClick="1"/>
          </p:cNvPr>
          <p:cNvSpPr/>
          <p:nvPr/>
        </p:nvSpPr>
        <p:spPr>
          <a:xfrm>
            <a:off x="357158" y="5857892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 smtClean="0">
                <a:solidFill>
                  <a:srgbClr val="0070C0"/>
                </a:solidFill>
              </a:rPr>
              <a:t>Sede della società</a:t>
            </a:r>
            <a:endParaRPr lang="it-IT" sz="4800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0000011910\Desktop\Immagine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3407869" cy="3214710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4000496" y="1857364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200" dirty="0" smtClean="0">
                <a:latin typeface="Monotype Corsiva" pitchFamily="66" charset="0"/>
                <a:cs typeface="Arial" pitchFamily="34" charset="0"/>
              </a:rPr>
              <a:t>La sede della nostra società si trova nella zona industriale </a:t>
            </a:r>
            <a:r>
              <a:rPr lang="it-IT" sz="2200" dirty="0" smtClean="0">
                <a:latin typeface="Monotype Corsiva" pitchFamily="66" charset="0"/>
                <a:cs typeface="Arial" pitchFamily="34" charset="0"/>
              </a:rPr>
              <a:t>“La </a:t>
            </a:r>
            <a:r>
              <a:rPr lang="it-IT" sz="2200" dirty="0" err="1" smtClean="0">
                <a:latin typeface="Monotype Corsiva" pitchFamily="66" charset="0"/>
                <a:cs typeface="Arial" pitchFamily="34" charset="0"/>
              </a:rPr>
              <a:t>Paciana</a:t>
            </a:r>
            <a:r>
              <a:rPr lang="it-IT" sz="2200" dirty="0" smtClean="0">
                <a:latin typeface="Monotype Corsiva" pitchFamily="66" charset="0"/>
                <a:cs typeface="Arial" pitchFamily="34" charset="0"/>
              </a:rPr>
              <a:t>” a Foligno, presso un immobile che fungerà sia da laboratorio sia da sede legale ed amministrativa.</a:t>
            </a:r>
          </a:p>
          <a:p>
            <a:r>
              <a:rPr lang="it-IT" sz="2200" dirty="0" smtClean="0">
                <a:latin typeface="Monotype Corsiva" pitchFamily="66" charset="0"/>
                <a:cs typeface="Arial" pitchFamily="34" charset="0"/>
              </a:rPr>
              <a:t>E’ stata</a:t>
            </a:r>
            <a:r>
              <a:rPr lang="it-IT" sz="2200" dirty="0" smtClean="0">
                <a:latin typeface="Monotype Corsiva" pitchFamily="66" charset="0"/>
                <a:cs typeface="Arial" pitchFamily="34" charset="0"/>
              </a:rPr>
              <a:t> </a:t>
            </a:r>
            <a:r>
              <a:rPr lang="it-IT" sz="2200" dirty="0" smtClean="0">
                <a:latin typeface="Monotype Corsiva" pitchFamily="66" charset="0"/>
                <a:cs typeface="Arial" pitchFamily="34" charset="0"/>
              </a:rPr>
              <a:t>scelta tale </a:t>
            </a:r>
            <a:r>
              <a:rPr lang="it-IT" sz="2200" dirty="0" smtClean="0">
                <a:latin typeface="Monotype Corsiva" pitchFamily="66" charset="0"/>
                <a:cs typeface="Arial" pitchFamily="34" charset="0"/>
              </a:rPr>
              <a:t>locazione </a:t>
            </a:r>
            <a:r>
              <a:rPr lang="it-IT" sz="2200" dirty="0" smtClean="0">
                <a:latin typeface="Monotype Corsiva" pitchFamily="66" charset="0"/>
                <a:cs typeface="Arial" pitchFamily="34" charset="0"/>
              </a:rPr>
              <a:t>poiché è una zona facilmente accessibile ai trasporti trovandosi a pochi chilometri dall’uscita della ss 75.</a:t>
            </a:r>
          </a:p>
        </p:txBody>
      </p:sp>
      <p:pic>
        <p:nvPicPr>
          <p:cNvPr id="6" name="Segnaposto contenuto 3" descr="logo leda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6710" y="214290"/>
            <a:ext cx="785818" cy="865901"/>
          </a:xfrm>
          <a:prstGeom prst="rect">
            <a:avLst/>
          </a:prstGeom>
        </p:spPr>
      </p:pic>
      <p:sp>
        <p:nvSpPr>
          <p:cNvPr id="7" name="Indietro o precedente 6">
            <a:hlinkClick r:id="rId4" action="ppaction://hlinksldjump" highlightClick="1"/>
          </p:cNvPr>
          <p:cNvSpPr/>
          <p:nvPr/>
        </p:nvSpPr>
        <p:spPr>
          <a:xfrm>
            <a:off x="285720" y="5786454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6600" b="1" dirty="0" smtClean="0">
                <a:solidFill>
                  <a:srgbClr val="0070C0"/>
                </a:solidFill>
              </a:rPr>
              <a:t>Pubblicità</a:t>
            </a:r>
            <a:endParaRPr lang="it-IT" sz="6600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7858180" cy="4873752"/>
          </a:xfrm>
        </p:spPr>
        <p:txBody>
          <a:bodyPr/>
          <a:lstStyle/>
          <a:p>
            <a:pPr algn="just">
              <a:buNone/>
            </a:pPr>
            <a:r>
              <a:rPr lang="it-IT" sz="1400" dirty="0" smtClean="0">
                <a:latin typeface="Monotype Corsiva" pitchFamily="66" charset="0"/>
              </a:rPr>
              <a:t>Abbiamo definito un efficace ed integrato progetto di comunicazione. </a:t>
            </a:r>
          </a:p>
          <a:p>
            <a:pPr algn="just">
              <a:buNone/>
            </a:pPr>
            <a:r>
              <a:rPr lang="it-IT" sz="1400" dirty="0" smtClean="0">
                <a:latin typeface="Monotype Corsiva" pitchFamily="66" charset="0"/>
              </a:rPr>
              <a:t>In particolare, per promuovere Leda si utilizzeranno vari mezzi di comunicazione, tra cui:</a:t>
            </a:r>
          </a:p>
          <a:p>
            <a:pPr algn="just">
              <a:buFontTx/>
              <a:buChar char="-"/>
            </a:pPr>
            <a:r>
              <a:rPr lang="it-IT" sz="1400" dirty="0" smtClean="0">
                <a:latin typeface="Monotype Corsiva" pitchFamily="66" charset="0"/>
              </a:rPr>
              <a:t>Realizzazione di un sito INTERNET</a:t>
            </a:r>
          </a:p>
          <a:p>
            <a:pPr algn="just">
              <a:buFontTx/>
              <a:buChar char="-"/>
            </a:pPr>
            <a:endParaRPr lang="it-IT" sz="1400" dirty="0" smtClean="0">
              <a:latin typeface="Monotype Corsiva" pitchFamily="66" charset="0"/>
            </a:endParaRPr>
          </a:p>
          <a:p>
            <a:pPr algn="just">
              <a:buFontTx/>
              <a:buChar char="-"/>
            </a:pPr>
            <a:endParaRPr lang="it-IT" sz="1400" dirty="0" smtClean="0">
              <a:latin typeface="Monotype Corsiva" pitchFamily="66" charset="0"/>
            </a:endParaRPr>
          </a:p>
          <a:p>
            <a:pPr algn="just">
              <a:buFontTx/>
              <a:buChar char="-"/>
            </a:pPr>
            <a:r>
              <a:rPr lang="it-IT" sz="1400" dirty="0" smtClean="0">
                <a:latin typeface="Monotype Corsiva" pitchFamily="66" charset="0"/>
              </a:rPr>
              <a:t>Acquisto di spazi pubblicitari in riviste specializzate</a:t>
            </a:r>
          </a:p>
          <a:p>
            <a:pPr algn="just">
              <a:buFontTx/>
              <a:buChar char="-"/>
            </a:pPr>
            <a:endParaRPr lang="it-IT" sz="1400" dirty="0" smtClean="0">
              <a:latin typeface="Monotype Corsiva" pitchFamily="66" charset="0"/>
            </a:endParaRPr>
          </a:p>
          <a:p>
            <a:pPr algn="just">
              <a:buFontTx/>
              <a:buChar char="-"/>
            </a:pPr>
            <a:endParaRPr lang="it-IT" sz="1400" dirty="0" smtClean="0">
              <a:latin typeface="Monotype Corsiva" pitchFamily="66" charset="0"/>
            </a:endParaRPr>
          </a:p>
          <a:p>
            <a:pPr algn="just">
              <a:buFontTx/>
              <a:buChar char="-"/>
            </a:pPr>
            <a:r>
              <a:rPr lang="it-IT" sz="1400" dirty="0" smtClean="0">
                <a:latin typeface="Monotype Corsiva" pitchFamily="66" charset="0"/>
              </a:rPr>
              <a:t>Partecipazione a mostre e fiere</a:t>
            </a:r>
          </a:p>
          <a:p>
            <a:pPr algn="just">
              <a:buFontTx/>
              <a:buChar char="-"/>
            </a:pPr>
            <a:endParaRPr lang="it-IT" dirty="0"/>
          </a:p>
        </p:txBody>
      </p:sp>
      <p:pic>
        <p:nvPicPr>
          <p:cNvPr id="4" name="Segnaposto contenuto 3" descr="logo led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8148" y="285728"/>
            <a:ext cx="785818" cy="865901"/>
          </a:xfrm>
          <a:prstGeom prst="rect">
            <a:avLst/>
          </a:prstGeom>
        </p:spPr>
      </p:pic>
      <p:pic>
        <p:nvPicPr>
          <p:cNvPr id="5" name="Immagine 4" descr="http://t3.gstatic.com/images?q=tbn:ANd9GcQqxJQaDaVPUxS9g7X-JB09tnPvaKZIRA8OOTgDUMOWSsPLOBHnD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214554"/>
            <a:ext cx="2143140" cy="1209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egnaposto contenuto 3" descr="logo leda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86644" y="2714620"/>
            <a:ext cx="453817" cy="571504"/>
          </a:xfrm>
          <a:prstGeom prst="rect">
            <a:avLst/>
          </a:prstGeom>
        </p:spPr>
      </p:pic>
      <p:pic>
        <p:nvPicPr>
          <p:cNvPr id="8" name="irc_mi" descr="http://www.casatiarchitetture.it/getimage.php?IMG=uploadImgs/Case%20da%20Abitare.jpg&amp;X_MAX=300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4429132"/>
            <a:ext cx="1785950" cy="955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Segnaposto contenuto 3" descr="logo leda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43174" y="4572008"/>
            <a:ext cx="661524" cy="728941"/>
          </a:xfrm>
          <a:prstGeom prst="rect">
            <a:avLst/>
          </a:prstGeom>
        </p:spPr>
      </p:pic>
      <p:pic>
        <p:nvPicPr>
          <p:cNvPr id="11" name="Immagine 10" descr="https://encrypted-tbn3.gstatic.com/images?q=tbn:ANd9GcTYbz7BPnZhpJaMFLdgCl6hVyN7IXdTYHLCpoDP7JYfj8reDkhhy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86182" y="4357694"/>
            <a:ext cx="164307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Segnaposto contenuto 3" descr="logo led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5128951"/>
            <a:ext cx="1071570" cy="1180775"/>
          </a:xfrm>
          <a:prstGeom prst="rect">
            <a:avLst/>
          </a:prstGeom>
        </p:spPr>
      </p:pic>
      <p:sp>
        <p:nvSpPr>
          <p:cNvPr id="13" name="Indietro o precedente 12">
            <a:hlinkClick r:id="rId8" action="ppaction://hlinksldjump" highlightClick="1"/>
          </p:cNvPr>
          <p:cNvSpPr/>
          <p:nvPr/>
        </p:nvSpPr>
        <p:spPr>
          <a:xfrm>
            <a:off x="285720" y="5929330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b="1" dirty="0" smtClean="0">
                <a:solidFill>
                  <a:srgbClr val="0070C0"/>
                </a:solidFill>
              </a:rPr>
              <a:t>Accordi commerciali</a:t>
            </a:r>
            <a:endParaRPr lang="it-IT" sz="4400" b="1" dirty="0">
              <a:solidFill>
                <a:srgbClr val="0070C0"/>
              </a:solidFill>
            </a:endParaRPr>
          </a:p>
        </p:txBody>
      </p:sp>
      <p:pic>
        <p:nvPicPr>
          <p:cNvPr id="4" name="Segnaposto contenuto 3" descr="logo led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5272" y="214290"/>
            <a:ext cx="785818" cy="865901"/>
          </a:xfrm>
          <a:prstGeom prst="rect">
            <a:avLst/>
          </a:prstGeom>
        </p:spPr>
      </p:pic>
      <p:pic>
        <p:nvPicPr>
          <p:cNvPr id="9" name="Segnaposto contenuto 8" descr="images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928662" y="1857364"/>
            <a:ext cx="3786214" cy="79388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611560" y="3284984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dirty="0" err="1" smtClean="0">
                <a:latin typeface="Monotype Corsiva" pitchFamily="66" charset="0"/>
              </a:rPr>
              <a:t>Grancasa</a:t>
            </a:r>
            <a:r>
              <a:rPr lang="it-IT" dirty="0" smtClean="0">
                <a:latin typeface="Monotype Corsiva" pitchFamily="66" charset="0"/>
              </a:rPr>
              <a:t> si </a:t>
            </a:r>
            <a:r>
              <a:rPr lang="it-IT" dirty="0">
                <a:latin typeface="Monotype Corsiva" pitchFamily="66" charset="0"/>
              </a:rPr>
              <a:t>è dimostrata propensa a </a:t>
            </a:r>
            <a:r>
              <a:rPr lang="it-IT" dirty="0" smtClean="0">
                <a:latin typeface="Monotype Corsiva" pitchFamily="66" charset="0"/>
              </a:rPr>
              <a:t>lanciare la vendita di Leda dopo più colloqui e trattative non </a:t>
            </a:r>
            <a:r>
              <a:rPr lang="it-IT" dirty="0">
                <a:latin typeface="Monotype Corsiva" pitchFamily="66" charset="0"/>
              </a:rPr>
              <a:t>resta  che formalizzare l’accordo.</a:t>
            </a:r>
          </a:p>
          <a:p>
            <a:endParaRPr lang="it-IT" dirty="0"/>
          </a:p>
        </p:txBody>
      </p:sp>
      <p:sp>
        <p:nvSpPr>
          <p:cNvPr id="6" name="Indietro o precedente 5">
            <a:hlinkClick r:id="rId4" action="ppaction://hlinksldjump" highlightClick="1"/>
          </p:cNvPr>
          <p:cNvSpPr/>
          <p:nvPr/>
        </p:nvSpPr>
        <p:spPr>
          <a:xfrm>
            <a:off x="285720" y="5929330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857356" y="0"/>
            <a:ext cx="55007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0070C0"/>
                </a:solidFill>
                <a:latin typeface="Century" pitchFamily="18" charset="0"/>
              </a:rPr>
              <a:t>Iter</a:t>
            </a:r>
            <a:r>
              <a:rPr lang="it-IT" sz="4400" dirty="0" smtClean="0">
                <a:solidFill>
                  <a:srgbClr val="0070C0"/>
                </a:solidFill>
                <a:latin typeface="Century" pitchFamily="18" charset="0"/>
              </a:rPr>
              <a:t> Burocratico</a:t>
            </a:r>
            <a:endParaRPr lang="it-IT" sz="4400" dirty="0">
              <a:solidFill>
                <a:srgbClr val="0070C0"/>
              </a:solidFill>
              <a:latin typeface="Century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85720" y="785794"/>
            <a:ext cx="85725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600" b="1" u="sng" dirty="0" smtClean="0">
                <a:latin typeface="Monotype Corsiva" pitchFamily="66" charset="0"/>
              </a:rPr>
              <a:t> Atto costitutivo, presso notaio</a:t>
            </a:r>
          </a:p>
          <a:p>
            <a:endParaRPr lang="it-IT" dirty="0" smtClean="0">
              <a:latin typeface="Century" pitchFamily="18" charset="0"/>
            </a:endParaRPr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1472" y="1214422"/>
            <a:ext cx="857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t-IT" sz="1600" b="1" u="sng" dirty="0" smtClean="0">
                <a:latin typeface="Monotype Corsiva" pitchFamily="66" charset="0"/>
              </a:rPr>
              <a:t>Invio telematico  a mezzo Comunica: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1600" b="1" u="sng" dirty="0" smtClean="0">
                <a:latin typeface="Monotype Corsiva" pitchFamily="66" charset="0"/>
              </a:rPr>
              <a:t>Registro delle imprese, Agenzia dell’Entrate ,INPS,INAIL</a:t>
            </a:r>
            <a:endParaRPr lang="it-IT" sz="1600" b="1" u="sng" dirty="0">
              <a:latin typeface="Monotype Corsiva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85720" y="1928802"/>
            <a:ext cx="4143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it-IT" sz="1600" b="1" u="sng" dirty="0" smtClean="0">
                <a:latin typeface="Century" pitchFamily="18" charset="0"/>
              </a:rPr>
              <a:t>  </a:t>
            </a:r>
            <a:r>
              <a:rPr lang="it-IT" sz="1600" b="1" u="sng" dirty="0" smtClean="0">
                <a:latin typeface="Monotype Corsiva" pitchFamily="66" charset="0"/>
              </a:rPr>
              <a:t>Sottoscrizione affitto dei locali </a:t>
            </a:r>
            <a:endParaRPr lang="it-IT" sz="1600" b="1" u="sng" dirty="0">
              <a:latin typeface="Monotype Corsiva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28596" y="2500306"/>
            <a:ext cx="564360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600" b="1" u="sng" dirty="0" smtClean="0">
                <a:latin typeface="Monotype Corsiva" pitchFamily="66" charset="0"/>
              </a:rPr>
              <a:t>Allacciamento delle utenze (Acqua ,Luce ,Gas)</a:t>
            </a:r>
          </a:p>
          <a:p>
            <a:endParaRPr lang="it-IT" b="1" u="sng" dirty="0">
              <a:latin typeface="Century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28596" y="3143248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600" b="1" u="sng" dirty="0" smtClean="0">
                <a:latin typeface="Monotype Corsiva" pitchFamily="66" charset="0"/>
              </a:rPr>
              <a:t>Denuncia all’ufficio tributi comunale per rifiuti </a:t>
            </a:r>
          </a:p>
          <a:p>
            <a:r>
              <a:rPr lang="it-IT" sz="1600" b="1" u="sng" dirty="0" smtClean="0">
                <a:latin typeface="Monotype Corsiva" pitchFamily="66" charset="0"/>
              </a:rPr>
              <a:t>Solido urbani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57158" y="4143380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600" b="1" u="sng" dirty="0" smtClean="0">
                <a:latin typeface="Century" pitchFamily="18" charset="0"/>
              </a:rPr>
              <a:t> </a:t>
            </a:r>
            <a:r>
              <a:rPr lang="it-IT" sz="1600" b="1" u="sng" dirty="0" smtClean="0">
                <a:latin typeface="Monotype Corsiva" pitchFamily="66" charset="0"/>
              </a:rPr>
              <a:t>Ufficio commercio denuncia di inizio attività :SCIA</a:t>
            </a:r>
          </a:p>
          <a:p>
            <a:pPr>
              <a:buFont typeface="Arial" pitchFamily="34" charset="0"/>
              <a:buChar char="•"/>
            </a:pPr>
            <a:r>
              <a:rPr lang="it-IT" sz="1600" b="1" u="sng" dirty="0" smtClean="0">
                <a:latin typeface="Monotype Corsiva" pitchFamily="66" charset="0"/>
              </a:rPr>
              <a:t> Ufficio urbanistica del comune pratica apposizione insegna </a:t>
            </a:r>
          </a:p>
          <a:p>
            <a:pPr>
              <a:buFont typeface="Arial" pitchFamily="34" charset="0"/>
              <a:buChar char="•"/>
            </a:pPr>
            <a:r>
              <a:rPr lang="it-IT" sz="1600" b="1" u="sng" dirty="0" smtClean="0">
                <a:latin typeface="Monotype Corsiva" pitchFamily="66" charset="0"/>
              </a:rPr>
              <a:t> Ufficio commercio per l’imposta sull’insegna, vetrofanie, pubblicità e pubblica affissioni </a:t>
            </a:r>
          </a:p>
          <a:p>
            <a:pPr>
              <a:buFont typeface="Arial" pitchFamily="34" charset="0"/>
              <a:buChar char="•"/>
            </a:pPr>
            <a:endParaRPr lang="it-IT" sz="1600" b="1" u="sng" dirty="0" smtClean="0">
              <a:latin typeface="Monotype Corsiva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1600" b="1" u="sng" dirty="0" smtClean="0">
                <a:latin typeface="Monotype Corsiva" pitchFamily="66" charset="0"/>
              </a:rPr>
              <a:t>In </a:t>
            </a:r>
            <a:r>
              <a:rPr lang="it-IT" sz="1600" b="1" u="sng" dirty="0" smtClean="0">
                <a:latin typeface="Monotype Corsiva" pitchFamily="66" charset="0"/>
              </a:rPr>
              <a:t>allegato riportiamo i documenti principali della costituzione della </a:t>
            </a:r>
            <a:r>
              <a:rPr lang="it-IT" sz="1600" b="1" u="sng" dirty="0" err="1" smtClean="0">
                <a:latin typeface="Monotype Corsiva" pitchFamily="66" charset="0"/>
              </a:rPr>
              <a:t>nostara</a:t>
            </a:r>
            <a:r>
              <a:rPr lang="it-IT" sz="1600" b="1" u="sng" dirty="0" smtClean="0">
                <a:latin typeface="Monotype Corsiva" pitchFamily="66" charset="0"/>
              </a:rPr>
              <a:t> impresa</a:t>
            </a:r>
            <a:endParaRPr lang="it-IT" sz="1600" b="1" u="sng" dirty="0">
              <a:latin typeface="Monotype Corsiva" pitchFamily="66" charset="0"/>
            </a:endParaRPr>
          </a:p>
        </p:txBody>
      </p:sp>
      <p:pic>
        <p:nvPicPr>
          <p:cNvPr id="10" name="Segnaposto contenuto 3" descr="logo led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5272" y="214290"/>
            <a:ext cx="785818" cy="865901"/>
          </a:xfrm>
          <a:prstGeom prst="rect">
            <a:avLst/>
          </a:prstGeom>
        </p:spPr>
      </p:pic>
      <p:sp>
        <p:nvSpPr>
          <p:cNvPr id="11" name="Indietro o precedente 10">
            <a:hlinkClick r:id="rId3" action="ppaction://hlinksldjump" highlightClick="1"/>
          </p:cNvPr>
          <p:cNvSpPr/>
          <p:nvPr/>
        </p:nvSpPr>
        <p:spPr>
          <a:xfrm>
            <a:off x="357158" y="6072206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2946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 smtClean="0">
                <a:solidFill>
                  <a:srgbClr val="0070C0"/>
                </a:solidFill>
              </a:rPr>
              <a:t>Strategie di mercato</a:t>
            </a:r>
            <a:endParaRPr lang="it-IT" sz="4800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sz="1800" dirty="0" smtClean="0">
                <a:latin typeface="Monotype Corsiva" pitchFamily="66" charset="0"/>
              </a:rPr>
              <a:t>La nostra azienda ha deciso di produrre una gamma di prodotti illuminotecnici per soddisfare ogni tipo di cliente in base al suo stile di vita.</a:t>
            </a:r>
          </a:p>
          <a:p>
            <a:pPr algn="just">
              <a:buNone/>
            </a:pPr>
            <a:endParaRPr lang="it-IT" sz="1800" dirty="0" smtClean="0">
              <a:latin typeface="Monotype Corsiva" pitchFamily="66" charset="0"/>
            </a:endParaRPr>
          </a:p>
          <a:p>
            <a:pPr algn="just">
              <a:buNone/>
            </a:pPr>
            <a:r>
              <a:rPr lang="it-IT" sz="1800" dirty="0" smtClean="0">
                <a:latin typeface="Monotype Corsiva" pitchFamily="66" charset="0"/>
              </a:rPr>
              <a:t>Per la vendita ci siamo maggiormente concentrati nei negozi specializzati che riguardano il design e nel settore e-commerce.</a:t>
            </a:r>
            <a:endParaRPr lang="it-IT" sz="1800" dirty="0">
              <a:latin typeface="Monotype Corsiva" pitchFamily="66" charset="0"/>
            </a:endParaRPr>
          </a:p>
        </p:txBody>
      </p:sp>
      <p:sp>
        <p:nvSpPr>
          <p:cNvPr id="4" name="Avanti o successivo 3">
            <a:hlinkClick r:id="" action="ppaction://hlinkshowjump?jump=nextslide" highlightClick="1"/>
          </p:cNvPr>
          <p:cNvSpPr/>
          <p:nvPr/>
        </p:nvSpPr>
        <p:spPr>
          <a:xfrm>
            <a:off x="6660232" y="6237312"/>
            <a:ext cx="373233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643174" y="0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 smtClean="0">
                <a:solidFill>
                  <a:srgbClr val="0070C0"/>
                </a:solidFill>
                <a:latin typeface="Century" pitchFamily="18" charset="0"/>
              </a:rPr>
              <a:t>INDICE</a:t>
            </a:r>
            <a:endParaRPr lang="it-IT" sz="6000" b="1" dirty="0">
              <a:solidFill>
                <a:srgbClr val="0070C0"/>
              </a:solidFill>
              <a:latin typeface="Century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735288" y="1000108"/>
            <a:ext cx="6408712" cy="5342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3000"/>
              </a:lnSpc>
              <a:spcBef>
                <a:spcPts val="750"/>
              </a:spcBef>
              <a:buClr>
                <a:srgbClr val="000000"/>
              </a:buClr>
              <a:buSzPct val="45000"/>
              <a:buFont typeface="+mj-lt"/>
              <a:buAutoNum type="arabi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  <a:hlinkClick r:id="rId2" action="ppaction://hlinksldjump"/>
              </a:rPr>
              <a:t>Spiegazione dell’idea</a:t>
            </a:r>
            <a:endParaRPr lang="it-IT" sz="2400" dirty="0"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marL="342900" lvl="0" indent="-342900">
              <a:lnSpc>
                <a:spcPct val="93000"/>
              </a:lnSpc>
              <a:spcBef>
                <a:spcPts val="750"/>
              </a:spcBef>
              <a:buClr>
                <a:srgbClr val="000000"/>
              </a:buClr>
              <a:buSzPct val="45000"/>
              <a:buFont typeface="+mj-lt"/>
              <a:buAutoNum type="arabi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  <a:hlinkClick r:id="rId3" action="ppaction://hlinksldjump"/>
              </a:rPr>
              <a:t>Spiegazione del nome del logo</a:t>
            </a:r>
            <a:endParaRPr lang="it-IT" sz="2400" dirty="0"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marL="342900" lvl="0" indent="-342900">
              <a:lnSpc>
                <a:spcPct val="93000"/>
              </a:lnSpc>
              <a:spcBef>
                <a:spcPts val="750"/>
              </a:spcBef>
              <a:buClr>
                <a:srgbClr val="000000"/>
              </a:buClr>
              <a:buSzPct val="45000"/>
              <a:buFont typeface="+mj-lt"/>
              <a:buAutoNum type="arabi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  <a:hlinkClick r:id="rId4" action="ppaction://hlinksldjump"/>
              </a:rPr>
              <a:t>Organigramma – ruoli</a:t>
            </a:r>
            <a:endParaRPr lang="it-IT" sz="2400" dirty="0"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marL="342900" lvl="0" indent="-342900">
              <a:lnSpc>
                <a:spcPct val="93000"/>
              </a:lnSpc>
              <a:spcBef>
                <a:spcPts val="750"/>
              </a:spcBef>
              <a:buClr>
                <a:srgbClr val="000000"/>
              </a:buClr>
              <a:buSzPct val="45000"/>
              <a:buFont typeface="+mj-lt"/>
              <a:buAutoNum type="arabi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  <a:hlinkClick r:id="rId5" action="ppaction://hlinksldjump"/>
              </a:rPr>
              <a:t>Ricerca di mercato – grafici</a:t>
            </a:r>
            <a:endParaRPr lang="it-IT" sz="2400" dirty="0"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marL="342900" lvl="0" indent="-342900">
              <a:lnSpc>
                <a:spcPct val="93000"/>
              </a:lnSpc>
              <a:spcBef>
                <a:spcPts val="750"/>
              </a:spcBef>
              <a:buClr>
                <a:srgbClr val="000000"/>
              </a:buClr>
              <a:buSzPct val="45000"/>
              <a:buFont typeface="+mj-lt"/>
              <a:buAutoNum type="arabi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  <a:hlinkClick r:id="rId6" action="ppaction://hlinksldjump"/>
              </a:rPr>
              <a:t>Concorrenza</a:t>
            </a:r>
            <a:endParaRPr lang="it-IT" sz="2400" dirty="0"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marL="342900" lvl="0" indent="-342900">
              <a:lnSpc>
                <a:spcPct val="93000"/>
              </a:lnSpc>
              <a:spcBef>
                <a:spcPts val="750"/>
              </a:spcBef>
              <a:buClr>
                <a:srgbClr val="000000"/>
              </a:buClr>
              <a:buSzPct val="45000"/>
              <a:buFont typeface="+mj-lt"/>
              <a:buAutoNum type="arabi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  <a:hlinkClick r:id="rId7" action="ppaction://hlinksldjump"/>
              </a:rPr>
              <a:t>Tipo di società scelta</a:t>
            </a:r>
            <a:endParaRPr lang="it-IT" sz="2400" dirty="0"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marL="342900" lvl="0" indent="-342900">
              <a:lnSpc>
                <a:spcPct val="93000"/>
              </a:lnSpc>
              <a:spcBef>
                <a:spcPts val="750"/>
              </a:spcBef>
              <a:buClr>
                <a:srgbClr val="000000"/>
              </a:buClr>
              <a:buSzPct val="45000"/>
              <a:buFont typeface="+mj-lt"/>
              <a:buAutoNum type="arabi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  <a:hlinkClick r:id="rId8" action="ppaction://hlinksldjump"/>
              </a:rPr>
              <a:t>Sede della società</a:t>
            </a:r>
            <a:endParaRPr lang="it-IT" sz="2400" dirty="0"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marL="342900" lvl="0" indent="-342900">
              <a:lnSpc>
                <a:spcPct val="93000"/>
              </a:lnSpc>
              <a:spcBef>
                <a:spcPts val="750"/>
              </a:spcBef>
              <a:buClr>
                <a:srgbClr val="000000"/>
              </a:buClr>
              <a:buSzPct val="45000"/>
              <a:buFont typeface="+mj-lt"/>
              <a:buAutoNum type="arabi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  <a:hlinkClick r:id="rId9" action="ppaction://hlinksldjump"/>
              </a:rPr>
              <a:t>Pubblicità</a:t>
            </a:r>
            <a:endParaRPr lang="it-IT" sz="2400" dirty="0"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marL="342900" lvl="0" indent="-342900">
              <a:lnSpc>
                <a:spcPct val="93000"/>
              </a:lnSpc>
              <a:spcBef>
                <a:spcPts val="750"/>
              </a:spcBef>
              <a:buClr>
                <a:srgbClr val="000000"/>
              </a:buClr>
              <a:buSzPct val="45000"/>
              <a:buFont typeface="+mj-lt"/>
              <a:buAutoNum type="arabi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  <a:hlinkClick r:id="rId10" action="ppaction://hlinksldjump"/>
              </a:rPr>
              <a:t>Accordi commerciali</a:t>
            </a:r>
            <a:endParaRPr lang="it-IT" sz="2400" dirty="0"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marL="342900" lvl="0" indent="-342900">
              <a:lnSpc>
                <a:spcPct val="93000"/>
              </a:lnSpc>
              <a:spcBef>
                <a:spcPts val="750"/>
              </a:spcBef>
              <a:buClr>
                <a:srgbClr val="000000"/>
              </a:buClr>
              <a:buSzPct val="45000"/>
              <a:buFont typeface="+mj-lt"/>
              <a:buAutoNum type="arabi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  <a:hlinkClick r:id="rId11" action="ppaction://hlinksldjump"/>
              </a:rPr>
              <a:t>Iter burocratico</a:t>
            </a:r>
            <a:endParaRPr lang="it-IT" sz="2400" dirty="0"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marL="342900" lvl="0" indent="-342900">
              <a:lnSpc>
                <a:spcPct val="93000"/>
              </a:lnSpc>
              <a:spcBef>
                <a:spcPts val="750"/>
              </a:spcBef>
              <a:buClr>
                <a:srgbClr val="000000"/>
              </a:buClr>
              <a:buSzPct val="45000"/>
              <a:buFont typeface="+mj-lt"/>
              <a:buAutoNum type="arabi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  <a:hlinkClick r:id="rId12" action="ppaction://hlinksldjump"/>
              </a:rPr>
              <a:t>Strategie di mercato</a:t>
            </a:r>
            <a:endParaRPr lang="it-IT" sz="2400" dirty="0"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marL="342900" lvl="0" indent="-342900">
              <a:lnSpc>
                <a:spcPct val="93000"/>
              </a:lnSpc>
              <a:spcBef>
                <a:spcPts val="750"/>
              </a:spcBef>
              <a:buClr>
                <a:srgbClr val="000000"/>
              </a:buClr>
              <a:buSzPct val="45000"/>
              <a:buFont typeface="+mj-lt"/>
              <a:buAutoNum type="arabi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dirty="0" smtClean="0"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  <a:hlinkClick r:id="rId13" action="ppaction://hlinksldjump"/>
              </a:rPr>
              <a:t>Considerazioni </a:t>
            </a:r>
            <a:r>
              <a:rPr lang="it-IT" sz="2400" dirty="0"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  <a:hlinkClick r:id="rId13" action="ppaction://hlinksldjump"/>
              </a:rPr>
              <a:t>e ringraziamenti</a:t>
            </a:r>
            <a:endParaRPr lang="it-IT" sz="2400" dirty="0"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</p:txBody>
      </p:sp>
      <p:pic>
        <p:nvPicPr>
          <p:cNvPr id="5" name="Segnaposto contenuto 3" descr="logo leda.jpe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858148" y="285728"/>
            <a:ext cx="785818" cy="865901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 smtClean="0"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/>
            </a:r>
            <a:br>
              <a:rPr lang="it-IT" dirty="0" smtClean="0"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</a:br>
            <a:endParaRPr lang="it-IT" dirty="0"/>
          </a:p>
        </p:txBody>
      </p:sp>
      <p:pic>
        <p:nvPicPr>
          <p:cNvPr id="4" name="Segnaposto contenuto 3" descr="Immagine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42910" y="1071546"/>
            <a:ext cx="6884498" cy="4980276"/>
          </a:xfrm>
        </p:spPr>
      </p:pic>
      <p:pic>
        <p:nvPicPr>
          <p:cNvPr id="5" name="Segnaposto contenuto 3" descr="logo leda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214290"/>
            <a:ext cx="785818" cy="865901"/>
          </a:xfrm>
          <a:prstGeom prst="rect">
            <a:avLst/>
          </a:prstGeom>
        </p:spPr>
      </p:pic>
      <p:sp>
        <p:nvSpPr>
          <p:cNvPr id="6" name="Avanti o successivo 5">
            <a:hlinkClick r:id="" action="ppaction://hlinkshowjump?jump=nextslide" highlightClick="1"/>
          </p:cNvPr>
          <p:cNvSpPr/>
          <p:nvPr/>
        </p:nvSpPr>
        <p:spPr>
          <a:xfrm>
            <a:off x="6660232" y="6237312"/>
            <a:ext cx="373233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Immagine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214290"/>
            <a:ext cx="8197511" cy="6215106"/>
          </a:xfrm>
        </p:spPr>
      </p:pic>
      <p:sp>
        <p:nvSpPr>
          <p:cNvPr id="5" name="Avanti o successivo 4">
            <a:hlinkClick r:id="" action="ppaction://hlinkshowjump?jump=nextslide" highlightClick="1"/>
          </p:cNvPr>
          <p:cNvSpPr/>
          <p:nvPr/>
        </p:nvSpPr>
        <p:spPr>
          <a:xfrm>
            <a:off x="6839890" y="6490139"/>
            <a:ext cx="373233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Immagine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285728"/>
            <a:ext cx="8018293" cy="5699357"/>
          </a:xfrm>
        </p:spPr>
      </p:pic>
      <p:sp>
        <p:nvSpPr>
          <p:cNvPr id="5" name="Avanti o successivo 4">
            <a:hlinkClick r:id="" action="ppaction://hlinkshowjump?jump=nextslide" highlightClick="1"/>
          </p:cNvPr>
          <p:cNvSpPr/>
          <p:nvPr/>
        </p:nvSpPr>
        <p:spPr>
          <a:xfrm>
            <a:off x="6660232" y="6237312"/>
            <a:ext cx="373233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Immagine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214290"/>
            <a:ext cx="9144000" cy="6429420"/>
          </a:xfrm>
        </p:spPr>
      </p:pic>
      <p:sp>
        <p:nvSpPr>
          <p:cNvPr id="3" name="Pagina iniziale 2">
            <a:hlinkClick r:id="" action="ppaction://hlinkshowjump?jump=lastslide" highlightClick="1"/>
          </p:cNvPr>
          <p:cNvSpPr/>
          <p:nvPr/>
        </p:nvSpPr>
        <p:spPr>
          <a:xfrm>
            <a:off x="7452320" y="6237312"/>
            <a:ext cx="360040" cy="28803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Indietro o precedente 4">
            <a:hlinkClick r:id="rId3" action="ppaction://hlinksldjump" highlightClick="1"/>
          </p:cNvPr>
          <p:cNvSpPr/>
          <p:nvPr/>
        </p:nvSpPr>
        <p:spPr>
          <a:xfrm>
            <a:off x="142844" y="6643710"/>
            <a:ext cx="428628" cy="2142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>
                <a:solidFill>
                  <a:srgbClr val="0070C0"/>
                </a:solidFill>
              </a:rPr>
              <a:t>Considerazioni</a:t>
            </a:r>
            <a:endParaRPr lang="it-IT" sz="5400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Si spera che il progetto sia stato interessante e all’altezza delle aspettative, inoltre si ringraziano tutti gli organizzatori del progetto. </a:t>
            </a:r>
          </a:p>
          <a:p>
            <a:endParaRPr lang="it-IT" dirty="0"/>
          </a:p>
        </p:txBody>
      </p:sp>
      <p:pic>
        <p:nvPicPr>
          <p:cNvPr id="4" name="Segnaposto contenuto 3" descr="logo led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72396" y="214290"/>
            <a:ext cx="785818" cy="865901"/>
          </a:xfrm>
          <a:prstGeom prst="rect">
            <a:avLst/>
          </a:prstGeom>
        </p:spPr>
      </p:pic>
      <p:sp>
        <p:nvSpPr>
          <p:cNvPr id="5" name="Indietro o precedente 4">
            <a:hlinkClick r:id="rId3" action="ppaction://hlinksldjump" highlightClick="1"/>
          </p:cNvPr>
          <p:cNvSpPr/>
          <p:nvPr/>
        </p:nvSpPr>
        <p:spPr>
          <a:xfrm>
            <a:off x="357158" y="5929330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Autofit/>
          </a:bodyPr>
          <a:lstStyle/>
          <a:p>
            <a:pPr algn="ctr"/>
            <a:r>
              <a:rPr lang="it-IT" sz="4800" b="1" dirty="0" smtClean="0">
                <a:solidFill>
                  <a:srgbClr val="0070C0"/>
                </a:solidFill>
              </a:rPr>
              <a:t>Spiegazione dell’idea</a:t>
            </a:r>
            <a:endParaRPr lang="it-IT" sz="4800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7467600" cy="5330968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571472" y="1071546"/>
            <a:ext cx="764386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Monotype Corsiva" pitchFamily="66" charset="0"/>
                <a:cs typeface="Arial" pitchFamily="34" charset="0"/>
              </a:rPr>
              <a:t>Leda è un prodotto illuminotecnico che ha funzione di appendi abiti riscaldato. </a:t>
            </a:r>
          </a:p>
          <a:p>
            <a:r>
              <a:rPr lang="it-IT" dirty="0" smtClean="0">
                <a:latin typeface="Monotype Corsiva" pitchFamily="66" charset="0"/>
                <a:cs typeface="Arial" pitchFamily="34" charset="0"/>
              </a:rPr>
              <a:t>Leda non è un semplice oggetto di arredo, ma un oggetto di natura animista che prende vita all’interno del contesto in cui è </a:t>
            </a:r>
            <a:r>
              <a:rPr lang="it-IT" dirty="0" smtClean="0">
                <a:latin typeface="Monotype Corsiva" pitchFamily="66" charset="0"/>
                <a:cs typeface="Arial" pitchFamily="34" charset="0"/>
              </a:rPr>
              <a:t>posto, </a:t>
            </a:r>
            <a:r>
              <a:rPr lang="it-IT" dirty="0" smtClean="0">
                <a:latin typeface="Monotype Corsiva" pitchFamily="66" charset="0"/>
                <a:cs typeface="Arial" pitchFamily="34" charset="0"/>
              </a:rPr>
              <a:t>i</a:t>
            </a:r>
            <a:r>
              <a:rPr lang="it-IT" dirty="0" smtClean="0">
                <a:latin typeface="Monotype Corsiva" pitchFamily="66" charset="0"/>
                <a:cs typeface="Arial" pitchFamily="34" charset="0"/>
              </a:rPr>
              <a:t>noltre </a:t>
            </a:r>
            <a:r>
              <a:rPr lang="it-IT" dirty="0" smtClean="0">
                <a:latin typeface="Monotype Corsiva" pitchFamily="66" charset="0"/>
                <a:cs typeface="Arial" pitchFamily="34" charset="0"/>
              </a:rPr>
              <a:t>ha numerose proprietà intrinseche che la rendono adatta a qualunque circostanza ed atmosfera grazie al suo design accattivante e “formoso”, ed alle sue curve sinuose e raffinate. </a:t>
            </a:r>
          </a:p>
          <a:p>
            <a:r>
              <a:rPr lang="it-IT" dirty="0" smtClean="0">
                <a:latin typeface="Monotype Corsiva" pitchFamily="66" charset="0"/>
                <a:cs typeface="Arial" pitchFamily="34" charset="0"/>
              </a:rPr>
              <a:t>L’oggetto può “ospitare” capi di abbigliamento sia maschili che </a:t>
            </a:r>
            <a:r>
              <a:rPr lang="it-IT" dirty="0" smtClean="0">
                <a:latin typeface="Monotype Corsiva" pitchFamily="66" charset="0"/>
                <a:cs typeface="Arial" pitchFamily="34" charset="0"/>
              </a:rPr>
              <a:t>femminili ed i </a:t>
            </a:r>
            <a:r>
              <a:rPr lang="it-IT" dirty="0" smtClean="0">
                <a:latin typeface="Monotype Corsiva" pitchFamily="66" charset="0"/>
                <a:cs typeface="Arial" pitchFamily="34" charset="0"/>
              </a:rPr>
              <a:t>suoi led interni creano una luce per le grandi </a:t>
            </a:r>
            <a:r>
              <a:rPr lang="it-IT" dirty="0" smtClean="0">
                <a:latin typeface="Monotype Corsiva" pitchFamily="66" charset="0"/>
                <a:cs typeface="Arial" pitchFamily="34" charset="0"/>
              </a:rPr>
              <a:t>occasioni,</a:t>
            </a:r>
            <a:r>
              <a:rPr lang="it-IT" dirty="0" smtClean="0">
                <a:latin typeface="Monotype Corsiva" pitchFamily="66" charset="0"/>
                <a:cs typeface="Arial" pitchFamily="34" charset="0"/>
              </a:rPr>
              <a:t> </a:t>
            </a:r>
            <a:r>
              <a:rPr lang="it-IT" dirty="0" smtClean="0">
                <a:latin typeface="Monotype Corsiva" pitchFamily="66" charset="0"/>
                <a:cs typeface="Arial" pitchFamily="34" charset="0"/>
              </a:rPr>
              <a:t>l</a:t>
            </a:r>
            <a:r>
              <a:rPr lang="it-IT" dirty="0" smtClean="0">
                <a:latin typeface="Monotype Corsiva" pitchFamily="66" charset="0"/>
                <a:cs typeface="Arial" pitchFamily="34" charset="0"/>
              </a:rPr>
              <a:t>’anima </a:t>
            </a:r>
            <a:r>
              <a:rPr lang="it-IT" dirty="0" smtClean="0">
                <a:latin typeface="Monotype Corsiva" pitchFamily="66" charset="0"/>
                <a:cs typeface="Arial" pitchFamily="34" charset="0"/>
              </a:rPr>
              <a:t>in acciaio del prodotto oltre a garantire una grande stabilità può conferire una continua propagazione di calore. </a:t>
            </a:r>
          </a:p>
          <a:p>
            <a:r>
              <a:rPr lang="it-IT" dirty="0" smtClean="0"/>
              <a:t> </a:t>
            </a:r>
            <a:endParaRPr lang="it-IT" dirty="0"/>
          </a:p>
        </p:txBody>
      </p:sp>
      <p:pic>
        <p:nvPicPr>
          <p:cNvPr id="5" name="Segnaposto contenuto 3" descr="logo led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62" y="214290"/>
            <a:ext cx="785818" cy="865901"/>
          </a:xfrm>
          <a:prstGeom prst="rect">
            <a:avLst/>
          </a:prstGeom>
        </p:spPr>
      </p:pic>
      <p:sp>
        <p:nvSpPr>
          <p:cNvPr id="6" name="Indietro o precedente 5">
            <a:hlinkClick r:id="rId3" action="ppaction://hlinksldjump" highlightClick="1"/>
          </p:cNvPr>
          <p:cNvSpPr/>
          <p:nvPr/>
        </p:nvSpPr>
        <p:spPr>
          <a:xfrm>
            <a:off x="285720" y="5857892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800" b="1" dirty="0" smtClean="0">
                <a:solidFill>
                  <a:srgbClr val="0070C0"/>
                </a:solidFill>
              </a:rPr>
              <a:t/>
            </a:r>
            <a:br>
              <a:rPr lang="it-IT" sz="4800" b="1" dirty="0" smtClean="0">
                <a:solidFill>
                  <a:srgbClr val="0070C0"/>
                </a:solidFill>
              </a:rPr>
            </a:br>
            <a:r>
              <a:rPr lang="it-IT" sz="4800" b="1" dirty="0" smtClean="0">
                <a:solidFill>
                  <a:srgbClr val="0070C0"/>
                </a:solidFill>
              </a:rPr>
              <a:t>Spiegazione del nome </a:t>
            </a:r>
            <a:r>
              <a:rPr lang="it-IT" sz="4800" b="1" dirty="0" smtClean="0">
                <a:solidFill>
                  <a:schemeClr val="accent2">
                    <a:lumMod val="75000"/>
                  </a:schemeClr>
                </a:solidFill>
              </a:rPr>
              <a:t>e del </a:t>
            </a:r>
            <a:r>
              <a:rPr lang="it-IT" sz="4800" b="1" dirty="0" smtClean="0">
                <a:solidFill>
                  <a:srgbClr val="0070C0"/>
                </a:solidFill>
              </a:rPr>
              <a:t>logo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it-IT" sz="11500" dirty="0" smtClean="0">
                <a:solidFill>
                  <a:schemeClr val="accent2">
                    <a:lumMod val="75000"/>
                  </a:schemeClr>
                </a:solidFill>
                <a:latin typeface="Edwardian Script ITC" pitchFamily="66" charset="0"/>
              </a:rPr>
              <a:t> </a:t>
            </a:r>
            <a:r>
              <a:rPr lang="it-IT" sz="11500" dirty="0" err="1" smtClean="0">
                <a:solidFill>
                  <a:schemeClr val="accent2">
                    <a:lumMod val="75000"/>
                  </a:schemeClr>
                </a:solidFill>
                <a:latin typeface="Edwardian Script ITC" pitchFamily="66" charset="0"/>
              </a:rPr>
              <a:t>Led.A</a:t>
            </a:r>
            <a:endParaRPr lang="it-IT" sz="11500" dirty="0" smtClean="0">
              <a:solidFill>
                <a:schemeClr val="accent2">
                  <a:lumMod val="75000"/>
                </a:schemeClr>
              </a:solidFill>
              <a:latin typeface="Edwardian Script ITC" pitchFamily="66" charset="0"/>
            </a:endParaRPr>
          </a:p>
          <a:p>
            <a:pPr>
              <a:buNone/>
            </a:pPr>
            <a:r>
              <a:rPr lang="it-IT" sz="2000" dirty="0" smtClean="0">
                <a:latin typeface="Monotype Corsiva" pitchFamily="66" charset="0"/>
                <a:cs typeface="Arial" pitchFamily="34" charset="0"/>
              </a:rPr>
              <a:t>Il nome della nostra azienda si ispira all’omonimo mito greco. </a:t>
            </a:r>
          </a:p>
          <a:p>
            <a:pPr marL="0">
              <a:buNone/>
            </a:pPr>
            <a:r>
              <a:rPr lang="it-IT" sz="2000" dirty="0" smtClean="0">
                <a:latin typeface="Monotype Corsiva" pitchFamily="66" charset="0"/>
                <a:cs typeface="Arial" pitchFamily="34" charset="0"/>
              </a:rPr>
              <a:t>La leggenda narra che Zeus si innamorò della bellissima Leda, tanto da compiere una metamorfosi in cigno per raggiungere la beatitudini delle sue grazie.</a:t>
            </a:r>
          </a:p>
          <a:p>
            <a:pPr marL="0">
              <a:buNone/>
            </a:pPr>
            <a:r>
              <a:rPr lang="it-IT" sz="2000" dirty="0" smtClean="0">
                <a:latin typeface="Monotype Corsiva" pitchFamily="66" charset="0"/>
                <a:cs typeface="Arial" pitchFamily="34" charset="0"/>
              </a:rPr>
              <a:t>E’ stato scelto quindi il logo del cigno per rimanere in tema con il mito greco.</a:t>
            </a:r>
          </a:p>
          <a:p>
            <a:pPr marL="0">
              <a:buNone/>
            </a:pPr>
            <a:endParaRPr lang="it-IT" dirty="0" smtClean="0"/>
          </a:p>
          <a:p>
            <a:pPr marL="0">
              <a:buNone/>
            </a:pPr>
            <a:endParaRPr lang="it-IT" dirty="0" smtClean="0"/>
          </a:p>
          <a:p>
            <a:pPr marL="0">
              <a:buNone/>
            </a:pPr>
            <a:endParaRPr lang="it-IT" sz="1800" dirty="0" smtClean="0"/>
          </a:p>
          <a:p>
            <a:pPr>
              <a:buNone/>
            </a:pPr>
            <a:endParaRPr lang="it-IT" dirty="0"/>
          </a:p>
        </p:txBody>
      </p:sp>
      <p:pic>
        <p:nvPicPr>
          <p:cNvPr id="4" name="Segnaposto contenuto 3" descr="logo led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071546"/>
            <a:ext cx="1888723" cy="2081204"/>
          </a:xfrm>
          <a:prstGeom prst="rect">
            <a:avLst/>
          </a:prstGeom>
        </p:spPr>
      </p:pic>
      <p:sp>
        <p:nvSpPr>
          <p:cNvPr id="5" name="Indietro o precedente 4">
            <a:hlinkClick r:id="rId3" action="ppaction://hlinksldjump" highlightClick="1"/>
          </p:cNvPr>
          <p:cNvSpPr/>
          <p:nvPr/>
        </p:nvSpPr>
        <p:spPr>
          <a:xfrm>
            <a:off x="571472" y="5857892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Autofit/>
          </a:bodyPr>
          <a:lstStyle/>
          <a:p>
            <a:pPr algn="ctr"/>
            <a:r>
              <a:rPr lang="it-IT" sz="4800" b="1" dirty="0" smtClean="0">
                <a:solidFill>
                  <a:srgbClr val="0070C0"/>
                </a:solidFill>
              </a:rPr>
              <a:t>Organigramma</a:t>
            </a:r>
            <a:endParaRPr lang="it-IT" sz="48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35010465"/>
              </p:ext>
            </p:extLst>
          </p:nvPr>
        </p:nvGraphicFramePr>
        <p:xfrm>
          <a:off x="785786" y="1428751"/>
          <a:ext cx="7143800" cy="4214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Segnaposto contenuto 3" descr="logo leda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72462" y="214290"/>
            <a:ext cx="785818" cy="865901"/>
          </a:xfrm>
          <a:prstGeom prst="rect">
            <a:avLst/>
          </a:prstGeom>
        </p:spPr>
      </p:pic>
      <p:sp>
        <p:nvSpPr>
          <p:cNvPr id="6" name="Indietro o precedente 5">
            <a:hlinkClick r:id="rId7" action="ppaction://hlinksldjump" highlightClick="1"/>
          </p:cNvPr>
          <p:cNvSpPr/>
          <p:nvPr/>
        </p:nvSpPr>
        <p:spPr>
          <a:xfrm>
            <a:off x="357158" y="5857892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395592" cy="2088232"/>
          </a:xfrm>
        </p:spPr>
        <p:txBody>
          <a:bodyPr>
            <a:noAutofit/>
          </a:bodyPr>
          <a:lstStyle/>
          <a:p>
            <a:pPr algn="ctr"/>
            <a:r>
              <a:rPr lang="it-IT" sz="4800" b="1" dirty="0" smtClean="0">
                <a:solidFill>
                  <a:srgbClr val="0070C0"/>
                </a:solidFill>
              </a:rPr>
              <a:t>Spiegazione dei </a:t>
            </a:r>
            <a:r>
              <a:rPr lang="it-IT" sz="4800" b="1" dirty="0">
                <a:solidFill>
                  <a:srgbClr val="0070C0"/>
                </a:solidFill>
              </a:rPr>
              <a:t>ruoli</a:t>
            </a:r>
            <a:br>
              <a:rPr lang="it-IT" sz="4800" b="1" dirty="0">
                <a:solidFill>
                  <a:srgbClr val="0070C0"/>
                </a:solidFill>
              </a:rPr>
            </a:br>
            <a:endParaRPr lang="it-IT" sz="4800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7496204" cy="41862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900" u="sng" dirty="0" smtClean="0">
                <a:solidFill>
                  <a:srgbClr val="00B0F0"/>
                </a:solidFill>
                <a:latin typeface="Monotype Corsiva" pitchFamily="66" charset="0"/>
              </a:rPr>
              <a:t>Amministratore </a:t>
            </a:r>
            <a:r>
              <a:rPr lang="it-IT" sz="1900" u="sng" dirty="0" smtClean="0">
                <a:solidFill>
                  <a:srgbClr val="00B0F0"/>
                </a:solidFill>
                <a:latin typeface="Monotype Corsiva" pitchFamily="66" charset="0"/>
              </a:rPr>
              <a:t>unico: </a:t>
            </a:r>
            <a:r>
              <a:rPr lang="it-IT" sz="1900" dirty="0" smtClean="0">
                <a:latin typeface="Monotype Corsiva" pitchFamily="66" charset="0"/>
              </a:rPr>
              <a:t>oltre </a:t>
            </a:r>
            <a:r>
              <a:rPr lang="it-IT" sz="1900" dirty="0">
                <a:latin typeface="Monotype Corsiva" pitchFamily="66" charset="0"/>
              </a:rPr>
              <a:t>ad essere </a:t>
            </a:r>
            <a:r>
              <a:rPr lang="it-IT" sz="1900" dirty="0" smtClean="0">
                <a:latin typeface="Monotype Corsiva" pitchFamily="66" charset="0"/>
              </a:rPr>
              <a:t>il legale </a:t>
            </a:r>
            <a:r>
              <a:rPr lang="it-IT" sz="1900" dirty="0">
                <a:latin typeface="Monotype Corsiva" pitchFamily="66" charset="0"/>
              </a:rPr>
              <a:t>rappresentante della società, ha il compito e l'obbligo di amministrarla e </a:t>
            </a:r>
            <a:r>
              <a:rPr lang="it-IT" sz="1900" dirty="0" smtClean="0">
                <a:latin typeface="Monotype Corsiva" pitchFamily="66" charset="0"/>
              </a:rPr>
              <a:t>gestirla</a:t>
            </a:r>
            <a:r>
              <a:rPr lang="it-IT" sz="1900" dirty="0">
                <a:latin typeface="Monotype Corsiva" pitchFamily="66" charset="0"/>
              </a:rPr>
              <a:t>, deve tenere la contabilità, redigere il </a:t>
            </a:r>
            <a:r>
              <a:rPr lang="it-IT" sz="1900" dirty="0" smtClean="0">
                <a:latin typeface="Monotype Corsiva" pitchFamily="66" charset="0"/>
              </a:rPr>
              <a:t>bilancio.</a:t>
            </a:r>
          </a:p>
          <a:p>
            <a:pPr>
              <a:buNone/>
            </a:pPr>
            <a:r>
              <a:rPr lang="it-IT" sz="1900" u="sng" dirty="0" smtClean="0">
                <a:solidFill>
                  <a:srgbClr val="00B0F0"/>
                </a:solidFill>
                <a:latin typeface="Monotype Corsiva" pitchFamily="66" charset="0"/>
              </a:rPr>
              <a:t>Ricerca e sviluppo:</a:t>
            </a:r>
            <a:r>
              <a:rPr lang="it-IT" sz="1900" dirty="0">
                <a:latin typeface="Monotype Corsiva" pitchFamily="66" charset="0"/>
              </a:rPr>
              <a:t> </a:t>
            </a:r>
            <a:r>
              <a:rPr lang="it-IT" sz="1900" dirty="0" smtClean="0">
                <a:latin typeface="Monotype Corsiva" pitchFamily="66" charset="0"/>
              </a:rPr>
              <a:t>studia le</a:t>
            </a:r>
            <a:r>
              <a:rPr lang="it-IT" sz="1900" dirty="0">
                <a:latin typeface="Monotype Corsiva" pitchFamily="66" charset="0"/>
              </a:rPr>
              <a:t> </a:t>
            </a:r>
            <a:r>
              <a:rPr lang="it-IT" sz="1900" dirty="0" smtClean="0">
                <a:latin typeface="Monotype Corsiva" pitchFamily="66" charset="0"/>
              </a:rPr>
              <a:t>innovazioni tecnologiche</a:t>
            </a:r>
            <a:r>
              <a:rPr lang="it-IT" sz="1900" dirty="0">
                <a:latin typeface="Monotype Corsiva" pitchFamily="66" charset="0"/>
              </a:rPr>
              <a:t> da utilizzare per migliorare </a:t>
            </a:r>
            <a:r>
              <a:rPr lang="it-IT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il </a:t>
            </a:r>
            <a:r>
              <a:rPr lang="it-IT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prodotto, </a:t>
            </a:r>
            <a:r>
              <a:rPr lang="it-IT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crearne di nuovi, o migliorare i processi di </a:t>
            </a:r>
            <a:r>
              <a:rPr lang="it-IT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produzione.</a:t>
            </a:r>
            <a:endParaRPr lang="it-IT" sz="1900" dirty="0">
              <a:solidFill>
                <a:schemeClr val="tx1">
                  <a:lumMod val="95000"/>
                  <a:lumOff val="5000"/>
                </a:schemeClr>
              </a:solidFill>
              <a:latin typeface="Monotype Corsiva" pitchFamily="66" charset="0"/>
            </a:endParaRPr>
          </a:p>
          <a:p>
            <a:pPr marL="0" indent="0">
              <a:buNone/>
            </a:pPr>
            <a:endParaRPr lang="it-IT" sz="1900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itchFamily="66" charset="0"/>
            </a:endParaRPr>
          </a:p>
          <a:p>
            <a:pPr marL="0" indent="0">
              <a:buNone/>
            </a:pPr>
            <a:r>
              <a:rPr lang="it-IT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Gli </a:t>
            </a:r>
            <a:r>
              <a:rPr lang="it-IT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altri ruoli non sono dello stesso livello ma comunque </a:t>
            </a:r>
            <a:r>
              <a:rPr lang="it-IT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essenziali </a:t>
            </a:r>
            <a:r>
              <a:rPr lang="it-IT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alla nostra impresa.</a:t>
            </a:r>
          </a:p>
          <a:p>
            <a:pPr marL="0" indent="0">
              <a:buNone/>
            </a:pPr>
            <a:r>
              <a:rPr lang="it-IT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Il responsabile vendite controlla la parte di output della nostra produzione, il responsabile della produzione </a:t>
            </a:r>
            <a:r>
              <a:rPr lang="it-IT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controlla </a:t>
            </a:r>
            <a:r>
              <a:rPr lang="it-IT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il lavoro del prodotto e la qualità </a:t>
            </a:r>
            <a:r>
              <a:rPr lang="it-IT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e </a:t>
            </a:r>
            <a:r>
              <a:rPr lang="it-IT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infine il responsabile commerciale effettua ricerche dei luoghi dove può essere collocato il nostro prodotto.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013198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571472" y="274638"/>
            <a:ext cx="6896128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800" b="1" dirty="0" smtClean="0">
                <a:solidFill>
                  <a:srgbClr val="0070C0"/>
                </a:solidFill>
              </a:rPr>
              <a:t>Ricerca di mercato</a:t>
            </a:r>
            <a:endParaRPr lang="it-IT" sz="4800" b="1" dirty="0">
              <a:solidFill>
                <a:srgbClr val="0070C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57224" y="1643050"/>
            <a:ext cx="67151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 smtClean="0">
                <a:latin typeface="Monotype Corsiva" pitchFamily="66" charset="0"/>
                <a:cs typeface="Arial" pitchFamily="34" charset="0"/>
              </a:rPr>
              <a:t>Per verificare la nostra idea imprenditoriale abbiamo effettuato una ricerca di mercato.</a:t>
            </a:r>
          </a:p>
          <a:p>
            <a:pPr algn="just"/>
            <a:r>
              <a:rPr lang="it-IT" sz="2200" dirty="0" smtClean="0">
                <a:latin typeface="Monotype Corsiva" pitchFamily="66" charset="0"/>
                <a:cs typeface="Arial" pitchFamily="34" charset="0"/>
              </a:rPr>
              <a:t>Dopo aver ideato un questionario con domande chiuse, abbiamo intervistato un campione di 60 persone.</a:t>
            </a:r>
          </a:p>
          <a:p>
            <a:pPr algn="just"/>
            <a:r>
              <a:rPr lang="it-IT" sz="2200" dirty="0" smtClean="0">
                <a:latin typeface="Monotype Corsiva" pitchFamily="66" charset="0"/>
                <a:cs typeface="Arial" pitchFamily="34" charset="0"/>
              </a:rPr>
              <a:t>Di seguito, attraverso delle rappresentazioni grafiche, si riportano le opinioni derivanti dall’ascolto dei nostri intervistati. </a:t>
            </a:r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Segnaposto contenuto 3" descr="logo led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324" y="4429132"/>
            <a:ext cx="1426283" cy="1571636"/>
          </a:xfrm>
          <a:prstGeom prst="rect">
            <a:avLst/>
          </a:prstGeom>
        </p:spPr>
      </p:pic>
      <p:sp>
        <p:nvSpPr>
          <p:cNvPr id="5" name="Avanti o successivo 4">
            <a:hlinkClick r:id="" action="ppaction://hlinkshowjump?jump=nextslide" highlightClick="1"/>
          </p:cNvPr>
          <p:cNvSpPr/>
          <p:nvPr/>
        </p:nvSpPr>
        <p:spPr>
          <a:xfrm>
            <a:off x="6660232" y="6237312"/>
            <a:ext cx="373233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/>
        </p:nvGraphicFramePr>
        <p:xfrm>
          <a:off x="785786" y="214290"/>
          <a:ext cx="7572428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vanti o successivo 2">
            <a:hlinkClick r:id="" action="ppaction://hlinkshowjump?jump=nextslide" highlightClick="1"/>
          </p:cNvPr>
          <p:cNvSpPr/>
          <p:nvPr/>
        </p:nvSpPr>
        <p:spPr>
          <a:xfrm>
            <a:off x="6660232" y="6237312"/>
            <a:ext cx="373233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/>
        </p:nvGraphicFramePr>
        <p:xfrm>
          <a:off x="142844" y="285728"/>
          <a:ext cx="8429684" cy="657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vanti o successivo 2">
            <a:hlinkClick r:id="" action="ppaction://hlinkshowjump?jump=nextslide" highlightClick="1"/>
          </p:cNvPr>
          <p:cNvSpPr/>
          <p:nvPr/>
        </p:nvSpPr>
        <p:spPr>
          <a:xfrm>
            <a:off x="6660232" y="6237312"/>
            <a:ext cx="373233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926</Words>
  <Application>Microsoft Office PowerPoint</Application>
  <PresentationFormat>Presentazione su schermo (4:3)</PresentationFormat>
  <Paragraphs>130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Loggia</vt:lpstr>
      <vt:lpstr>LED.A</vt:lpstr>
      <vt:lpstr>Diapositiva 2</vt:lpstr>
      <vt:lpstr>Spiegazione dell’idea</vt:lpstr>
      <vt:lpstr> Spiegazione del nome e del logo</vt:lpstr>
      <vt:lpstr>Organigramma</vt:lpstr>
      <vt:lpstr>Spiegazione dei ruoli </vt:lpstr>
      <vt:lpstr>Ricerca di mercato</vt:lpstr>
      <vt:lpstr>Diapositiva 8</vt:lpstr>
      <vt:lpstr>Diapositiva 9</vt:lpstr>
      <vt:lpstr>Diapositiva 10</vt:lpstr>
      <vt:lpstr>Diapositiva 11</vt:lpstr>
      <vt:lpstr>Risultati di ricerca</vt:lpstr>
      <vt:lpstr>Concorrenza</vt:lpstr>
      <vt:lpstr>Tipo di società scelta</vt:lpstr>
      <vt:lpstr>Sede della società</vt:lpstr>
      <vt:lpstr>Pubblicità</vt:lpstr>
      <vt:lpstr>Accordi commerciali</vt:lpstr>
      <vt:lpstr>Diapositiva 18</vt:lpstr>
      <vt:lpstr>Strategie di mercato</vt:lpstr>
      <vt:lpstr> </vt:lpstr>
      <vt:lpstr>Diapositiva 21</vt:lpstr>
      <vt:lpstr>Diapositiva 22</vt:lpstr>
      <vt:lpstr>Diapositiva 23</vt:lpstr>
      <vt:lpstr>Considerazioni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Leda</dc:title>
  <dc:creator>0000011910</dc:creator>
  <cp:lastModifiedBy>concorso</cp:lastModifiedBy>
  <cp:revision>58</cp:revision>
  <dcterms:created xsi:type="dcterms:W3CDTF">2014-03-26T07:33:37Z</dcterms:created>
  <dcterms:modified xsi:type="dcterms:W3CDTF">2014-05-14T09:09:57Z</dcterms:modified>
</cp:coreProperties>
</file>