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3BD"/>
    <a:srgbClr val="909A08"/>
    <a:srgbClr val="E4F321"/>
    <a:srgbClr val="353F8B"/>
    <a:srgbClr val="F856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AB158-22E0-458C-8B3E-B2ED3B643159}" type="datetimeFigureOut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323A-1CEF-4F90-93B3-5751A8DDC01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323A-1CEF-4F90-93B3-5751A8DDC019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0F7C-C95B-4DD9-85E2-FD80C41EDA01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FB9-C2FF-44F9-9322-A0A4910B50FD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566D-130D-46EC-92EF-43914A78B8BC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6514-F0DB-413C-8B84-66F6A95FA59E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EDF7-112E-4F8B-925C-CAF7D76FA221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2A2E-ED6B-4BDB-B6BF-49223E93E7C0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D1D4-6DB7-48A6-88D3-64F325D116DA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0648-5AC6-44B6-9652-9B0035493D5E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71C7-3135-4FAD-B5E4-C24A20E042B0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53F-8F34-4B7D-8B0F-7789C46E3B42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C572-2BDB-4055-9AE7-53BD0ED67FF2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5">
                <a:lumMod val="75000"/>
                <a:alpha val="59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4150-4104-4D76-A1F9-7E54D011BA04}" type="datetime1">
              <a:rPr lang="it-IT" smtClean="0"/>
              <a:pPr/>
              <a:t>19/05/2014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2034-F0B6-4C56-84D4-3F4049B152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enza titol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776" y="1691680"/>
            <a:ext cx="3985901" cy="496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404664" y="323528"/>
            <a:ext cx="6013185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SINGLE SHOT</a:t>
            </a:r>
            <a:endParaRPr lang="it-IT" sz="5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0648" y="6948264"/>
            <a:ext cx="27350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Anna Rosati</a:t>
            </a:r>
          </a:p>
          <a:p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Armando Ciano</a:t>
            </a:r>
          </a:p>
          <a:p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Beatrice Bruciati</a:t>
            </a:r>
          </a:p>
          <a:p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Samuele Pistellini</a:t>
            </a:r>
          </a:p>
          <a:p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Smahane El Mir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62094" y="6189345"/>
            <a:ext cx="34959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Arial" pitchFamily="34"/>
                <a:cs typeface="Arial" pitchFamily="34"/>
              </a:rPr>
              <a:t>Classe IV</a:t>
            </a: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Arial" pitchFamily="34"/>
                <a:cs typeface="Arial" pitchFamily="34"/>
              </a:rPr>
              <a:t>Istituto Omnicomprensivo “Giuseppe Mazzini”</a:t>
            </a: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Arial" pitchFamily="34"/>
                <a:cs typeface="Arial" pitchFamily="34"/>
              </a:rPr>
              <a:t>Anno scolastico 2013-2014</a:t>
            </a: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Arial" pitchFamily="34"/>
                <a:cs typeface="Arial" pitchFamily="34"/>
              </a:rPr>
              <a:t>Magione (PG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" pitchFamily="34"/>
                <a:cs typeface="Arial" pitchFamily="34"/>
              </a:rPr>
              <a:t>)</a:t>
            </a:r>
          </a:p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0648" y="251520"/>
            <a:ext cx="6159058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ACCORDI COMMERCIALI</a:t>
            </a:r>
            <a:endParaRPr lang="it-IT" sz="40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0648" y="1187624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u="sng" dirty="0" smtClean="0">
                <a:solidFill>
                  <a:srgbClr val="353F8B"/>
                </a:solidFill>
                <a:latin typeface="Microsoft PhagsPa" pitchFamily="34" charset="0"/>
              </a:rPr>
              <a:t>Joint Venture</a:t>
            </a:r>
            <a:endParaRPr lang="it-IT" sz="2800" i="1" u="sng" dirty="0">
              <a:solidFill>
                <a:srgbClr val="353F8B"/>
              </a:solidFill>
              <a:latin typeface="Microsoft PhagsPa" pitchFamily="34" charset="0"/>
            </a:endParaRPr>
          </a:p>
        </p:txBody>
      </p:sp>
      <p:pic>
        <p:nvPicPr>
          <p:cNvPr id="7" name="Immagine 6" descr="jon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120" y="1187624"/>
            <a:ext cx="2143125" cy="2367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35896"/>
            <a:ext cx="1656184" cy="17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4864" y="3995936"/>
            <a:ext cx="2216175" cy="2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128" y="3563888"/>
            <a:ext cx="18990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332656" y="169168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Microsoft PhagsPa" pitchFamily="34" charset="0"/>
              </a:rPr>
              <a:t>Tramite contatti abbiamo avuto la possibilità di pubblicizzare le nostre eco dosi grazie alle seguenti società:</a:t>
            </a:r>
            <a:endParaRPr lang="it-IT" sz="2400" dirty="0">
              <a:latin typeface="Microsoft PhagsP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00808" y="3707904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B903BD"/>
                </a:solidFill>
                <a:latin typeface="Microsoft PhagsPa" pitchFamily="34" charset="0"/>
              </a:rPr>
              <a:t>Tesoro del Trasimeno</a:t>
            </a:r>
            <a:endParaRPr lang="it-IT" sz="2000" dirty="0">
              <a:solidFill>
                <a:srgbClr val="B903BD"/>
              </a:solidFill>
              <a:latin typeface="Microsoft PhagsP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24744" y="5508104"/>
            <a:ext cx="125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B903BD"/>
                </a:solidFill>
                <a:latin typeface="Microsoft PhagsPa" pitchFamily="34" charset="0"/>
              </a:rPr>
              <a:t>Fly &amp; Fun</a:t>
            </a:r>
            <a:endParaRPr lang="it-IT" sz="2000" dirty="0">
              <a:solidFill>
                <a:srgbClr val="B903BD"/>
              </a:solidFill>
              <a:latin typeface="Microsoft PhagsPa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869160" y="5292080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B903BD"/>
                </a:solidFill>
                <a:latin typeface="Microsoft PhagsPa" pitchFamily="34" charset="0"/>
              </a:rPr>
              <a:t>Drive –In Lake</a:t>
            </a:r>
            <a:endParaRPr lang="it-IT" sz="2000" dirty="0">
              <a:solidFill>
                <a:srgbClr val="B903BD"/>
              </a:solidFill>
              <a:latin typeface="Microsoft PhagsP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6084168"/>
            <a:ext cx="68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Microsoft PhagsPa" pitchFamily="34" charset="0"/>
              </a:rPr>
              <a:t>In più faremo conoscere il nostro prodotto all’estero grazie a:</a:t>
            </a:r>
            <a:endParaRPr lang="it-IT" sz="2400" dirty="0">
              <a:latin typeface="Microsoft PhagsPa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948264"/>
            <a:ext cx="5157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Room plc.</a:t>
            </a:r>
            <a:endParaRPr lang="it-IT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780928" y="7956376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Simon Said!</a:t>
            </a:r>
            <a:endParaRPr lang="it-IT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60648" y="7740352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Microsoft PhagsPa" pitchFamily="34" charset="0"/>
              </a:rPr>
              <a:t>(Team della Slovacchia)</a:t>
            </a:r>
            <a:endParaRPr lang="it-IT" sz="2000" i="1" dirty="0">
              <a:latin typeface="Microsoft PhagsP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996952" y="8743890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Microsoft PhagsPa" pitchFamily="34" charset="0"/>
              </a:rPr>
              <a:t>(Team Inglese)</a:t>
            </a:r>
            <a:endParaRPr lang="it-IT" sz="2000" i="1" dirty="0">
              <a:latin typeface="Microsoft PhagsPa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" y="251520"/>
            <a:ext cx="685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DIAGRAMMA </a:t>
            </a:r>
            <a:r>
              <a:rPr lang="it-IT" sz="3600" b="1" dirty="0" err="1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</a:t>
            </a:r>
            <a:r>
              <a:rPr lang="it-IT" sz="36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REDDITIVITA</a:t>
            </a:r>
            <a:r>
              <a:rPr lang="it-IT" sz="36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it-IT" sz="36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co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5616"/>
            <a:ext cx="6858000" cy="3991149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0" y="5004048"/>
            <a:ext cx="7012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Questo diagramma di redditività esprime il</a:t>
            </a:r>
            <a:r>
              <a:rPr lang="it-IT" altLang="it-IT" sz="2400" i="1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 </a:t>
            </a:r>
            <a:r>
              <a:rPr lang="it-IT" altLang="it-IT" sz="2400" b="1" i="1" dirty="0" smtClean="0">
                <a:solidFill>
                  <a:srgbClr val="E4F321"/>
                </a:solidFill>
                <a:latin typeface="Microsoft PhagsPa" pitchFamily="34" charset="0"/>
                <a:cs typeface="Arial" pitchFamily="34" charset="0"/>
              </a:rPr>
              <a:t>Break Even Point</a:t>
            </a:r>
            <a:r>
              <a:rPr lang="it-IT" altLang="it-IT" sz="2400" b="1" dirty="0" smtClean="0">
                <a:solidFill>
                  <a:srgbClr val="E4F321"/>
                </a:solidFill>
                <a:latin typeface="Microsoft PhagsPa" pitchFamily="34" charset="0"/>
                <a:cs typeface="Arial" pitchFamily="34" charset="0"/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o meglio conosciuto come </a:t>
            </a:r>
            <a:r>
              <a:rPr lang="it-IT" altLang="it-IT" sz="2400" b="1" dirty="0" smtClean="0">
                <a:solidFill>
                  <a:srgbClr val="E4F321"/>
                </a:solidFill>
                <a:latin typeface="Microsoft PhagsPa" pitchFamily="34" charset="0"/>
                <a:cs typeface="Arial" pitchFamily="34" charset="0"/>
              </a:rPr>
              <a:t>BEP</a:t>
            </a: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, cioè quel punto in cui i costi totali uguagliano i ricavi totali.</a:t>
            </a:r>
          </a:p>
          <a:p>
            <a:endParaRPr lang="it-IT" sz="2400" dirty="0" smtClean="0">
              <a:solidFill>
                <a:srgbClr val="000000"/>
              </a:solidFill>
              <a:latin typeface="Microsoft PhagsPa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Osservandolo dunque noteremo che il punto di equilibrio è pari a </a:t>
            </a:r>
            <a:r>
              <a:rPr lang="it-IT" sz="2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Arial" pitchFamily="34"/>
                <a:cs typeface="Arial" pitchFamily="34"/>
              </a:rPr>
              <a:t>1.395.870.</a:t>
            </a:r>
            <a:endParaRPr lang="it-IT" sz="2400" dirty="0">
              <a:solidFill>
                <a:srgbClr val="353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25152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CONSIDERAZIONI E RINGRAZIAMENTI</a:t>
            </a:r>
            <a:endParaRPr lang="it-IT" sz="36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656" y="1619672"/>
            <a:ext cx="619268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Microsoft PhagsPa" pitchFamily="34" charset="0"/>
              </a:rPr>
              <a:t>Questo progetto ci ha dato la possibilità di poter capire e gestire le difficoltà che incontra un semplice imprenditore nei primi passi della sua azienda.</a:t>
            </a:r>
          </a:p>
          <a:p>
            <a:r>
              <a:rPr lang="it-IT" sz="2400" dirty="0" smtClean="0">
                <a:latin typeface="Microsoft PhagsPa" pitchFamily="34" charset="0"/>
              </a:rPr>
              <a:t>Nonostante le asperità ed i momenti di crisi siamo riusciti a trovare delle occasioni per divertirci e stare insieme.</a:t>
            </a:r>
          </a:p>
          <a:p>
            <a:endParaRPr lang="it-IT" sz="2400" dirty="0" smtClean="0">
              <a:latin typeface="Microsoft PhagsPa" pitchFamily="34" charset="0"/>
            </a:endParaRPr>
          </a:p>
          <a:p>
            <a:r>
              <a:rPr lang="it-IT" sz="2400" dirty="0" smtClean="0">
                <a:latin typeface="Microsoft PhagsPa" pitchFamily="34" charset="0"/>
              </a:rPr>
              <a:t>Ringraziamo </a:t>
            </a:r>
            <a:r>
              <a:rPr lang="it-IT" sz="2400" b="1" dirty="0" smtClean="0">
                <a:solidFill>
                  <a:srgbClr val="E4F321"/>
                </a:solidFill>
                <a:latin typeface="Microsoft PhagsPa" pitchFamily="34" charset="0"/>
              </a:rPr>
              <a:t>ECIPA</a:t>
            </a:r>
            <a:r>
              <a:rPr lang="it-IT" sz="2400" dirty="0" smtClean="0">
                <a:latin typeface="Microsoft PhagsPa" pitchFamily="34" charset="0"/>
              </a:rPr>
              <a:t> e il suo collaboratore Alessandro Palazzetti.</a:t>
            </a:r>
          </a:p>
          <a:p>
            <a:r>
              <a:rPr lang="it-IT" sz="2400" dirty="0" smtClean="0">
                <a:latin typeface="Microsoft PhagsPa" pitchFamily="34" charset="0"/>
              </a:rPr>
              <a:t>Un ringraziamento in particolare  alla Prof.ssa Melcarne ed al Dirigente scolastico Pettinari per averci dato questa possibilità di crescita.</a:t>
            </a:r>
          </a:p>
          <a:p>
            <a:endParaRPr lang="it-IT" sz="2400" dirty="0" smtClean="0">
              <a:latin typeface="Microsoft PhagsPa" pitchFamily="34" charset="0"/>
            </a:endParaRPr>
          </a:p>
          <a:p>
            <a:r>
              <a:rPr lang="it-IT" sz="5400" b="1" dirty="0" smtClean="0">
                <a:solidFill>
                  <a:srgbClr val="353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GRAZIE!!!</a:t>
            </a:r>
          </a:p>
          <a:p>
            <a:endParaRPr lang="it-IT" sz="2400" dirty="0" smtClean="0">
              <a:latin typeface="Microsoft PhagsPa" pitchFamily="34" charset="0"/>
            </a:endParaRPr>
          </a:p>
          <a:p>
            <a:endParaRPr lang="it-IT" sz="2400" dirty="0" smtClean="0">
              <a:latin typeface="Microsoft PhagsPa" pitchFamily="34" charset="0"/>
            </a:endParaRPr>
          </a:p>
          <a:p>
            <a:endParaRPr lang="it-IT" sz="2400" dirty="0" smtClean="0">
              <a:latin typeface="Microsoft PhagsPa" pitchFamily="34" charset="0"/>
            </a:endParaRPr>
          </a:p>
          <a:p>
            <a:endParaRPr lang="it-IT" sz="2400" dirty="0" smtClean="0">
              <a:latin typeface="Microsoft PhagsPa" pitchFamily="34" charset="0"/>
            </a:endParaRPr>
          </a:p>
          <a:p>
            <a:endParaRPr lang="it-IT" sz="2400" dirty="0" smtClean="0">
              <a:latin typeface="Microsoft PhagsPa" pitchFamily="34" charset="0"/>
            </a:endParaRPr>
          </a:p>
          <a:p>
            <a:endParaRPr lang="it-IT" sz="2400" dirty="0" smtClean="0">
              <a:latin typeface="Microsoft PhagsPa" pitchFamily="34" charset="0"/>
            </a:endParaRP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05064" y="838842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- Single Shot</a:t>
            </a:r>
            <a:endParaRPr lang="it-IT" sz="24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6672" y="251520"/>
            <a:ext cx="5799986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LA NOSTRA IDEA</a:t>
            </a:r>
            <a:endParaRPr lang="it-IT" sz="54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619672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Microsoft PhagsPa" pitchFamily="34" charset="0"/>
                <a:ea typeface="Cambria Math" pitchFamily="18" charset="0"/>
              </a:rPr>
              <a:t>L’idea è quella di produrre</a:t>
            </a:r>
          </a:p>
          <a:p>
            <a:r>
              <a:rPr lang="it-IT" sz="2600" dirty="0" smtClean="0">
                <a:latin typeface="Microsoft PhagsPa" pitchFamily="34" charset="0"/>
                <a:ea typeface="Cambria Math" pitchFamily="18" charset="0"/>
              </a:rPr>
              <a:t>eco dosi biodegradabili per bagnoschiuma e shampoo.</a:t>
            </a:r>
          </a:p>
          <a:p>
            <a:r>
              <a:rPr lang="it-IT" sz="2600" dirty="0" smtClean="0">
                <a:latin typeface="Microsoft PhagsPa" pitchFamily="34" charset="0"/>
                <a:ea typeface="Cambria Math" pitchFamily="18" charset="0"/>
              </a:rPr>
              <a:t>Il prodotto è innovativo, a basso  impatto ambientale e cosa più importante è </a:t>
            </a:r>
            <a:r>
              <a:rPr lang="it-IT" sz="2600" i="1" dirty="0" smtClean="0">
                <a:latin typeface="Microsoft PhagsPa" pitchFamily="34" charset="0"/>
                <a:ea typeface="Cambria Math" pitchFamily="18" charset="0"/>
              </a:rPr>
              <a:t>atossico</a:t>
            </a:r>
            <a:r>
              <a:rPr lang="it-IT" sz="2600" dirty="0" smtClean="0">
                <a:latin typeface="Microsoft PhagsPa" pitchFamily="34" charset="0"/>
                <a:ea typeface="Cambria Math" pitchFamily="18" charset="0"/>
              </a:rPr>
              <a:t>. </a:t>
            </a:r>
            <a:endParaRPr lang="it-IT" sz="2600" dirty="0">
              <a:latin typeface="Microsoft PhagsPa" pitchFamily="34" charset="0"/>
              <a:ea typeface="Cambria Math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7904"/>
            <a:ext cx="3861048" cy="305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984" y="5932265"/>
            <a:ext cx="3284984" cy="321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0648" y="251520"/>
            <a:ext cx="4536504" cy="11079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MISSION</a:t>
            </a:r>
            <a:endParaRPr lang="it-IT" sz="66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0648" y="1619672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Microsoft PhagsPa" pitchFamily="34" charset="0"/>
              </a:rPr>
              <a:t>La nostra Mission è quella di:</a:t>
            </a:r>
            <a:endParaRPr lang="it-IT" sz="3200" dirty="0">
              <a:latin typeface="Microsoft PhagsPa" pitchFamily="34" charset="0"/>
            </a:endParaRPr>
          </a:p>
        </p:txBody>
      </p:sp>
      <p:sp>
        <p:nvSpPr>
          <p:cNvPr id="12" name="Freccia a destra con strisce 11"/>
          <p:cNvSpPr/>
          <p:nvPr/>
        </p:nvSpPr>
        <p:spPr>
          <a:xfrm>
            <a:off x="404664" y="2411760"/>
            <a:ext cx="432048" cy="360040"/>
          </a:xfrm>
          <a:prstGeom prst="stripedRightArrow">
            <a:avLst/>
          </a:prstGeom>
          <a:solidFill>
            <a:srgbClr val="E4F32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ccia a destra con strisce 12"/>
          <p:cNvSpPr/>
          <p:nvPr/>
        </p:nvSpPr>
        <p:spPr>
          <a:xfrm>
            <a:off x="476672" y="5868144"/>
            <a:ext cx="432048" cy="360040"/>
          </a:xfrm>
          <a:prstGeom prst="stripedRightArrow">
            <a:avLst/>
          </a:prstGeom>
          <a:solidFill>
            <a:srgbClr val="E4F32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ccia a destra con strisce 13"/>
          <p:cNvSpPr/>
          <p:nvPr/>
        </p:nvSpPr>
        <p:spPr>
          <a:xfrm>
            <a:off x="620688" y="6948264"/>
            <a:ext cx="432048" cy="360040"/>
          </a:xfrm>
          <a:prstGeom prst="stripedRightArrow">
            <a:avLst/>
          </a:prstGeom>
          <a:solidFill>
            <a:srgbClr val="E4F32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24745" y="2195736"/>
            <a:ext cx="573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i="1" dirty="0">
              <a:latin typeface="Microsoft PhagsP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169368" y="572412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latin typeface="Microsoft PhagsPa" pitchFamily="34" charset="0"/>
              </a:rPr>
              <a:t>Incrementare l’uso di prodotti biodegradabili e di materiale riciclabile.</a:t>
            </a:r>
            <a:endParaRPr lang="it-IT" sz="2400" i="1" dirty="0">
              <a:latin typeface="Microsoft PhagsPa" pitchFamily="34" charset="0"/>
            </a:endParaRPr>
          </a:p>
        </p:txBody>
      </p:sp>
      <p:pic>
        <p:nvPicPr>
          <p:cNvPr id="17" name="Immagine 16" descr="bott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2896" y="3059832"/>
            <a:ext cx="1647239" cy="247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imbolo &quot;divieto&quot; 17"/>
          <p:cNvSpPr/>
          <p:nvPr/>
        </p:nvSpPr>
        <p:spPr>
          <a:xfrm>
            <a:off x="2132856" y="3131840"/>
            <a:ext cx="2376264" cy="2304256"/>
          </a:xfrm>
          <a:prstGeom prst="noSmoking">
            <a:avLst>
              <a:gd name="adj" fmla="val 1009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0" y="8100392"/>
            <a:ext cx="7035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50000">
                      <a:srgbClr val="B903BD"/>
                    </a:gs>
                  </a:gsLst>
                  <a:lin ang="18900000" scaled="1"/>
                  <a:tileRect/>
                </a:gradFill>
                <a:latin typeface="Forte" pitchFamily="66" charset="0"/>
              </a:rPr>
              <a:t>“La nostra piccola idea per il nostro grande pianeta</a:t>
            </a:r>
            <a:r>
              <a:rPr lang="it-IT" sz="2400" dirty="0" smtClean="0"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50000"/>
                      </a:schemeClr>
                    </a:gs>
                  </a:gsLst>
                  <a:lin ang="18900000" scaled="1"/>
                  <a:tileRect/>
                </a:gradFill>
                <a:latin typeface="Forte" pitchFamily="66" charset="0"/>
              </a:rPr>
              <a:t>”</a:t>
            </a:r>
            <a:endParaRPr lang="it-IT" sz="2400" dirty="0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50000"/>
                    </a:schemeClr>
                  </a:gs>
                </a:gsLst>
                <a:lin ang="18900000" scaled="1"/>
                <a:tileRect/>
              </a:gradFill>
              <a:latin typeface="Forte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53792" y="2195736"/>
            <a:ext cx="5743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000000"/>
                </a:solidFill>
                <a:latin typeface="Microsoft PhagsPa" pitchFamily="32" charset="0"/>
              </a:rPr>
              <a:t>Ridurre sensibilmente le confezioni di plastica dei prodotti per la detergenza personale</a:t>
            </a:r>
            <a:r>
              <a:rPr lang="it-IT" i="1" dirty="0" smtClean="0">
                <a:solidFill>
                  <a:srgbClr val="000000"/>
                </a:solidFill>
                <a:latin typeface="Microsoft PhagsPa" pitchFamily="32" charset="0"/>
              </a:rPr>
              <a:t>.</a:t>
            </a:r>
          </a:p>
          <a:p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1124744" y="680424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i="1" dirty="0" smtClean="0">
                <a:solidFill>
                  <a:srgbClr val="000000"/>
                </a:solidFill>
                <a:latin typeface="Microsoft PhagsPa" pitchFamily="32" charset="0"/>
              </a:rPr>
              <a:t>Sensibilizzare l'opinione pubblica a fare la cosa giusta.</a:t>
            </a:r>
            <a:endParaRPr lang="it-IT" sz="2400" i="1" dirty="0">
              <a:solidFill>
                <a:srgbClr val="000000"/>
              </a:solidFill>
              <a:latin typeface="Microsoft PhagsPa" pitchFamily="3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51520"/>
            <a:ext cx="6858000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 CHI DISTRIBUIREMO IL NOSTRO PRODOTTO</a:t>
            </a:r>
            <a:endParaRPr lang="it-IT" sz="44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Freccia a destra con strisce 2"/>
          <p:cNvSpPr/>
          <p:nvPr/>
        </p:nvSpPr>
        <p:spPr>
          <a:xfrm>
            <a:off x="620688" y="4139952"/>
            <a:ext cx="1080120" cy="504056"/>
          </a:xfrm>
          <a:prstGeom prst="stripedRightArrow">
            <a:avLst/>
          </a:prstGeom>
          <a:solidFill>
            <a:srgbClr val="E4F32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 descr="ho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2856" y="3275856"/>
            <a:ext cx="2088232" cy="211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eccia a destra con strisce 7"/>
          <p:cNvSpPr/>
          <p:nvPr/>
        </p:nvSpPr>
        <p:spPr>
          <a:xfrm>
            <a:off x="476672" y="7236296"/>
            <a:ext cx="1080120" cy="504056"/>
          </a:xfrm>
          <a:prstGeom prst="stripedRightArrow">
            <a:avLst/>
          </a:prstGeom>
          <a:solidFill>
            <a:srgbClr val="E4F32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21088" y="3275856"/>
            <a:ext cx="263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 smtClean="0">
                <a:latin typeface="Microsoft PhagsPa" pitchFamily="34" charset="0"/>
              </a:rPr>
              <a:t>  Alberghi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 smtClean="0">
                <a:latin typeface="Microsoft PhagsPa" pitchFamily="34" charset="0"/>
              </a:rPr>
              <a:t> Agriturismi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 smtClean="0">
                <a:latin typeface="Microsoft PhagsPa" pitchFamily="34" charset="0"/>
              </a:rPr>
              <a:t> Relais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 smtClean="0">
                <a:latin typeface="Microsoft PhagsPa" pitchFamily="34" charset="0"/>
              </a:rPr>
              <a:t> Affitta camere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 smtClean="0">
                <a:latin typeface="Microsoft PhagsPa" pitchFamily="34" charset="0"/>
              </a:rPr>
              <a:t> Altre imprese turistiche</a:t>
            </a:r>
            <a:endParaRPr lang="it-IT" sz="2400" dirty="0">
              <a:latin typeface="Microsoft PhagsPa" pitchFamily="34" charset="0"/>
            </a:endParaRPr>
          </a:p>
        </p:txBody>
      </p:sp>
      <p:pic>
        <p:nvPicPr>
          <p:cNvPr id="10" name="Immagine 9" descr="di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816" y="6588224"/>
            <a:ext cx="2952328" cy="196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4725144" y="6876256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Microsoft PhagsPa" pitchFamily="34" charset="0"/>
              </a:rPr>
              <a:t> Discount</a:t>
            </a:r>
            <a:endParaRPr lang="it-IT" sz="2400" dirty="0">
              <a:latin typeface="Microsoft PhagsP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5652120"/>
            <a:ext cx="666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Microsoft PhagsPa" pitchFamily="34" charset="0"/>
              </a:rPr>
              <a:t>Vendita a terzi tramite una rete di supermercati:</a:t>
            </a:r>
            <a:endParaRPr lang="it-IT" sz="2400" dirty="0">
              <a:latin typeface="Microsoft PhagsPa" pitchFamily="34" charset="0"/>
            </a:endParaRPr>
          </a:p>
        </p:txBody>
      </p:sp>
      <p:pic>
        <p:nvPicPr>
          <p:cNvPr id="13" name="Immagine 12" descr="clienti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1691680"/>
            <a:ext cx="2852936" cy="153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1619672"/>
            <a:ext cx="4166525" cy="646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ORGANIGRAMMA</a:t>
            </a:r>
            <a:endParaRPr lang="it-IT" sz="36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pSp>
        <p:nvGrpSpPr>
          <p:cNvPr id="18" name="Gruppo 3"/>
          <p:cNvGrpSpPr>
            <a:grpSpLocks/>
          </p:cNvGrpSpPr>
          <p:nvPr/>
        </p:nvGrpSpPr>
        <p:grpSpPr bwMode="auto">
          <a:xfrm>
            <a:off x="332656" y="3275856"/>
            <a:ext cx="6237313" cy="3897312"/>
            <a:chOff x="8280" y="3040560"/>
            <a:chExt cx="7708710" cy="4159439"/>
          </a:xfrm>
        </p:grpSpPr>
        <p:cxnSp>
          <p:nvCxnSpPr>
            <p:cNvPr id="19" name="Connettore 4 4"/>
            <p:cNvCxnSpPr>
              <a:cxnSpLocks noChangeShapeType="1"/>
              <a:stCxn id="27" idx="0"/>
              <a:endCxn id="23" idx="2"/>
            </p:cNvCxnSpPr>
            <p:nvPr/>
          </p:nvCxnSpPr>
          <p:spPr bwMode="auto">
            <a:xfrm rot="16200000" flipV="1">
              <a:off x="3984503" y="4683621"/>
              <a:ext cx="843003" cy="874904"/>
            </a:xfrm>
            <a:prstGeom prst="bent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" name="Connettore 4 5"/>
            <p:cNvCxnSpPr>
              <a:cxnSpLocks noChangeShapeType="1"/>
              <a:stCxn id="26" idx="0"/>
              <a:endCxn id="23" idx="2"/>
            </p:cNvCxnSpPr>
            <p:nvPr/>
          </p:nvCxnSpPr>
          <p:spPr bwMode="auto">
            <a:xfrm rot="16200000" flipV="1">
              <a:off x="4964115" y="3704009"/>
              <a:ext cx="843003" cy="2834128"/>
            </a:xfrm>
            <a:prstGeom prst="bent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" name="Connettore 4 6"/>
            <p:cNvCxnSpPr>
              <a:cxnSpLocks noChangeShapeType="1"/>
              <a:stCxn id="25" idx="0"/>
              <a:endCxn id="23" idx="2"/>
            </p:cNvCxnSpPr>
            <p:nvPr/>
          </p:nvCxnSpPr>
          <p:spPr bwMode="auto">
            <a:xfrm rot="5400000" flipH="1" flipV="1">
              <a:off x="3027536" y="4601561"/>
              <a:ext cx="843003" cy="1039027"/>
            </a:xfrm>
            <a:prstGeom prst="bent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2" name="Connettore 4 7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rot="5400000" flipH="1" flipV="1">
              <a:off x="2047926" y="3621949"/>
              <a:ext cx="843003" cy="2998250"/>
            </a:xfrm>
            <a:prstGeom prst="bent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23" name="Figura a mano libera 22"/>
            <p:cNvSpPr/>
            <p:nvPr/>
          </p:nvSpPr>
          <p:spPr>
            <a:xfrm>
              <a:off x="2945110" y="3040560"/>
              <a:ext cx="2046882" cy="165901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FE1F1">
                <a:alpha val="94000"/>
              </a:srgbClr>
            </a:solidFill>
            <a:ln w="22320">
              <a:solidFill>
                <a:srgbClr val="306088"/>
              </a:solidFill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0" tIns="0" rIns="0" bIns="0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endParaRPr lang="it-IT" sz="1600" b="1" dirty="0">
                <a:solidFill>
                  <a:srgbClr val="000000"/>
                </a:solidFill>
                <a:latin typeface="Century Gothic" pitchFamily="34"/>
                <a:ea typeface="Arial" pitchFamily="34"/>
                <a:cs typeface="Arial" pitchFamily="34"/>
              </a:endParaRP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b="1" dirty="0">
                  <a:solidFill>
                    <a:srgbClr val="353F8B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Century Gothic" pitchFamily="34"/>
                  <a:ea typeface="Arial" pitchFamily="34"/>
                  <a:cs typeface="Arial" pitchFamily="34"/>
                </a:rPr>
                <a:t>Anna Rosati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endParaRPr lang="it-IT" sz="16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  <a:ea typeface="Arial" pitchFamily="34"/>
                <a:cs typeface="Arial" pitchFamily="34"/>
              </a:endParaRP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dirty="0">
                  <a:solidFill>
                    <a:srgbClr val="000000"/>
                  </a:solidFill>
                  <a:latin typeface="Century Gothic" pitchFamily="34"/>
                  <a:ea typeface="Arial" pitchFamily="34"/>
                  <a:cs typeface="Arial" pitchFamily="34"/>
                </a:rPr>
                <a:t>Amministratore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dirty="0">
                  <a:solidFill>
                    <a:srgbClr val="000000"/>
                  </a:solidFill>
                  <a:latin typeface="Century Gothic" pitchFamily="34"/>
                  <a:ea typeface="Arial" pitchFamily="34"/>
                  <a:cs typeface="Arial" pitchFamily="34"/>
                </a:rPr>
                <a:t>Unico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endParaRPr lang="it-IT" sz="1600" dirty="0">
                <a:solidFill>
                  <a:srgbClr val="000000"/>
                </a:solidFill>
                <a:latin typeface="Century Gothic" pitchFamily="34"/>
                <a:ea typeface="Arial" pitchFamily="34"/>
                <a:cs typeface="Arial" pitchFamily="34"/>
              </a:endParaRPr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8280" y="5542574"/>
              <a:ext cx="1924043" cy="165742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FE1F1">
                <a:alpha val="94000"/>
              </a:srgbClr>
            </a:solidFill>
            <a:ln w="22320">
              <a:solidFill>
                <a:srgbClr val="306088"/>
              </a:solidFill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0" tIns="0" rIns="0" bIns="0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b="1" dirty="0">
                  <a:solidFill>
                    <a:srgbClr val="353F8B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Microsoft PhagsPa" pitchFamily="34" charset="0"/>
                  <a:ea typeface="Arial" pitchFamily="34"/>
                  <a:cs typeface="Arial" pitchFamily="34"/>
                </a:rPr>
                <a:t>Armando Ciano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dirty="0">
                  <a:solidFill>
                    <a:srgbClr val="000000"/>
                  </a:solidFill>
                  <a:latin typeface="Microsoft PhagsPa" pitchFamily="34" charset="0"/>
                  <a:ea typeface="Arial" pitchFamily="34"/>
                  <a:cs typeface="Arial" pitchFamily="34"/>
                </a:rPr>
                <a:t>Responsabile Marketing e Vendite</a:t>
              </a:r>
            </a:p>
          </p:txBody>
        </p:sp>
        <p:sp>
          <p:nvSpPr>
            <p:cNvPr id="25" name="Figura a mano libera 24"/>
            <p:cNvSpPr/>
            <p:nvPr/>
          </p:nvSpPr>
          <p:spPr>
            <a:xfrm>
              <a:off x="1968838" y="5542574"/>
              <a:ext cx="1921372" cy="165742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FE1F1">
                <a:alpha val="94000"/>
              </a:srgbClr>
            </a:solidFill>
            <a:ln w="22320">
              <a:solidFill>
                <a:srgbClr val="306088"/>
              </a:solidFill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0" tIns="0" rIns="0" bIns="0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b="1" dirty="0">
                  <a:solidFill>
                    <a:srgbClr val="353F8B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Microsoft PhagsPa" pitchFamily="34" charset="0"/>
                  <a:ea typeface="Arial" pitchFamily="34"/>
                  <a:cs typeface="Arial" pitchFamily="34"/>
                </a:rPr>
                <a:t>Samuele Pistellini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endParaRPr lang="it-IT" sz="16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Microsoft PhagsPa" pitchFamily="34" charset="0"/>
                <a:ea typeface="Arial" pitchFamily="34"/>
                <a:cs typeface="Arial" pitchFamily="34"/>
              </a:endParaRP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dirty="0">
                  <a:solidFill>
                    <a:srgbClr val="000000"/>
                  </a:solidFill>
                  <a:latin typeface="Microsoft PhagsPa" pitchFamily="34" charset="0"/>
                  <a:ea typeface="Arial" pitchFamily="34"/>
                  <a:cs typeface="Arial" pitchFamily="34"/>
                </a:rPr>
                <a:t>Responsabile         Amministrativo</a:t>
              </a:r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5888367" y="5542574"/>
              <a:ext cx="1828623" cy="165742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FE1F1">
                <a:alpha val="94000"/>
              </a:srgbClr>
            </a:solidFill>
            <a:ln w="22320">
              <a:solidFill>
                <a:srgbClr val="306088"/>
              </a:solidFill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0" tIns="0" rIns="0" bIns="0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b="1" dirty="0">
                  <a:solidFill>
                    <a:srgbClr val="353F8B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Microsoft PhagsPa" pitchFamily="34" charset="0"/>
                  <a:ea typeface="Arial" pitchFamily="34"/>
                  <a:cs typeface="Arial" pitchFamily="34"/>
                </a:rPr>
                <a:t>Beatrice Bruciati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endParaRPr lang="it-IT" sz="1600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Microsoft PhagsPa" pitchFamily="34" charset="0"/>
                <a:ea typeface="Arial" pitchFamily="34"/>
                <a:cs typeface="Arial" pitchFamily="34"/>
              </a:endParaRP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dirty="0">
                  <a:solidFill>
                    <a:srgbClr val="000000"/>
                  </a:solidFill>
                  <a:latin typeface="Microsoft PhagsPa" pitchFamily="34" charset="0"/>
                  <a:ea typeface="Arial" pitchFamily="34"/>
                  <a:cs typeface="Arial" pitchFamily="34"/>
                </a:rPr>
                <a:t>Responsabile Magazzino</a:t>
              </a:r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3927807" y="5542574"/>
              <a:ext cx="1831295" cy="165742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FE1F1"/>
            </a:solidFill>
            <a:ln w="19080">
              <a:solidFill>
                <a:srgbClr val="306088"/>
              </a:solidFill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0" tIns="0" rIns="0" bIns="0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b="1" dirty="0">
                  <a:solidFill>
                    <a:srgbClr val="353F8B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Microsoft PhagsPa" pitchFamily="34" charset="0"/>
                  <a:ea typeface="Arial" pitchFamily="34"/>
                  <a:cs typeface="Arial" pitchFamily="34"/>
                </a:rPr>
                <a:t>Smahane El Mir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endParaRPr lang="it-IT" sz="1600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Microsoft PhagsPa" pitchFamily="34" charset="0"/>
                <a:ea typeface="Arial" pitchFamily="34"/>
                <a:cs typeface="Arial" pitchFamily="34"/>
              </a:endParaRP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dirty="0">
                  <a:solidFill>
                    <a:srgbClr val="000000"/>
                  </a:solidFill>
                  <a:latin typeface="Microsoft PhagsPa" pitchFamily="34" charset="0"/>
                  <a:ea typeface="Arial" pitchFamily="34"/>
                  <a:cs typeface="Arial" pitchFamily="34"/>
                </a:rPr>
                <a:t>Responsabile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it-IT" sz="1600" dirty="0">
                  <a:solidFill>
                    <a:srgbClr val="000000"/>
                  </a:solidFill>
                  <a:latin typeface="Microsoft PhagsPa" pitchFamily="34" charset="0"/>
                  <a:ea typeface="Arial" pitchFamily="34"/>
                  <a:cs typeface="Arial" pitchFamily="34"/>
                </a:rPr>
                <a:t>Produzione</a:t>
              </a:r>
            </a:p>
          </p:txBody>
        </p:sp>
      </p:grpSp>
      <p:sp>
        <p:nvSpPr>
          <p:cNvPr id="45" name="Rettangolo 44"/>
          <p:cNvSpPr/>
          <p:nvPr/>
        </p:nvSpPr>
        <p:spPr>
          <a:xfrm>
            <a:off x="0" y="0"/>
            <a:ext cx="678775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Team Single Shot</a:t>
            </a:r>
            <a:endParaRPr lang="it-IT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6" name="Immagine 45" descr="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1088" y="1259632"/>
            <a:ext cx="2381250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0648" y="251520"/>
            <a:ext cx="5985934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SEDE DELLA SOCIETA’</a:t>
            </a:r>
            <a:endParaRPr lang="it-IT" sz="44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656" y="4211960"/>
            <a:ext cx="6148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Microsoft PhagsPa" pitchFamily="34" charset="0"/>
              </a:rPr>
              <a:t>La sede della società da noi scelta si trova in via Ferriera a </a:t>
            </a:r>
            <a:r>
              <a:rPr lang="it-IT" sz="2400" b="1" dirty="0" smtClean="0">
                <a:solidFill>
                  <a:srgbClr val="353F8B"/>
                </a:solidFill>
                <a:latin typeface="Microsoft PhagsPa" pitchFamily="34" charset="0"/>
              </a:rPr>
              <a:t>Ponte S.Giovanni </a:t>
            </a:r>
            <a:r>
              <a:rPr lang="it-IT" sz="2400" dirty="0" smtClean="0">
                <a:latin typeface="Microsoft PhagsPa" pitchFamily="34" charset="0"/>
              </a:rPr>
              <a:t>(PG) presso un immobile di 900 mq.</a:t>
            </a:r>
            <a:r>
              <a:rPr lang="it-IT" sz="2400" dirty="0" smtClean="0">
                <a:solidFill>
                  <a:srgbClr val="000000"/>
                </a:solidFill>
                <a:latin typeface="Microsoft PhagsPa" pitchFamily="32" charset="0"/>
              </a:rPr>
              <a:t> E’stata scelta da noi </a:t>
            </a:r>
            <a:r>
              <a:rPr lang="it-IT" sz="2400" dirty="0" err="1" smtClean="0">
                <a:solidFill>
                  <a:srgbClr val="000000"/>
                </a:solidFill>
                <a:latin typeface="Microsoft PhagsPa" pitchFamily="32" charset="0"/>
              </a:rPr>
              <a:t>perchè</a:t>
            </a:r>
            <a:r>
              <a:rPr lang="it-IT" sz="2400" dirty="0" smtClean="0">
                <a:solidFill>
                  <a:srgbClr val="000000"/>
                </a:solidFill>
                <a:latin typeface="Microsoft PhagsPa" pitchFamily="32" charset="0"/>
              </a:rPr>
              <a:t> Ponte San Giovanni rappresenta un importante nodo stradale e ferroviario.</a:t>
            </a:r>
            <a:endParaRPr lang="it-IT" sz="2400" dirty="0">
              <a:latin typeface="Microsoft PhagsPa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704" y="6300192"/>
            <a:ext cx="5329014" cy="241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1619672"/>
            <a:ext cx="504056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4664" y="323528"/>
            <a:ext cx="5216493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ANALISI  S.W.O.T</a:t>
            </a:r>
            <a:endParaRPr lang="it-IT" sz="48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60648" y="1403648"/>
            <a:ext cx="2736304" cy="1512168"/>
          </a:xfrm>
          <a:prstGeom prst="rightArrow">
            <a:avLst>
              <a:gd name="adj1" fmla="val 50000"/>
              <a:gd name="adj2" fmla="val 59873"/>
            </a:avLst>
          </a:prstGeom>
          <a:noFill/>
          <a:ln w="38100">
            <a:solidFill>
              <a:srgbClr val="353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353F8B"/>
                </a:solidFill>
                <a:latin typeface="Microsoft PhagsPa" pitchFamily="34" charset="0"/>
              </a:rPr>
              <a:t>Punti di forza</a:t>
            </a:r>
            <a:endParaRPr lang="it-IT" sz="2400" b="1" dirty="0">
              <a:solidFill>
                <a:srgbClr val="353F8B"/>
              </a:solidFill>
              <a:latin typeface="Microsoft PhagsPa" pitchFamily="34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260648" y="2987824"/>
            <a:ext cx="2714532" cy="1512168"/>
          </a:xfrm>
          <a:prstGeom prst="rightArrow">
            <a:avLst>
              <a:gd name="adj1" fmla="val 50000"/>
              <a:gd name="adj2" fmla="val 5863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Microsoft PhagsPa" pitchFamily="34" charset="0"/>
              </a:rPr>
              <a:t>Punti di debolezza</a:t>
            </a:r>
            <a:endParaRPr lang="it-IT" sz="2400" b="1" dirty="0">
              <a:solidFill>
                <a:srgbClr val="C00000"/>
              </a:solidFill>
              <a:latin typeface="Microsoft PhagsP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68960" y="1475656"/>
            <a:ext cx="3789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 Nuovo prodotto innovativo nel campo della detergenza.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Sostenibilità. </a:t>
            </a:r>
            <a:endParaRPr lang="it-IT" altLang="it-IT" sz="2400" dirty="0">
              <a:solidFill>
                <a:srgbClr val="000000"/>
              </a:solidFill>
              <a:latin typeface="Microsoft PhagsPa" pitchFamily="34" charset="0"/>
              <a:cs typeface="Arial" pitchFamily="34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260648" y="5148064"/>
            <a:ext cx="2808312" cy="1296144"/>
          </a:xfrm>
          <a:prstGeom prst="rightArrow">
            <a:avLst>
              <a:gd name="adj1" fmla="val 50000"/>
              <a:gd name="adj2" fmla="val 58639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latin typeface="Microsoft PhagsPa" pitchFamily="34" charset="0"/>
              </a:rPr>
              <a:t>Opportunità</a:t>
            </a:r>
            <a:endParaRPr lang="it-IT" sz="2400" b="1" dirty="0">
              <a:solidFill>
                <a:srgbClr val="FFC000"/>
              </a:solidFill>
              <a:latin typeface="Microsoft PhagsPa" pitchFamily="34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260648" y="6804248"/>
            <a:ext cx="2714532" cy="1512168"/>
          </a:xfrm>
          <a:prstGeom prst="rightArrow">
            <a:avLst>
              <a:gd name="adj1" fmla="val 50000"/>
              <a:gd name="adj2" fmla="val 58639"/>
            </a:avLst>
          </a:prstGeom>
          <a:noFill/>
          <a:ln w="38100">
            <a:solidFill>
              <a:srgbClr val="B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B903BD"/>
                </a:solidFill>
                <a:latin typeface="Microsoft PhagsPa" pitchFamily="34" charset="0"/>
              </a:rPr>
              <a:t>Minacce</a:t>
            </a:r>
            <a:endParaRPr lang="it-IT" sz="2800" b="1" dirty="0">
              <a:solidFill>
                <a:srgbClr val="B903BD"/>
              </a:solidFill>
              <a:latin typeface="Microsoft PhagsP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96952" y="3275856"/>
            <a:ext cx="3861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Marchio non conosciuto nel mercato.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 Mancanza di competenze per l’utilizzo di prodotti chimici.</a:t>
            </a:r>
            <a:endParaRPr lang="it-IT" altLang="it-IT" sz="2400" dirty="0">
              <a:solidFill>
                <a:srgbClr val="000000"/>
              </a:solidFill>
              <a:latin typeface="Microsoft PhagsPa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68960" y="5436096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Sostenimento del mercato ecologico.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000000"/>
              </a:solidFill>
              <a:latin typeface="Microsoft PhagsPa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90782" y="6804248"/>
            <a:ext cx="3867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Nascita di nuovi competitor.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 smtClean="0">
                <a:solidFill>
                  <a:srgbClr val="000000"/>
                </a:solidFill>
                <a:latin typeface="Microsoft PhagsPa" pitchFamily="34" charset="0"/>
                <a:cs typeface="Arial" pitchFamily="34" charset="0"/>
              </a:rPr>
              <a:t>Minaccia dai concorrenti con marchio conosciuto.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6670" y="323528"/>
            <a:ext cx="6731330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STRATEGIE </a:t>
            </a:r>
            <a:r>
              <a:rPr lang="it-IT" sz="4400" b="1" dirty="0" err="1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</a:t>
            </a:r>
            <a:r>
              <a:rPr lang="it-IT" sz="44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MERCATO</a:t>
            </a:r>
            <a:endParaRPr lang="it-IT" sz="44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545632" y="2195736"/>
            <a:ext cx="3312368" cy="25202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PRICE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Microsoft PhagsPa" pitchFamily="34" charset="0"/>
              </a:rPr>
              <a:t>Il prezzo di vendita è stato fissato in base alla destinazione della monodose contando le materie prime e la manodopera. </a:t>
            </a:r>
            <a:endParaRPr lang="it-IT" sz="2000" dirty="0">
              <a:solidFill>
                <a:schemeClr val="tx1"/>
              </a:solidFill>
              <a:latin typeface="Microsoft PhagsPa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0" y="5148064"/>
            <a:ext cx="3312368" cy="2520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PROMOTION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Microsoft PhagsPa" pitchFamily="34" charset="0"/>
              </a:rPr>
              <a:t>Le modalità di promozione del Single Shot sono: sito internet, spot pubblicitario e partecipazione a Fiere ed Expo.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545632" y="5148064"/>
            <a:ext cx="3312368" cy="2520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PLACE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Microsoft PhagsPa" pitchFamily="34" charset="0"/>
              </a:rPr>
              <a:t>Il nostro prodotto verrà distribuito  tramite il canale dell’e-commerce e per le strutture recettive una rete di agenti e rappresentanti.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0" y="2195736"/>
            <a:ext cx="3312368" cy="2520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PRODUCT</a:t>
            </a:r>
          </a:p>
          <a:p>
            <a:pPr algn="ctr"/>
            <a:r>
              <a:rPr lang="it-IT" sz="1900" dirty="0" smtClean="0">
                <a:solidFill>
                  <a:schemeClr val="tx1"/>
                </a:solidFill>
                <a:latin typeface="Microsoft PhagsPa" pitchFamily="34" charset="0"/>
              </a:rPr>
              <a:t>Il prodotto è stato pensato appositamente per tutti: adulti, bambini e anziani. E’ possibile trovarlo il quattro fragranze in semplici scatole di cartone riciclato.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2034-F0B6-4C56-84D4-3F4049B1524B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726" y="251520"/>
            <a:ext cx="6808274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E4F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PROCESSO PRODUTTIVO</a:t>
            </a:r>
            <a:endParaRPr lang="it-IT" sz="4400" b="1" dirty="0">
              <a:solidFill>
                <a:srgbClr val="E4F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0648" y="1475656"/>
            <a:ext cx="659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Microsoft PhagsPa" pitchFamily="34" charset="0"/>
              </a:rPr>
              <a:t>Il nostro processo produttivo si divide in semplici passaggi. Le materie prime sono essenzialmente due:</a:t>
            </a:r>
            <a:endParaRPr lang="it-IT" sz="2400" dirty="0">
              <a:latin typeface="Microsoft PhagsPa" pitchFamily="34" charset="0"/>
            </a:endParaRPr>
          </a:p>
        </p:txBody>
      </p:sp>
      <p:pic>
        <p:nvPicPr>
          <p:cNvPr id="7" name="Immagine 6" descr="i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2843808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so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824" y="2915816"/>
            <a:ext cx="2146176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2420888" y="3059832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B903BD"/>
                </a:solidFill>
                <a:latin typeface="Microsoft PhagsPa" pitchFamily="34" charset="0"/>
              </a:rPr>
              <a:t>Film idrosolubile</a:t>
            </a:r>
            <a:endParaRPr lang="it-IT" sz="2000" dirty="0">
              <a:solidFill>
                <a:srgbClr val="B903BD"/>
              </a:solidFill>
              <a:latin typeface="Microsoft PhagsP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40968" y="4067944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B903BD"/>
                </a:solidFill>
                <a:latin typeface="Microsoft PhagsPa" pitchFamily="34" charset="0"/>
              </a:rPr>
              <a:t>Sapone in gel</a:t>
            </a:r>
            <a:endParaRPr lang="it-IT" sz="2000" dirty="0">
              <a:solidFill>
                <a:srgbClr val="B903BD"/>
              </a:solidFill>
              <a:latin typeface="Microsoft PhagsP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0648" y="5004048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353F8B"/>
                </a:solidFill>
                <a:latin typeface="Microsoft PhagsPa" pitchFamily="34" charset="0"/>
              </a:rPr>
              <a:t>Macchine che utilizziamo</a:t>
            </a:r>
            <a:endParaRPr lang="it-IT" sz="2400" b="1" i="1" dirty="0">
              <a:solidFill>
                <a:srgbClr val="353F8B"/>
              </a:solidFill>
              <a:latin typeface="Microsoft PhagsPa" pitchFamily="34" charset="0"/>
            </a:endParaRPr>
          </a:p>
        </p:txBody>
      </p:sp>
      <p:pic>
        <p:nvPicPr>
          <p:cNvPr id="12" name="Immagine 11" descr="bob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565212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 descr="orion macch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3096" y="5148064"/>
            <a:ext cx="1859861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260648" y="7524328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B903BD"/>
                </a:solidFill>
                <a:latin typeface="Microsoft PhagsPa" pitchFamily="34" charset="0"/>
              </a:rPr>
              <a:t>Sbobinatrice</a:t>
            </a:r>
            <a:endParaRPr lang="it-IT" sz="2000" dirty="0">
              <a:solidFill>
                <a:srgbClr val="B903BD"/>
              </a:solidFill>
              <a:latin typeface="Microsoft PhagsP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96752" y="8316416"/>
            <a:ext cx="3132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B903BD"/>
                </a:solidFill>
                <a:latin typeface="Microsoft PhagsPa" pitchFamily="34" charset="0"/>
              </a:rPr>
              <a:t>Dosatrice ORION verticale</a:t>
            </a:r>
            <a:endParaRPr lang="it-IT" sz="2000" dirty="0">
              <a:solidFill>
                <a:srgbClr val="B903BD"/>
              </a:solidFill>
              <a:latin typeface="Microsoft PhagsPa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597</Words>
  <Application>Microsoft Office PowerPoint</Application>
  <PresentationFormat>Presentazione su schermo (4:3)</PresentationFormat>
  <Paragraphs>121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35</cp:revision>
  <dcterms:created xsi:type="dcterms:W3CDTF">2014-05-12T14:06:11Z</dcterms:created>
  <dcterms:modified xsi:type="dcterms:W3CDTF">2014-05-19T19:35:41Z</dcterms:modified>
</cp:coreProperties>
</file>