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slideLayouts/slideLayout10.xml" ContentType="application/vnd.openxmlformats-officedocument.presentationml.slideLayout+xml"/>
  <Default Extension="gif" ContentType="image/gif"/>
  <Override PartName="/ppt/theme/themeOverride17.xml" ContentType="application/vnd.openxmlformats-officedocument.themeOverride+xml"/>
  <Override PartName="/ppt/theme/themeOverride18.xml" ContentType="application/vnd.openxmlformats-officedocument.themeOverride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diagrams/data1.xml" ContentType="application/vnd.openxmlformats-officedocument.drawingml.diagramData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6" r:id="rId4"/>
    <p:sldId id="257" r:id="rId5"/>
    <p:sldId id="258" r:id="rId6"/>
    <p:sldId id="270" r:id="rId7"/>
    <p:sldId id="259" r:id="rId8"/>
    <p:sldId id="27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4" r:id="rId17"/>
    <p:sldId id="267" r:id="rId18"/>
    <p:sldId id="275" r:id="rId19"/>
    <p:sldId id="268" r:id="rId20"/>
    <p:sldId id="276" r:id="rId21"/>
    <p:sldId id="277" r:id="rId22"/>
    <p:sldId id="269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632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3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>
        <c:manualLayout>
          <c:xMode val="edge"/>
          <c:yMode val="edge"/>
          <c:x val="0.34887815026466318"/>
          <c:y val="0.10884235411823409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Fascia di Età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80 anni</c:v>
                </c:pt>
                <c:pt idx="1">
                  <c:v>70 anni</c:v>
                </c:pt>
                <c:pt idx="2">
                  <c:v>60 anni</c:v>
                </c:pt>
                <c:pt idx="3">
                  <c:v>50 anni</c:v>
                </c:pt>
                <c:pt idx="4">
                  <c:v>sotto 50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5.2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0.5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8"/>
  <c:chart>
    <c:title>
      <c:layout>
        <c:manualLayout>
          <c:xMode val="edge"/>
          <c:yMode val="edge"/>
          <c:x val="0.43076679877414803"/>
          <c:y val="4.45773859591127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Prezzo</c:v>
                </c:pt>
              </c:strCache>
            </c:strRef>
          </c:tx>
          <c:cat>
            <c:numRef>
              <c:f>Foglio1!$A$2:$A$5</c:f>
              <c:numCache>
                <c:formatCode>General</c:formatCode>
                <c:ptCount val="4"/>
                <c:pt idx="0">
                  <c:v>300</c:v>
                </c:pt>
                <c:pt idx="1">
                  <c:v>250</c:v>
                </c:pt>
                <c:pt idx="2">
                  <c:v>200</c:v>
                </c:pt>
                <c:pt idx="3">
                  <c:v>150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4.2</c:v>
                </c:pt>
                <c:pt idx="1">
                  <c:v>3.2</c:v>
                </c:pt>
                <c:pt idx="2">
                  <c:v>2.4</c:v>
                </c:pt>
                <c:pt idx="3">
                  <c:v>2.2000000000000002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3"/>
  <c:chart>
    <c:title>
      <c:layout>
        <c:manualLayout>
          <c:xMode val="edge"/>
          <c:yMode val="edge"/>
          <c:x val="0.34353256114724873"/>
          <c:y val="8.7559274871315436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3285024154589381E-2"/>
          <c:y val="0.13532297422080278"/>
          <c:w val="0.70337260831526449"/>
          <c:h val="0.71582625849796089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Dove comprarlo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Farmacie</c:v>
                </c:pt>
                <c:pt idx="1">
                  <c:v>Enti Saitari</c:v>
                </c:pt>
                <c:pt idx="2">
                  <c:v>Meccanici</c:v>
                </c:pt>
                <c:pt idx="3">
                  <c:v>Supermercati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9.2000000000000011</c:v>
                </c:pt>
                <c:pt idx="2">
                  <c:v>4.4000000000000004</c:v>
                </c:pt>
                <c:pt idx="3">
                  <c:v>13.2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D77D3-6314-4769-8814-6AC4CFE22C6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1C4354B-F544-427A-87BC-DB6D4206F42D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1. Costituzione società</a:t>
          </a:r>
          <a:endParaRPr lang="it-IT" sz="1600" dirty="0">
            <a:solidFill>
              <a:schemeClr val="tx1"/>
            </a:solidFill>
          </a:endParaRPr>
        </a:p>
      </dgm:t>
    </dgm:pt>
    <dgm:pt modelId="{628DCEE4-ECC1-4B39-8B10-0C954AE91779}" type="parTrans" cxnId="{AA9F9872-E696-42C8-92D1-2D8E2EED8516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E6DC8CF4-DF63-4CDE-90BD-D4FFF901AAEC}" type="sibTrans" cxnId="{AA9F9872-E696-42C8-92D1-2D8E2EED8516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3B248DD3-D159-485C-8374-544B87E46C0E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2. Pratica telematica tramite «Comunica»	</a:t>
          </a:r>
          <a:endParaRPr lang="it-IT" sz="1600" dirty="0">
            <a:solidFill>
              <a:schemeClr val="tx1"/>
            </a:solidFill>
          </a:endParaRPr>
        </a:p>
      </dgm:t>
    </dgm:pt>
    <dgm:pt modelId="{8A4A3B25-D9CC-4429-97F5-BC5F576F1575}" type="parTrans" cxnId="{8A96ECAB-182E-46C6-9A30-1A8D318DD82A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5FC18BEA-E7A7-4781-ADA6-CD97F6ED0C65}" type="sibTrans" cxnId="{8A96ECAB-182E-46C6-9A30-1A8D318DD82A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A573D81D-1356-42DA-966B-AC18FD4BF87B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3. Contratto d’affitto e Utenze varie</a:t>
          </a:r>
          <a:endParaRPr lang="it-IT" sz="1600" dirty="0">
            <a:solidFill>
              <a:schemeClr val="tx1"/>
            </a:solidFill>
          </a:endParaRPr>
        </a:p>
      </dgm:t>
    </dgm:pt>
    <dgm:pt modelId="{B02868E3-50AF-4701-A0EC-0E071BACE36F}" type="parTrans" cxnId="{AB94D990-9094-408B-AA71-5C2BE627766F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9DA245E4-9EE2-4F75-A265-C395B95FB954}" type="sibTrans" cxnId="{AB94D990-9094-408B-AA71-5C2BE627766F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4C0BFB74-A366-4DD6-89F8-7D4C697A0D59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4. Avvio pratiche per affidamenti bancari dopo la redazione del proprio Business Plan</a:t>
          </a:r>
          <a:endParaRPr lang="it-IT" sz="1600" dirty="0">
            <a:solidFill>
              <a:schemeClr val="tx1"/>
            </a:solidFill>
          </a:endParaRPr>
        </a:p>
      </dgm:t>
    </dgm:pt>
    <dgm:pt modelId="{839688CB-970F-429F-A958-1B429EF871C0}" type="parTrans" cxnId="{64E269D3-AC79-4EC8-A2B1-02A8018DF48C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CAEF77AE-E63B-47A2-A3A9-FB9E4DFEFE9F}" type="sibTrans" cxnId="{64E269D3-AC79-4EC8-A2B1-02A8018DF48C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96B4A1DA-A065-44F1-8353-36C750045610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Versamenti 25% Capitale</a:t>
          </a:r>
          <a:endParaRPr lang="it-IT" sz="1200" dirty="0">
            <a:solidFill>
              <a:schemeClr val="tx1"/>
            </a:solidFill>
          </a:endParaRPr>
        </a:p>
      </dgm:t>
    </dgm:pt>
    <dgm:pt modelId="{1CD793C9-63DC-4424-8A05-2B289BA9531D}" type="parTrans" cxnId="{478DAE30-8AE7-4C92-B563-651E1F87490A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103DE800-F51C-49C2-997D-0B065F22FEFD}" type="sibTrans" cxnId="{478DAE30-8AE7-4C92-B563-651E1F87490A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8369461C-BC7A-4372-B573-5B99BE0D2E59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Atto pubblico presso Notaio con specifico statuto</a:t>
          </a:r>
          <a:endParaRPr lang="it-IT" sz="1200" dirty="0">
            <a:solidFill>
              <a:schemeClr val="tx1"/>
            </a:solidFill>
          </a:endParaRPr>
        </a:p>
      </dgm:t>
    </dgm:pt>
    <dgm:pt modelId="{C2BD37B5-3C11-41CD-AC0D-5AC3BD2DC45A}" type="parTrans" cxnId="{790222CD-2124-45F8-A94D-2A2CBA5AE21E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C97318C3-0166-41A0-8427-BF683114C58E}" type="sibTrans" cxnId="{790222CD-2124-45F8-A94D-2A2CBA5AE21E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90A6C853-F6B9-4C33-A408-1F50C89D6C5F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Comunicazione Agenzia delle Entrate per Codice Fiscale/Partita IVA</a:t>
          </a:r>
          <a:endParaRPr lang="it-IT" sz="1200" dirty="0">
            <a:solidFill>
              <a:schemeClr val="tx1"/>
            </a:solidFill>
          </a:endParaRPr>
        </a:p>
      </dgm:t>
    </dgm:pt>
    <dgm:pt modelId="{EF71FA2E-B57A-41D9-A572-8D56B13D7FAF}" type="parTrans" cxnId="{E257FAC3-7988-4DCC-992C-A0AC40B749CE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5349A1E1-12B7-4EAF-9F28-15524CEF37E5}" type="sibTrans" cxnId="{E257FAC3-7988-4DCC-992C-A0AC40B749CE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0CCDB80F-8712-4D7F-82F9-746900A68B7B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Comunicazione per iscrizione al Registro Imprese presso CCIAA</a:t>
          </a:r>
          <a:endParaRPr lang="it-IT" sz="1200" dirty="0">
            <a:solidFill>
              <a:schemeClr val="tx1"/>
            </a:solidFill>
          </a:endParaRPr>
        </a:p>
      </dgm:t>
    </dgm:pt>
    <dgm:pt modelId="{A842083C-DBD0-4C53-96CE-4D4077752CCB}" type="parTrans" cxnId="{94F79A9E-1EF1-494E-AA15-3557D520AAC1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8B6173F8-BCB7-4D68-8B90-F681D1510A48}" type="sibTrans" cxnId="{94F79A9E-1EF1-494E-AA15-3557D520AAC1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F9322AE4-8EF9-437D-836B-4DB7E5FC9FFB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Comunicazione all’INPS per apertura specifica posizione contributiva</a:t>
          </a:r>
          <a:endParaRPr lang="it-IT" sz="1200" dirty="0">
            <a:solidFill>
              <a:schemeClr val="tx1"/>
            </a:solidFill>
          </a:endParaRPr>
        </a:p>
      </dgm:t>
    </dgm:pt>
    <dgm:pt modelId="{019382D6-9DE0-40BF-BAEA-28C3452F0347}" type="parTrans" cxnId="{30E4FD04-C681-4EB7-BB77-7A563A60C3F5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7D337E47-FD8F-4C38-8ED0-17B5D91D2947}" type="sibTrans" cxnId="{30E4FD04-C681-4EB7-BB77-7A563A60C3F5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7320556A-1A51-453E-A684-CC30D898715D}">
      <dgm:prSet phldrT="[Testo]"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Comunicazione INAIL per apertura specifica posizione assicurativa</a:t>
          </a:r>
          <a:endParaRPr lang="it-IT" sz="1200" dirty="0">
            <a:solidFill>
              <a:schemeClr val="tx1"/>
            </a:solidFill>
          </a:endParaRPr>
        </a:p>
      </dgm:t>
    </dgm:pt>
    <dgm:pt modelId="{3633C8E0-587B-48F2-B7A6-3899FA9AB492}" type="parTrans" cxnId="{A9D7EB21-CC9A-4923-9F45-D8FCF50C28D7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5ED8D7DA-AD54-4CA2-B971-AB6FCF5BF48F}" type="sibTrans" cxnId="{A9D7EB21-CC9A-4923-9F45-D8FCF50C28D7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A7059B98-EDBE-4236-9E8F-3BC6BD773349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5. Pratica alla CCIAA per Brevetto e Marchio d’impresa</a:t>
          </a:r>
          <a:endParaRPr lang="it-IT" sz="1600" dirty="0">
            <a:solidFill>
              <a:schemeClr val="tx1"/>
            </a:solidFill>
          </a:endParaRPr>
        </a:p>
      </dgm:t>
    </dgm:pt>
    <dgm:pt modelId="{B82597CB-1FB9-456C-9661-4A64E04E9E14}" type="parTrans" cxnId="{09AD406C-3A64-4ADA-AA87-7F1DDF71B043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680F1623-7C33-417F-ABD5-8F4AB21C44B2}" type="sibTrans" cxnId="{09AD406C-3A64-4ADA-AA87-7F1DDF71B043}">
      <dgm:prSet/>
      <dgm:spPr/>
      <dgm:t>
        <a:bodyPr/>
        <a:lstStyle/>
        <a:p>
          <a:endParaRPr lang="it-IT">
            <a:solidFill>
              <a:schemeClr val="tx1"/>
            </a:solidFill>
          </a:endParaRPr>
        </a:p>
      </dgm:t>
    </dgm:pt>
    <dgm:pt modelId="{7C3566B4-92EB-40C8-B0F5-756D1FB64FAE}" type="pres">
      <dgm:prSet presAssocID="{7E9D77D3-6314-4769-8814-6AC4CFE22C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D16ADA4-5381-4328-851F-25E0D22DDDC3}" type="pres">
      <dgm:prSet presAssocID="{41C4354B-F544-427A-87BC-DB6D4206F42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11A7E0-736C-41EF-BF68-12B1AAAD1D44}" type="pres">
      <dgm:prSet presAssocID="{E6DC8CF4-DF63-4CDE-90BD-D4FFF901AAEC}" presName="sibTrans" presStyleCnt="0"/>
      <dgm:spPr/>
    </dgm:pt>
    <dgm:pt modelId="{413F399F-98B9-4807-896A-77F9B0EC3A8D}" type="pres">
      <dgm:prSet presAssocID="{3B248DD3-D159-485C-8374-544B87E46C0E}" presName="node" presStyleLbl="node1" presStyleIdx="1" presStyleCnt="5" custScaleY="1513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4FD5F3-7CD9-4006-85E9-693AA339D492}" type="pres">
      <dgm:prSet presAssocID="{5FC18BEA-E7A7-4781-ADA6-CD97F6ED0C65}" presName="sibTrans" presStyleCnt="0"/>
      <dgm:spPr/>
    </dgm:pt>
    <dgm:pt modelId="{CA62F3F3-6B77-48F8-B600-A42FA4CB19C7}" type="pres">
      <dgm:prSet presAssocID="{A573D81D-1356-42DA-966B-AC18FD4BF87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4499D6-AAE3-4297-A81D-621BA2312E4C}" type="pres">
      <dgm:prSet presAssocID="{9DA245E4-9EE2-4F75-A265-C395B95FB954}" presName="sibTrans" presStyleCnt="0"/>
      <dgm:spPr/>
    </dgm:pt>
    <dgm:pt modelId="{B53D97F2-6D8C-43EA-89E7-256E019514D7}" type="pres">
      <dgm:prSet presAssocID="{4C0BFB74-A366-4DD6-89F8-7D4C697A0D5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0B56CC-FF0C-4A91-8FD6-3D533A32DFFC}" type="pres">
      <dgm:prSet presAssocID="{CAEF77AE-E63B-47A2-A3A9-FB9E4DFEFE9F}" presName="sibTrans" presStyleCnt="0"/>
      <dgm:spPr/>
    </dgm:pt>
    <dgm:pt modelId="{BB2C1E88-D998-4FB6-86C3-6ECA4649FD18}" type="pres">
      <dgm:prSet presAssocID="{A7059B98-EDBE-4236-9E8F-3BC6BD77334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4E269D3-AC79-4EC8-A2B1-02A8018DF48C}" srcId="{7E9D77D3-6314-4769-8814-6AC4CFE22C6B}" destId="{4C0BFB74-A366-4DD6-89F8-7D4C697A0D59}" srcOrd="3" destOrd="0" parTransId="{839688CB-970F-429F-A958-1B429EF871C0}" sibTransId="{CAEF77AE-E63B-47A2-A3A9-FB9E4DFEFE9F}"/>
    <dgm:cxn modelId="{AA9F9872-E696-42C8-92D1-2D8E2EED8516}" srcId="{7E9D77D3-6314-4769-8814-6AC4CFE22C6B}" destId="{41C4354B-F544-427A-87BC-DB6D4206F42D}" srcOrd="0" destOrd="0" parTransId="{628DCEE4-ECC1-4B39-8B10-0C954AE91779}" sibTransId="{E6DC8CF4-DF63-4CDE-90BD-D4FFF901AAEC}"/>
    <dgm:cxn modelId="{A94197C5-6B3A-4F4C-B02A-9FAA546F6155}" type="presOf" srcId="{7320556A-1A51-453E-A684-CC30D898715D}" destId="{413F399F-98B9-4807-896A-77F9B0EC3A8D}" srcOrd="0" destOrd="4" presId="urn:microsoft.com/office/officeart/2005/8/layout/default#1"/>
    <dgm:cxn modelId="{E257FAC3-7988-4DCC-992C-A0AC40B749CE}" srcId="{3B248DD3-D159-485C-8374-544B87E46C0E}" destId="{90A6C853-F6B9-4C33-A408-1F50C89D6C5F}" srcOrd="0" destOrd="0" parTransId="{EF71FA2E-B57A-41D9-A572-8D56B13D7FAF}" sibTransId="{5349A1E1-12B7-4EAF-9F28-15524CEF37E5}"/>
    <dgm:cxn modelId="{AB94D990-9094-408B-AA71-5C2BE627766F}" srcId="{7E9D77D3-6314-4769-8814-6AC4CFE22C6B}" destId="{A573D81D-1356-42DA-966B-AC18FD4BF87B}" srcOrd="2" destOrd="0" parTransId="{B02868E3-50AF-4701-A0EC-0E071BACE36F}" sibTransId="{9DA245E4-9EE2-4F75-A265-C395B95FB954}"/>
    <dgm:cxn modelId="{64F98962-8AF4-4A93-B742-9DD3AD972BB4}" type="presOf" srcId="{3B248DD3-D159-485C-8374-544B87E46C0E}" destId="{413F399F-98B9-4807-896A-77F9B0EC3A8D}" srcOrd="0" destOrd="0" presId="urn:microsoft.com/office/officeart/2005/8/layout/default#1"/>
    <dgm:cxn modelId="{7FBF0FD0-11F5-4880-96FE-01C8DBFE642E}" type="presOf" srcId="{96B4A1DA-A065-44F1-8353-36C750045610}" destId="{AD16ADA4-5381-4328-851F-25E0D22DDDC3}" srcOrd="0" destOrd="1" presId="urn:microsoft.com/office/officeart/2005/8/layout/default#1"/>
    <dgm:cxn modelId="{478DAE30-8AE7-4C92-B563-651E1F87490A}" srcId="{41C4354B-F544-427A-87BC-DB6D4206F42D}" destId="{96B4A1DA-A065-44F1-8353-36C750045610}" srcOrd="0" destOrd="0" parTransId="{1CD793C9-63DC-4424-8A05-2B289BA9531D}" sibTransId="{103DE800-F51C-49C2-997D-0B065F22FEFD}"/>
    <dgm:cxn modelId="{8C0B5D06-A1D7-4957-A2B8-C42E785F2562}" type="presOf" srcId="{A7059B98-EDBE-4236-9E8F-3BC6BD773349}" destId="{BB2C1E88-D998-4FB6-86C3-6ECA4649FD18}" srcOrd="0" destOrd="0" presId="urn:microsoft.com/office/officeart/2005/8/layout/default#1"/>
    <dgm:cxn modelId="{F4F9981E-C68B-4816-8056-EB7AFBE734CB}" type="presOf" srcId="{A573D81D-1356-42DA-966B-AC18FD4BF87B}" destId="{CA62F3F3-6B77-48F8-B600-A42FA4CB19C7}" srcOrd="0" destOrd="0" presId="urn:microsoft.com/office/officeart/2005/8/layout/default#1"/>
    <dgm:cxn modelId="{625320C8-B7F3-481A-8D73-60613D4318FF}" type="presOf" srcId="{90A6C853-F6B9-4C33-A408-1F50C89D6C5F}" destId="{413F399F-98B9-4807-896A-77F9B0EC3A8D}" srcOrd="0" destOrd="1" presId="urn:microsoft.com/office/officeart/2005/8/layout/default#1"/>
    <dgm:cxn modelId="{790222CD-2124-45F8-A94D-2A2CBA5AE21E}" srcId="{41C4354B-F544-427A-87BC-DB6D4206F42D}" destId="{8369461C-BC7A-4372-B573-5B99BE0D2E59}" srcOrd="1" destOrd="0" parTransId="{C2BD37B5-3C11-41CD-AC0D-5AC3BD2DC45A}" sibTransId="{C97318C3-0166-41A0-8427-BF683114C58E}"/>
    <dgm:cxn modelId="{8A96ECAB-182E-46C6-9A30-1A8D318DD82A}" srcId="{7E9D77D3-6314-4769-8814-6AC4CFE22C6B}" destId="{3B248DD3-D159-485C-8374-544B87E46C0E}" srcOrd="1" destOrd="0" parTransId="{8A4A3B25-D9CC-4429-97F5-BC5F576F1575}" sibTransId="{5FC18BEA-E7A7-4781-ADA6-CD97F6ED0C65}"/>
    <dgm:cxn modelId="{A9D7EB21-CC9A-4923-9F45-D8FCF50C28D7}" srcId="{3B248DD3-D159-485C-8374-544B87E46C0E}" destId="{7320556A-1A51-453E-A684-CC30D898715D}" srcOrd="3" destOrd="0" parTransId="{3633C8E0-587B-48F2-B7A6-3899FA9AB492}" sibTransId="{5ED8D7DA-AD54-4CA2-B971-AB6FCF5BF48F}"/>
    <dgm:cxn modelId="{94F79A9E-1EF1-494E-AA15-3557D520AAC1}" srcId="{3B248DD3-D159-485C-8374-544B87E46C0E}" destId="{0CCDB80F-8712-4D7F-82F9-746900A68B7B}" srcOrd="1" destOrd="0" parTransId="{A842083C-DBD0-4C53-96CE-4D4077752CCB}" sibTransId="{8B6173F8-BCB7-4D68-8B90-F681D1510A48}"/>
    <dgm:cxn modelId="{30E4FD04-C681-4EB7-BB77-7A563A60C3F5}" srcId="{3B248DD3-D159-485C-8374-544B87E46C0E}" destId="{F9322AE4-8EF9-437D-836B-4DB7E5FC9FFB}" srcOrd="2" destOrd="0" parTransId="{019382D6-9DE0-40BF-BAEA-28C3452F0347}" sibTransId="{7D337E47-FD8F-4C38-8ED0-17B5D91D2947}"/>
    <dgm:cxn modelId="{68EB825B-A5C5-479C-BFCC-1B1C0A6BFD3D}" type="presOf" srcId="{41C4354B-F544-427A-87BC-DB6D4206F42D}" destId="{AD16ADA4-5381-4328-851F-25E0D22DDDC3}" srcOrd="0" destOrd="0" presId="urn:microsoft.com/office/officeart/2005/8/layout/default#1"/>
    <dgm:cxn modelId="{DC3FDB9B-9411-4619-9C4F-77C605EF2A9C}" type="presOf" srcId="{F9322AE4-8EF9-437D-836B-4DB7E5FC9FFB}" destId="{413F399F-98B9-4807-896A-77F9B0EC3A8D}" srcOrd="0" destOrd="3" presId="urn:microsoft.com/office/officeart/2005/8/layout/default#1"/>
    <dgm:cxn modelId="{09AD406C-3A64-4ADA-AA87-7F1DDF71B043}" srcId="{7E9D77D3-6314-4769-8814-6AC4CFE22C6B}" destId="{A7059B98-EDBE-4236-9E8F-3BC6BD773349}" srcOrd="4" destOrd="0" parTransId="{B82597CB-1FB9-456C-9661-4A64E04E9E14}" sibTransId="{680F1623-7C33-417F-ABD5-8F4AB21C44B2}"/>
    <dgm:cxn modelId="{3D2554AC-0301-4BDA-8EEC-FAD9B78B56E2}" type="presOf" srcId="{7E9D77D3-6314-4769-8814-6AC4CFE22C6B}" destId="{7C3566B4-92EB-40C8-B0F5-756D1FB64FAE}" srcOrd="0" destOrd="0" presId="urn:microsoft.com/office/officeart/2005/8/layout/default#1"/>
    <dgm:cxn modelId="{B7F75650-B393-4E32-9BE5-30589A5566ED}" type="presOf" srcId="{4C0BFB74-A366-4DD6-89F8-7D4C697A0D59}" destId="{B53D97F2-6D8C-43EA-89E7-256E019514D7}" srcOrd="0" destOrd="0" presId="urn:microsoft.com/office/officeart/2005/8/layout/default#1"/>
    <dgm:cxn modelId="{2F69B31C-F8AA-4D80-ACCC-7470C8F329C3}" type="presOf" srcId="{8369461C-BC7A-4372-B573-5B99BE0D2E59}" destId="{AD16ADA4-5381-4328-851F-25E0D22DDDC3}" srcOrd="0" destOrd="2" presId="urn:microsoft.com/office/officeart/2005/8/layout/default#1"/>
    <dgm:cxn modelId="{C716DDE5-CE35-4BCA-9027-DD172C16108F}" type="presOf" srcId="{0CCDB80F-8712-4D7F-82F9-746900A68B7B}" destId="{413F399F-98B9-4807-896A-77F9B0EC3A8D}" srcOrd="0" destOrd="2" presId="urn:microsoft.com/office/officeart/2005/8/layout/default#1"/>
    <dgm:cxn modelId="{BD96694F-F7F6-4EC6-8AFD-69C75761DC89}" type="presParOf" srcId="{7C3566B4-92EB-40C8-B0F5-756D1FB64FAE}" destId="{AD16ADA4-5381-4328-851F-25E0D22DDDC3}" srcOrd="0" destOrd="0" presId="urn:microsoft.com/office/officeart/2005/8/layout/default#1"/>
    <dgm:cxn modelId="{DDE9C81B-D423-49C3-9BFE-9EE1A37FC7C4}" type="presParOf" srcId="{7C3566B4-92EB-40C8-B0F5-756D1FB64FAE}" destId="{BC11A7E0-736C-41EF-BF68-12B1AAAD1D44}" srcOrd="1" destOrd="0" presId="urn:microsoft.com/office/officeart/2005/8/layout/default#1"/>
    <dgm:cxn modelId="{3EF08CD9-43B1-4685-92B7-FBA63AE1F11C}" type="presParOf" srcId="{7C3566B4-92EB-40C8-B0F5-756D1FB64FAE}" destId="{413F399F-98B9-4807-896A-77F9B0EC3A8D}" srcOrd="2" destOrd="0" presId="urn:microsoft.com/office/officeart/2005/8/layout/default#1"/>
    <dgm:cxn modelId="{878F7034-31DD-47ED-9749-C6DDB88A0580}" type="presParOf" srcId="{7C3566B4-92EB-40C8-B0F5-756D1FB64FAE}" destId="{4C4FD5F3-7CD9-4006-85E9-693AA339D492}" srcOrd="3" destOrd="0" presId="urn:microsoft.com/office/officeart/2005/8/layout/default#1"/>
    <dgm:cxn modelId="{3A1CA3F3-A248-425C-9D2A-581949CB5A13}" type="presParOf" srcId="{7C3566B4-92EB-40C8-B0F5-756D1FB64FAE}" destId="{CA62F3F3-6B77-48F8-B600-A42FA4CB19C7}" srcOrd="4" destOrd="0" presId="urn:microsoft.com/office/officeart/2005/8/layout/default#1"/>
    <dgm:cxn modelId="{100C4CE2-8EEC-4AC3-8ECD-3905E5016520}" type="presParOf" srcId="{7C3566B4-92EB-40C8-B0F5-756D1FB64FAE}" destId="{734499D6-AAE3-4297-A81D-621BA2312E4C}" srcOrd="5" destOrd="0" presId="urn:microsoft.com/office/officeart/2005/8/layout/default#1"/>
    <dgm:cxn modelId="{21864D6B-DCB7-482B-BAA2-E6FEDC4F79F5}" type="presParOf" srcId="{7C3566B4-92EB-40C8-B0F5-756D1FB64FAE}" destId="{B53D97F2-6D8C-43EA-89E7-256E019514D7}" srcOrd="6" destOrd="0" presId="urn:microsoft.com/office/officeart/2005/8/layout/default#1"/>
    <dgm:cxn modelId="{69FEBAEE-8E13-4125-8808-E2AFD236EBA0}" type="presParOf" srcId="{7C3566B4-92EB-40C8-B0F5-756D1FB64FAE}" destId="{920B56CC-FF0C-4A91-8FD6-3D533A32DFFC}" srcOrd="7" destOrd="0" presId="urn:microsoft.com/office/officeart/2005/8/layout/default#1"/>
    <dgm:cxn modelId="{2F6FC5E6-35B0-4761-B460-73AC6E1016F7}" type="presParOf" srcId="{7C3566B4-92EB-40C8-B0F5-756D1FB64FAE}" destId="{BB2C1E88-D998-4FB6-86C3-6ECA4649FD18}" srcOrd="8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6ADA4-5381-4328-851F-25E0D22DDDC3}">
      <dsp:nvSpPr>
        <dsp:cNvPr id="0" name=""/>
        <dsp:cNvSpPr/>
      </dsp:nvSpPr>
      <dsp:spPr>
        <a:xfrm>
          <a:off x="928330" y="416821"/>
          <a:ext cx="2705918" cy="1623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1. Costituzione società</a:t>
          </a:r>
          <a:endParaRPr lang="it-IT" sz="16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>
              <a:solidFill>
                <a:schemeClr val="tx1"/>
              </a:solidFill>
            </a:rPr>
            <a:t>Versamenti 25% Capitale</a:t>
          </a:r>
          <a:endParaRPr lang="it-IT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>
              <a:solidFill>
                <a:schemeClr val="tx1"/>
              </a:solidFill>
            </a:rPr>
            <a:t>Atto pubblico presso </a:t>
          </a:r>
          <a:r>
            <a:rPr lang="it-IT" sz="1200" kern="1200" dirty="0" smtClean="0">
              <a:solidFill>
                <a:schemeClr val="tx1"/>
              </a:solidFill>
            </a:rPr>
            <a:t>Notaio con specifico statuto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928330" y="416821"/>
        <a:ext cx="2705918" cy="1623551"/>
      </dsp:txXfrm>
    </dsp:sp>
    <dsp:sp modelId="{413F399F-98B9-4807-896A-77F9B0EC3A8D}">
      <dsp:nvSpPr>
        <dsp:cNvPr id="0" name=""/>
        <dsp:cNvSpPr/>
      </dsp:nvSpPr>
      <dsp:spPr>
        <a:xfrm>
          <a:off x="3904840" y="113"/>
          <a:ext cx="2705918" cy="2456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2. Pratica telematica tramite </a:t>
          </a:r>
          <a:r>
            <a:rPr lang="it-IT" sz="1600" kern="1200" dirty="0" smtClean="0">
              <a:solidFill>
                <a:schemeClr val="tx1"/>
              </a:solidFill>
            </a:rPr>
            <a:t>«Comunica»</a:t>
          </a:r>
          <a:r>
            <a:rPr lang="it-IT" sz="1600" kern="1200" dirty="0" smtClean="0">
              <a:solidFill>
                <a:schemeClr val="tx1"/>
              </a:solidFill>
            </a:rPr>
            <a:t>	</a:t>
          </a:r>
          <a:endParaRPr lang="it-IT" sz="16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>
              <a:solidFill>
                <a:schemeClr val="tx1"/>
              </a:solidFill>
            </a:rPr>
            <a:t>Comunicazione </a:t>
          </a:r>
          <a:r>
            <a:rPr lang="it-IT" sz="1200" kern="1200" dirty="0" smtClean="0">
              <a:solidFill>
                <a:schemeClr val="tx1"/>
              </a:solidFill>
            </a:rPr>
            <a:t>Agenzia delle Entrate per </a:t>
          </a:r>
          <a:r>
            <a:rPr lang="it-IT" sz="1200" kern="1200" dirty="0" smtClean="0">
              <a:solidFill>
                <a:schemeClr val="tx1"/>
              </a:solidFill>
            </a:rPr>
            <a:t>Codice </a:t>
          </a:r>
          <a:r>
            <a:rPr lang="it-IT" sz="1200" kern="1200" dirty="0" smtClean="0">
              <a:solidFill>
                <a:schemeClr val="tx1"/>
              </a:solidFill>
            </a:rPr>
            <a:t>Fiscale/Partita </a:t>
          </a:r>
          <a:r>
            <a:rPr lang="it-IT" sz="1200" kern="1200" dirty="0" smtClean="0">
              <a:solidFill>
                <a:schemeClr val="tx1"/>
              </a:solidFill>
            </a:rPr>
            <a:t>IVA</a:t>
          </a:r>
          <a:endParaRPr lang="it-IT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>
              <a:solidFill>
                <a:schemeClr val="tx1"/>
              </a:solidFill>
            </a:rPr>
            <a:t>Comunicazione </a:t>
          </a:r>
          <a:r>
            <a:rPr lang="it-IT" sz="1200" kern="1200" dirty="0" smtClean="0">
              <a:solidFill>
                <a:schemeClr val="tx1"/>
              </a:solidFill>
            </a:rPr>
            <a:t>per iscrizione al Registro </a:t>
          </a:r>
          <a:r>
            <a:rPr lang="it-IT" sz="1200" kern="1200" dirty="0" smtClean="0">
              <a:solidFill>
                <a:schemeClr val="tx1"/>
              </a:solidFill>
            </a:rPr>
            <a:t>Imprese presso CCIAA</a:t>
          </a:r>
          <a:endParaRPr lang="it-IT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>
              <a:solidFill>
                <a:schemeClr val="tx1"/>
              </a:solidFill>
            </a:rPr>
            <a:t>Comunicazione </a:t>
          </a:r>
          <a:r>
            <a:rPr lang="it-IT" sz="1200" kern="1200" dirty="0" smtClean="0">
              <a:solidFill>
                <a:schemeClr val="tx1"/>
              </a:solidFill>
            </a:rPr>
            <a:t>all’INPS per apertura specifica posizione contributiva</a:t>
          </a:r>
          <a:endParaRPr lang="it-IT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>
              <a:solidFill>
                <a:schemeClr val="tx1"/>
              </a:solidFill>
            </a:rPr>
            <a:t>Comunicazione </a:t>
          </a:r>
          <a:r>
            <a:rPr lang="it-IT" sz="1200" kern="1200" dirty="0" smtClean="0">
              <a:solidFill>
                <a:schemeClr val="tx1"/>
              </a:solidFill>
            </a:rPr>
            <a:t>INAIL per apertura specifica posizione assicurativa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3904840" y="113"/>
        <a:ext cx="2705918" cy="2456968"/>
      </dsp:txXfrm>
    </dsp:sp>
    <dsp:sp modelId="{CA62F3F3-6B77-48F8-B600-A42FA4CB19C7}">
      <dsp:nvSpPr>
        <dsp:cNvPr id="0" name=""/>
        <dsp:cNvSpPr/>
      </dsp:nvSpPr>
      <dsp:spPr>
        <a:xfrm>
          <a:off x="6881351" y="416821"/>
          <a:ext cx="2705918" cy="1623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3. Contratto d’affitto e Utenze varie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6881351" y="416821"/>
        <a:ext cx="2705918" cy="1623551"/>
      </dsp:txXfrm>
    </dsp:sp>
    <dsp:sp modelId="{B53D97F2-6D8C-43EA-89E7-256E019514D7}">
      <dsp:nvSpPr>
        <dsp:cNvPr id="0" name=""/>
        <dsp:cNvSpPr/>
      </dsp:nvSpPr>
      <dsp:spPr>
        <a:xfrm>
          <a:off x="2416585" y="2727673"/>
          <a:ext cx="2705918" cy="1623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4. </a:t>
          </a:r>
          <a:r>
            <a:rPr lang="it-IT" sz="1600" kern="1200" dirty="0" smtClean="0">
              <a:solidFill>
                <a:schemeClr val="tx1"/>
              </a:solidFill>
            </a:rPr>
            <a:t>Avvio pratiche per affidamenti bancari dopo la </a:t>
          </a:r>
          <a:r>
            <a:rPr lang="it-IT" sz="1600" kern="1200" dirty="0" smtClean="0">
              <a:solidFill>
                <a:schemeClr val="tx1"/>
              </a:solidFill>
            </a:rPr>
            <a:t>redazione del </a:t>
          </a:r>
          <a:r>
            <a:rPr lang="it-IT" sz="1600" kern="1200" dirty="0" smtClean="0">
              <a:solidFill>
                <a:schemeClr val="tx1"/>
              </a:solidFill>
            </a:rPr>
            <a:t>proprio Business </a:t>
          </a:r>
          <a:r>
            <a:rPr lang="it-IT" sz="1600" kern="1200" dirty="0" smtClean="0">
              <a:solidFill>
                <a:schemeClr val="tx1"/>
              </a:solidFill>
            </a:rPr>
            <a:t>Plan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2416585" y="2727673"/>
        <a:ext cx="2705918" cy="1623551"/>
      </dsp:txXfrm>
    </dsp:sp>
    <dsp:sp modelId="{BB2C1E88-D998-4FB6-86C3-6ECA4649FD18}">
      <dsp:nvSpPr>
        <dsp:cNvPr id="0" name=""/>
        <dsp:cNvSpPr/>
      </dsp:nvSpPr>
      <dsp:spPr>
        <a:xfrm>
          <a:off x="5393095" y="2727673"/>
          <a:ext cx="2705918" cy="16235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5. </a:t>
          </a:r>
          <a:r>
            <a:rPr lang="it-IT" sz="1600" kern="1200" dirty="0" smtClean="0">
              <a:solidFill>
                <a:schemeClr val="tx1"/>
              </a:solidFill>
            </a:rPr>
            <a:t>Pratica alla CCIAA per Brevetto e Marchio d’impresa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5393095" y="2727673"/>
        <a:ext cx="2705918" cy="1623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331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953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1333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0201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2895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0456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9664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4012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2874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3987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1067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A3603-CE05-4A71-A382-DC75A0DA11C9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E33D-AD82-4295-BECA-1824DCA018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5646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gif"/><Relationship Id="rId7" Type="http://schemas.openxmlformats.org/officeDocument/2006/relationships/hyperlink" Target="http://www.google.it/url?sa=i&amp;rct=j&amp;q=&amp;esrc=s&amp;source=images&amp;cd=&amp;cad=rja&amp;uact=8&amp;docid=mFnB6y5F6Cme3M&amp;tbnid=WDTxiGIeFwHdoM:&amp;ved=0CAUQjRw&amp;url=http://trapanipiu.it/wordpress/marettimo-farmacia-chiusa-maltempo-ed-altro/&amp;ei=7uNtU5_1K8y70wXJs4CwDA&amp;bvm=bv.66330100,d.d2k&amp;psig=AFQjCNE6JE5ZHFOMeDbhxSGbe7xZpOGPkQ&amp;ust=1399797060583178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7.jpeg"/><Relationship Id="rId5" Type="http://schemas.openxmlformats.org/officeDocument/2006/relationships/hyperlink" Target="http://www.google.it/url?sa=i&amp;rct=j&amp;q=&amp;esrc=s&amp;source=images&amp;cd=&amp;cad=rja&amp;uact=8&amp;ved=0CAQQjRw&amp;url=http://www.trovavetrine.it/autocarrozzeria-cirina/&amp;ei=fuNtU_yvL-bZ0QXe24GQDw&amp;bvm=bv.66330100,d.d2k&amp;psig=AFQjCNEhMXO2eQtfP1-XGzTtyjE32e1t0A&amp;ust=1399796990816864" TargetMode="Externa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image" Target="../media/image1.jpeg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22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19.xml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positividisabili.com/immagini/dispositividisabilicom/RP03-07-20113-5_porte_DD_002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tatic.wixstatic.com/media/2e7894_efa42fcfbec54e37bc803319bfe13912.jpeg_srz_p_198_266_75_22_0.50_1.20_0.00_jpeg_sr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3138" y="4051300"/>
            <a:ext cx="4206115" cy="24892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317500"/>
            <a:ext cx="10792496" cy="3192463"/>
          </a:xfrm>
        </p:spPr>
        <p:txBody>
          <a:bodyPr/>
          <a:lstStyle/>
          <a:p>
            <a:r>
              <a:rPr lang="it-IT" dirty="0" smtClean="0"/>
              <a:t>PROGETTO </a:t>
            </a:r>
            <a:r>
              <a:rPr lang="it-IT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FACILE STAND UP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Istituto Tecnico Economico  F. </a:t>
            </a:r>
            <a:r>
              <a:rPr lang="it-IT" dirty="0" err="1" smtClean="0"/>
              <a:t>Scarpellini</a:t>
            </a:r>
            <a:r>
              <a:rPr lang="it-IT" dirty="0" smtClean="0"/>
              <a:t>  di Foligno, Italia</a:t>
            </a:r>
          </a:p>
          <a:p>
            <a:r>
              <a:rPr lang="it-IT" i="1" dirty="0" smtClean="0"/>
              <a:t>TIZZONI MATTIA </a:t>
            </a:r>
            <a:br>
              <a:rPr lang="it-IT" i="1" dirty="0" smtClean="0"/>
            </a:br>
            <a:r>
              <a:rPr lang="it-IT" i="1" dirty="0" smtClean="0"/>
              <a:t>TOSTI VALERIO</a:t>
            </a:r>
            <a:br>
              <a:rPr lang="it-IT" i="1" dirty="0" smtClean="0"/>
            </a:br>
            <a:r>
              <a:rPr lang="it-IT" i="1" dirty="0" smtClean="0"/>
              <a:t>CONTILLI MATTIA </a:t>
            </a:r>
            <a:br>
              <a:rPr lang="it-IT" i="1" dirty="0" smtClean="0"/>
            </a:br>
            <a:r>
              <a:rPr lang="it-IT" i="1" dirty="0" smtClean="0"/>
              <a:t>ROSATI MATTEO</a:t>
            </a:r>
            <a:br>
              <a:rPr lang="it-IT" i="1" dirty="0" smtClean="0"/>
            </a:br>
            <a:r>
              <a:rPr lang="it-IT" i="1" dirty="0" smtClean="0"/>
              <a:t>SARGENTI LORIS</a:t>
            </a:r>
            <a:endParaRPr lang="it-IT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86862"/>
            <a:ext cx="10515600" cy="96129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DENOMINAZIONE E TIPO DI SOCIETA’ SCELTA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È stata scelta una società a responsabilità limitata (s.r.l.) perché per le obbligazioni sociali risponde soltanto la società con il suo patrimonio, entro i limiti della somma o del bene conferito e non possono essere rappresentate da azioni né costituire oggetto di sollecitazione all’investimento.</a:t>
            </a:r>
          </a:p>
          <a:p>
            <a:pPr algn="just"/>
            <a:r>
              <a:rPr lang="it-IT" dirty="0" smtClean="0"/>
              <a:t>Una s.r.l. si può costituire con un capitale minimo di 10’000 €. I conferimenti possono essere fatti non solo in denaro, ma anche in beni in natura, crediti o prestazioni di carattere lavorativo.</a:t>
            </a:r>
          </a:p>
          <a:p>
            <a:pPr algn="just"/>
            <a:r>
              <a:rPr lang="it-IT" dirty="0" smtClean="0"/>
              <a:t>Le decisioni prese all’interno di una s.r.l. riguardano materie riservate all’atto costitutivo. Sono adottate mediante consultazione scritta o sulla base del consenso espresso per iscritto.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6000" dirty="0" smtClean="0">
                <a:solidFill>
                  <a:schemeClr val="bg2">
                    <a:lumMod val="10000"/>
                  </a:schemeClr>
                </a:solidFill>
              </a:rPr>
              <a:t>FACILE STAND UP S.r.l.</a:t>
            </a:r>
            <a:endParaRPr lang="it-IT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http://static.wixstatic.com/media/2e7894_efa42fcfbec54e37bc803319bfe13912.jpeg_srz_p_198_266_75_22_0.50_1.20_0.00_jpeg_sr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7300" y="4534781"/>
            <a:ext cx="2936919" cy="2081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21944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234462"/>
            <a:ext cx="10515600" cy="1172308"/>
          </a:xfrm>
        </p:spPr>
        <p:txBody>
          <a:bodyPr/>
          <a:lstStyle/>
          <a:p>
            <a:pPr algn="ctr"/>
            <a:r>
              <a:rPr lang="it-IT" b="1" dirty="0" smtClean="0"/>
              <a:t>SEDE DELLA SOCIETÀ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342708" y="1825625"/>
            <a:ext cx="6011091" cy="4351338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it-IT" sz="2800" dirty="0" smtClean="0"/>
              <a:t>La </a:t>
            </a:r>
            <a:r>
              <a:rPr lang="it-IT" sz="2800" dirty="0"/>
              <a:t>sede della società è </a:t>
            </a:r>
            <a:r>
              <a:rPr lang="it-IT" sz="2800" dirty="0" smtClean="0"/>
              <a:t>via </a:t>
            </a:r>
            <a:r>
              <a:rPr lang="it-IT" sz="2800" dirty="0"/>
              <a:t>Monte </a:t>
            </a:r>
            <a:r>
              <a:rPr lang="it-IT" sz="2800" dirty="0" err="1"/>
              <a:t>Podgora</a:t>
            </a:r>
            <a:r>
              <a:rPr lang="it-IT" sz="2800" dirty="0"/>
              <a:t>   n. </a:t>
            </a:r>
            <a:r>
              <a:rPr lang="it-IT" sz="2800" dirty="0" smtClean="0"/>
              <a:t>69, Foligno (PG). Si tratta di una zona ben servita, molto frequentata e collocata vicino alla zona industriale di Foligno.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921" y="1606062"/>
            <a:ext cx="5269971" cy="496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77434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PUBBLICITA’ E POLITICHE DI MARKETING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7108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Si </a:t>
            </a:r>
            <a:r>
              <a:rPr lang="it-IT" dirty="0"/>
              <a:t>creerà un sito ricco di immagini, </a:t>
            </a:r>
            <a:r>
              <a:rPr lang="it-IT" dirty="0" smtClean="0"/>
              <a:t>collegato a forum </a:t>
            </a:r>
            <a:r>
              <a:rPr lang="it-IT" dirty="0"/>
              <a:t>o blog </a:t>
            </a:r>
            <a:r>
              <a:rPr lang="it-IT" dirty="0" smtClean="0"/>
              <a:t>che </a:t>
            </a:r>
            <a:r>
              <a:rPr lang="it-IT" dirty="0"/>
              <a:t>abitualmente trattano questioni legate </a:t>
            </a:r>
            <a:r>
              <a:rPr lang="it-IT" dirty="0" smtClean="0"/>
              <a:t>alle necessità </a:t>
            </a:r>
            <a:r>
              <a:rPr lang="it-IT" dirty="0"/>
              <a:t>di persone </a:t>
            </a:r>
            <a:r>
              <a:rPr lang="it-IT" dirty="0" smtClean="0"/>
              <a:t>che </a:t>
            </a:r>
            <a:r>
              <a:rPr lang="it-IT" dirty="0"/>
              <a:t>presentano difficoltà di movimento temporanee o </a:t>
            </a:r>
            <a:r>
              <a:rPr lang="it-IT" dirty="0" smtClean="0"/>
              <a:t>permanenti. </a:t>
            </a:r>
            <a:r>
              <a:rPr lang="it-IT" dirty="0"/>
              <a:t>Sarà previsto anche  </a:t>
            </a:r>
            <a:r>
              <a:rPr lang="it-IT" dirty="0" smtClean="0"/>
              <a:t>un supporto da parte di </a:t>
            </a:r>
            <a:r>
              <a:rPr lang="it-IT" dirty="0"/>
              <a:t>personale esperto </a:t>
            </a:r>
            <a:r>
              <a:rPr lang="it-IT" dirty="0" smtClean="0"/>
              <a:t>per un’eventuale consulenza  da remoto (tecnica </a:t>
            </a:r>
            <a:r>
              <a:rPr lang="it-IT" dirty="0"/>
              <a:t>e medica</a:t>
            </a:r>
            <a:r>
              <a:rPr lang="it-IT" dirty="0" smtClean="0"/>
              <a:t>);</a:t>
            </a:r>
          </a:p>
          <a:p>
            <a:pPr algn="just"/>
            <a:r>
              <a:rPr lang="it-IT" dirty="0" smtClean="0"/>
              <a:t>Saranno realizzati degli spot televisivi; </a:t>
            </a:r>
            <a:endParaRPr lang="it-IT" dirty="0"/>
          </a:p>
          <a:p>
            <a:pPr algn="just"/>
            <a:r>
              <a:rPr lang="it-IT" dirty="0" smtClean="0"/>
              <a:t>Si svolgerà </a:t>
            </a:r>
            <a:r>
              <a:rPr lang="it-IT" dirty="0"/>
              <a:t>una campagna pubblicitaria </a:t>
            </a:r>
            <a:r>
              <a:rPr lang="it-IT" dirty="0" smtClean="0"/>
              <a:t>tramite un apposito </a:t>
            </a:r>
            <a:r>
              <a:rPr lang="it-IT" dirty="0"/>
              <a:t>call center che opererà in maniera mirata verso numeri  telefonici di potenziali </a:t>
            </a:r>
            <a:r>
              <a:rPr lang="it-IT" dirty="0" smtClean="0"/>
              <a:t>utenti. Inoltre saranno contattate tutte </a:t>
            </a:r>
            <a:r>
              <a:rPr lang="it-IT" dirty="0"/>
              <a:t>le aziende sanitarie, di cooperazione sociale o simili che potrebbero essere interessate.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057643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ACCORDI COMMERCIALI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222738" y="1348154"/>
            <a:ext cx="11131062" cy="4828809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Data la particolare esigenza che soddisfa il nostro prodotto  sarà necessario stabilire degli accordi di collaborazione commerciale con farmacie,  servizi </a:t>
            </a:r>
            <a:r>
              <a:rPr lang="it-IT" dirty="0" smtClean="0"/>
              <a:t>sanitari, </a:t>
            </a:r>
            <a:r>
              <a:rPr lang="it-IT" dirty="0"/>
              <a:t>associazioni </a:t>
            </a:r>
            <a:r>
              <a:rPr lang="it-IT" dirty="0" smtClean="0"/>
              <a:t>no-profit, enti pubblici, nonché con meccanici </a:t>
            </a:r>
            <a:r>
              <a:rPr lang="it-IT" dirty="0"/>
              <a:t>e case </a:t>
            </a:r>
            <a:r>
              <a:rPr lang="it-IT" dirty="0" err="1"/>
              <a:t>automibilistiche</a:t>
            </a:r>
            <a:r>
              <a:rPr lang="it-IT" dirty="0"/>
              <a:t>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7170" name="Picture 2" descr="C:\Users\0000011924\Desktop\asl3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141" y="3167337"/>
            <a:ext cx="3298967" cy="1322602"/>
          </a:xfrm>
          <a:prstGeom prst="rect">
            <a:avLst/>
          </a:prstGeom>
          <a:noFill/>
        </p:spPr>
      </p:pic>
      <p:pic>
        <p:nvPicPr>
          <p:cNvPr id="7171" name="Picture 3" descr="C:\Users\0000011924\Desktop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25988" y="2751229"/>
            <a:ext cx="2628030" cy="2005996"/>
          </a:xfrm>
          <a:prstGeom prst="rect">
            <a:avLst/>
          </a:prstGeom>
          <a:noFill/>
        </p:spPr>
      </p:pic>
      <p:pic>
        <p:nvPicPr>
          <p:cNvPr id="1026" name="Picture 2" descr="https://encrypted-tbn3.gstatic.com/images?q=tbn:ANd9GcQ7cWMO_VIHVYN3uHV58oTHQkKkyS6pTxUn4E7eyG4c82ljgM6h4o2bYqM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108" y="3503595"/>
            <a:ext cx="2983523" cy="1748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Sbix-kRmi1nWZeqkffL2Hq5d4uR4K75k1YnWxhQ5177VBnQvjq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77" y="4757225"/>
            <a:ext cx="2876936" cy="17261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2811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966"/>
          </a:xfrm>
        </p:spPr>
        <p:txBody>
          <a:bodyPr/>
          <a:lstStyle/>
          <a:p>
            <a:pPr algn="ctr"/>
            <a:r>
              <a:rPr lang="it-IT" b="1" dirty="0" smtClean="0"/>
              <a:t>ITER BUROCRATICO</a:t>
            </a:r>
            <a:endParaRPr lang="it-IT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550605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265275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/>
          <a:lstStyle/>
          <a:p>
            <a:pPr algn="ctr"/>
            <a:r>
              <a:rPr lang="it-IT" b="1" dirty="0" smtClean="0"/>
              <a:t>STRATEGIE </a:t>
            </a:r>
            <a:r>
              <a:rPr lang="it-IT" b="1" dirty="0" err="1" smtClean="0"/>
              <a:t>DI</a:t>
            </a:r>
            <a:r>
              <a:rPr lang="it-IT" b="1" dirty="0" smtClean="0"/>
              <a:t> MERCATO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95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 “Facile stand up” potrà essere acquistato nei Supermercati, nonché nelle farmacie pubbliche e private più attrezzate. </a:t>
            </a:r>
          </a:p>
          <a:p>
            <a:pPr marL="0" indent="0" algn="just">
              <a:buNone/>
            </a:pPr>
            <a:r>
              <a:rPr lang="it-IT" dirty="0" smtClean="0"/>
              <a:t>E’ prevista una vendita diretta, attraverso il nostro sito web. </a:t>
            </a:r>
          </a:p>
          <a:p>
            <a:pPr marL="0" indent="0" algn="just">
              <a:buNone/>
            </a:pPr>
            <a:r>
              <a:rPr lang="it-IT" dirty="0" smtClean="0"/>
              <a:t>L’intento è di mettere in piedi un sistema capillare di commercializzazione del prodotto che rispetti in pieno la nostra idea imprenditoriale: </a:t>
            </a:r>
          </a:p>
          <a:p>
            <a:pPr marL="0" indent="0" algn="just">
              <a:buNone/>
            </a:pPr>
            <a:r>
              <a:rPr lang="it-IT" i="1" dirty="0" smtClean="0"/>
              <a:t>Acquistabile da tutti, facile da trovare, facile da montare e da utilizzare! </a:t>
            </a:r>
          </a:p>
          <a:p>
            <a:pPr marL="0" indent="0"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826223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/>
          <a:lstStyle/>
          <a:p>
            <a:r>
              <a:rPr lang="it-IT" b="1" dirty="0" smtClean="0"/>
              <a:t>COSTI </a:t>
            </a:r>
            <a:r>
              <a:rPr lang="it-IT" b="1" dirty="0" err="1" smtClean="0"/>
              <a:t>DI</a:t>
            </a:r>
            <a:r>
              <a:rPr lang="it-IT" b="1" dirty="0" smtClean="0"/>
              <a:t> AVVIO</a:t>
            </a:r>
            <a:endParaRPr lang="it-IT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64803504"/>
              </p:ext>
            </p:extLst>
          </p:nvPr>
        </p:nvGraphicFramePr>
        <p:xfrm>
          <a:off x="1336426" y="1547445"/>
          <a:ext cx="6764220" cy="5017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4725"/>
                <a:gridCol w="1799495"/>
              </a:tblGrid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MACCHINARI E ATTREZZATURE  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    1.500,00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AUTOMEZZI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  15.000,00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ARREDAMENTO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effectLst/>
                        </a:rPr>
                        <a:t>€                   1.800,00</a:t>
                      </a:r>
                      <a:endParaRPr lang="it-IT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SOFTWARE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       350,00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IMMOBILI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  95.000,00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MARCHI/BREVETTI  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    2.000,00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AVVIAMENTO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               -   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SPESE NOTARILI DI COSTITUZIONE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    4.000,00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CONSULENZE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               -   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ALTRO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    1.000,00    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TOTALE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€               122.650,00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1354" y="99814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BILANCIO DI PREVISIONE TRIENNALE</a:t>
            </a:r>
            <a:endParaRPr lang="it-IT" sz="4000" b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0210356"/>
              </p:ext>
            </p:extLst>
          </p:nvPr>
        </p:nvGraphicFramePr>
        <p:xfrm>
          <a:off x="1575719" y="807700"/>
          <a:ext cx="8611635" cy="5909534"/>
        </p:xfrm>
        <a:graphic>
          <a:graphicData uri="http://schemas.openxmlformats.org/drawingml/2006/table">
            <a:tbl>
              <a:tblPr/>
              <a:tblGrid>
                <a:gridCol w="5266141"/>
                <a:gridCol w="1119572"/>
                <a:gridCol w="1024012"/>
                <a:gridCol w="1201910"/>
              </a:tblGrid>
              <a:tr h="434946">
                <a:tc rowSpan="2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endParaRPr lang="it-IT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endParaRPr lang="it-IT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endParaRPr lang="it-IT" sz="2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ctr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RICAVI 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DELLE VENDITE</a:t>
                      </a:r>
                    </a:p>
                  </a:txBody>
                  <a:tcPr marL="6678" marR="6678" marT="6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latin typeface="Arial"/>
                        </a:rPr>
                        <a:t>1° ANNO</a:t>
                      </a:r>
                    </a:p>
                  </a:txBody>
                  <a:tcPr marL="6678" marR="6678" marT="66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latin typeface="Arial"/>
                        </a:rPr>
                        <a:t>2° ANNO</a:t>
                      </a:r>
                    </a:p>
                  </a:txBody>
                  <a:tcPr marL="6678" marR="6678" marT="66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 dirty="0">
                          <a:latin typeface="Arial"/>
                        </a:rPr>
                        <a:t>3° ANNO</a:t>
                      </a:r>
                    </a:p>
                  </a:txBody>
                  <a:tcPr marL="6678" marR="6678" marT="66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29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198.400,00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297.600,00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latin typeface="Arial"/>
                        </a:rPr>
                        <a:t>396800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995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latin typeface="Arial"/>
                        </a:rPr>
                        <a:t>COSTI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B3B3B3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B3B3B3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B3B3B3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995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MATERIE PRIME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MERCI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44.800,00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€ 67.200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€ 89.600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SERVIZI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2.800,00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995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CONSULENZA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STIPENDI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57.600,00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€ 57.600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€ 57.600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COLLABORATORI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5.000,00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AFFITTI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            -  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PUBBLICITA'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5.000,00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€ 12.000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€ 18.000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995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LEASING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UTENZE(GAS, LUCE, TELEFONO, INTERNET)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     8.000,00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€ 10.000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€ 12.500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BANCA C/</a:t>
                      </a:r>
                      <a:r>
                        <a:rPr lang="it-IT" sz="1100" b="0" i="0" u="none" strike="noStrike" dirty="0" err="1">
                          <a:latin typeface="Arial"/>
                        </a:rPr>
                        <a:t>C</a:t>
                      </a:r>
                      <a:r>
                        <a:rPr lang="it-IT" sz="1100" b="0" i="0" u="none" strike="noStrike" dirty="0">
                          <a:latin typeface="Arial"/>
                        </a:rPr>
                        <a:t> (COSTI GESTIONE)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        700,00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€ 750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€ 800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TRASPORTI (CARBURANTE E MANUT.)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     4.000,00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latin typeface="Arial"/>
                        </a:rPr>
                        <a:t>€ 7.000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€ 10.850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COMMERCIALISTA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     1.500,00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latin typeface="Arial"/>
                        </a:rPr>
                        <a:t>€ 1.500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€ 1.500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ASSICURAZIONI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     3.000,00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latin typeface="Arial"/>
                        </a:rPr>
                        <a:t>€ 5.000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latin typeface="Arial"/>
                        </a:rPr>
                        <a:t>€ 7.000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AMMORTAMENTI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     7.530,00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latin typeface="Arial"/>
                        </a:rPr>
                        <a:t>€ 7.530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latin typeface="Arial"/>
                        </a:rPr>
                        <a:t>€ 7.530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100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ALTRO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1.000,00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     1.100,00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     1.200,00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73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latin typeface="Arial"/>
                        </a:rPr>
                        <a:t>TOTALE COSTI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140.930,00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169.680,00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206.580,00 </a:t>
                      </a:r>
                    </a:p>
                  </a:txBody>
                  <a:tcPr marL="6678" marR="6678" marT="6678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81543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9510280"/>
              </p:ext>
            </p:extLst>
          </p:nvPr>
        </p:nvGraphicFramePr>
        <p:xfrm>
          <a:off x="1164419" y="849681"/>
          <a:ext cx="10347643" cy="5809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8599"/>
                <a:gridCol w="1982671"/>
                <a:gridCol w="1982671"/>
                <a:gridCol w="1983702"/>
              </a:tblGrid>
              <a:tr h="60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2500" b="1" dirty="0" smtClean="0">
                          <a:effectLst/>
                          <a:latin typeface="Calibri"/>
                        </a:rPr>
                        <a:t>RISULTATO OPERATIVO</a:t>
                      </a:r>
                      <a:endParaRPr lang="it-IT" sz="2500" b="1" dirty="0"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91935">
                <a:tc>
                  <a:txBody>
                    <a:bodyPr/>
                    <a:lstStyle/>
                    <a:p>
                      <a:pPr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RISULTATO OPERATIVO RICAVI-COSTI)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57.470,00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127.920,00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190.220,00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8928">
                <a:tc>
                  <a:txBody>
                    <a:bodyPr/>
                    <a:lstStyle/>
                    <a:p>
                      <a:pPr fontAlgn="b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+ proventi finanziari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            24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              24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          24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8928">
                <a:tc>
                  <a:txBody>
                    <a:bodyPr/>
                    <a:lstStyle/>
                    <a:p>
                      <a:pPr fontAlgn="b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- oneri finanziari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       5.783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        5.783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     5.783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8062">
                <a:tc>
                  <a:txBody>
                    <a:bodyPr/>
                    <a:lstStyle/>
                    <a:p>
                      <a:pPr fontAlgn="b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RISULTATO PRIMA DELLE IMPOSTE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51.711,00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122.161,00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184.461,00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8062">
                <a:tc>
                  <a:txBody>
                    <a:bodyPr/>
                    <a:lstStyle/>
                    <a:p>
                      <a:pPr fontAlgn="b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-  IMPOSTE D'ESERCIZIO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18.708,26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</a:rPr>
                        <a:t>€              40.829,56</a:t>
                      </a:r>
                      <a:endParaRPr lang="it-IT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60.391,76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8062">
                <a:tc>
                  <a:txBody>
                    <a:bodyPr/>
                    <a:lstStyle/>
                    <a:p>
                      <a:pPr fontAlgn="b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>
                          <a:effectLst/>
                        </a:rPr>
                        <a:t>IRES</a:t>
                      </a:r>
                      <a:endParaRPr lang="it-IT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</a:rPr>
                        <a:t>€              14.220,53</a:t>
                      </a:r>
                      <a:endParaRPr lang="it-IT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33.594,28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50.726,78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8062">
                <a:tc>
                  <a:txBody>
                    <a:bodyPr/>
                    <a:lstStyle/>
                    <a:p>
                      <a:pPr fontAlgn="b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IRAP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>
                          <a:effectLst/>
                        </a:rPr>
                        <a:t>€                 4.487,73</a:t>
                      </a:r>
                      <a:endParaRPr lang="it-IT" sz="13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   7.235,28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300" b="1" dirty="0">
                          <a:effectLst/>
                        </a:rPr>
                        <a:t>€                 9.664,98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38062">
                <a:tc>
                  <a:txBody>
                    <a:bodyPr/>
                    <a:lstStyle/>
                    <a:p>
                      <a:pPr fontAlgn="b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=UTILE/PERDITA D'ESERCIZIO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 €              47.223,27 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 €            114.925,72 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555"/>
                        </a:lnSpc>
                        <a:spcAft>
                          <a:spcPts val="0"/>
                        </a:spcAft>
                      </a:pPr>
                      <a:r>
                        <a:rPr lang="it-IT" sz="1300" b="1" kern="1200" dirty="0">
                          <a:effectLst/>
                        </a:rPr>
                        <a:t> €            174.796,02 </a:t>
                      </a:r>
                      <a:endParaRPr lang="it-IT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985" marR="6985" marT="698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55325" y="270456"/>
            <a:ext cx="6014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FABBISOGNO FINANZIARIO</a:t>
            </a:r>
            <a:endParaRPr lang="it-IT" sz="4000" b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40611535"/>
              </p:ext>
            </p:extLst>
          </p:nvPr>
        </p:nvGraphicFramePr>
        <p:xfrm>
          <a:off x="1453661" y="978342"/>
          <a:ext cx="8843220" cy="5669279"/>
        </p:xfrm>
        <a:graphic>
          <a:graphicData uri="http://schemas.openxmlformats.org/drawingml/2006/table">
            <a:tbl>
              <a:tblPr/>
              <a:tblGrid>
                <a:gridCol w="5123577"/>
                <a:gridCol w="3719643"/>
              </a:tblGrid>
              <a:tr h="5473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latin typeface="Arial"/>
                        </a:rPr>
                        <a:t>FABBISOGNO FINANZIARIO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782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latin typeface="Arial"/>
                        </a:rPr>
                        <a:t>COSTI AVVIO IMPRESA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latin typeface="Arial"/>
                        </a:rPr>
                        <a:t> €                    122.650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2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latin typeface="Arial"/>
                        </a:rPr>
                        <a:t>COSTI FISSI 1°ANNO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latin typeface="Arial"/>
                        </a:rPr>
                        <a:t> €                      61.450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2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latin typeface="Arial"/>
                        </a:rPr>
                        <a:t>ATTIVO CIRCOLANTE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latin typeface="Arial"/>
                        </a:rPr>
                        <a:t> €                      50.000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2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latin typeface="Arial"/>
                        </a:rPr>
                        <a:t>TOTALE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latin typeface="Arial"/>
                        </a:rPr>
                        <a:t> €                    234.100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782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latin typeface="Arial"/>
                        </a:rPr>
                        <a:t>SENZA STIPENDI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7380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latin typeface="Arial"/>
                        </a:rPr>
                        <a:t>FONTI </a:t>
                      </a:r>
                      <a:r>
                        <a:rPr lang="it-IT" sz="2400" b="1" i="0" u="none" strike="noStrike" dirty="0" err="1">
                          <a:latin typeface="Arial"/>
                        </a:rPr>
                        <a:t>DI</a:t>
                      </a:r>
                      <a:r>
                        <a:rPr lang="it-IT" sz="2400" b="1" i="0" u="none" strike="noStrike" dirty="0">
                          <a:latin typeface="Arial"/>
                        </a:rPr>
                        <a:t> FABBISOGNO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782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latin typeface="Arial"/>
                        </a:rPr>
                        <a:t>CAPITALE SOCIALE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latin typeface="Arial"/>
                        </a:rPr>
                        <a:t> €                      70.000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2336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2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latin typeface="Arial"/>
                        </a:rPr>
                        <a:t>FINANZIAMENTO TOT. </a:t>
                      </a:r>
                      <a:r>
                        <a:rPr lang="it-IT" sz="1600" b="0" i="0" u="none" strike="noStrike" dirty="0" err="1">
                          <a:latin typeface="Arial"/>
                        </a:rPr>
                        <a:t>DI</a:t>
                      </a:r>
                      <a:r>
                        <a:rPr lang="it-IT" sz="1600" b="0" i="0" u="none" strike="noStrike" dirty="0">
                          <a:latin typeface="Arial"/>
                        </a:rPr>
                        <a:t> CUI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latin typeface="Arial"/>
                        </a:rPr>
                        <a:t> €                    </a:t>
                      </a:r>
                      <a:r>
                        <a:rPr lang="it-IT" sz="1600" b="0" i="0" u="none" strike="noStrike" dirty="0" smtClean="0">
                          <a:latin typeface="Arial"/>
                        </a:rPr>
                        <a:t>90.000 </a:t>
                      </a:r>
                      <a:endParaRPr lang="it-IT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4245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-219075"/>
            <a:ext cx="9994900" cy="96837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INDICE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9000" y="508000"/>
            <a:ext cx="10515600" cy="615949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t-IT" sz="6400" dirty="0" smtClean="0">
                <a:hlinkClick r:id="rId3" action="ppaction://hlinksldjump"/>
              </a:rPr>
              <a:t>Spiegazione dell’idea</a:t>
            </a:r>
            <a:endParaRPr lang="it-IT" sz="64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it-IT" sz="6400" dirty="0" smtClean="0">
                <a:hlinkClick r:id="rId4" action="ppaction://hlinksldjump"/>
              </a:rPr>
              <a:t>Struttura del nostro prodotto</a:t>
            </a:r>
            <a:endParaRPr lang="it-IT" sz="64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it-IT" sz="6400" dirty="0" smtClean="0">
                <a:hlinkClick r:id="rId5" action="ppaction://hlinksldjump"/>
              </a:rPr>
              <a:t>Immagini relative al nostro prodotto</a:t>
            </a:r>
            <a:endParaRPr lang="it-IT" sz="64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it-IT" sz="6400" dirty="0" smtClean="0">
                <a:hlinkClick r:id="rId6" action="ppaction://hlinksldjump"/>
              </a:rPr>
              <a:t>Spiegazione del nome e del logo</a:t>
            </a:r>
            <a:endParaRPr lang="it-IT" sz="64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it-IT" sz="6400" dirty="0" smtClean="0">
                <a:hlinkClick r:id="rId7" action="ppaction://hlinksldjump"/>
              </a:rPr>
              <a:t>Organigramma</a:t>
            </a:r>
            <a:endParaRPr lang="it-IT" sz="64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it-IT" sz="6400" dirty="0" smtClean="0">
                <a:hlinkClick r:id="rId8" action="ppaction://hlinksldjump"/>
              </a:rPr>
              <a:t>Spiegazione Ruoli</a:t>
            </a:r>
            <a:endParaRPr lang="it-IT" sz="64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it-IT" sz="6400" dirty="0" smtClean="0">
                <a:hlinkClick r:id="rId9" action="ppaction://hlinksldjump"/>
              </a:rPr>
              <a:t>Ricerca di mercato-grafici</a:t>
            </a:r>
            <a:endParaRPr lang="it-IT" sz="64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it-IT" sz="6400" dirty="0" smtClean="0">
                <a:hlinkClick r:id="rId10" action="ppaction://hlinksldjump"/>
              </a:rPr>
              <a:t>Spiegazione dei grafici inerenti alla ricerca di mercato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/>
              <a:t> </a:t>
            </a:r>
            <a:r>
              <a:rPr lang="it-IT" sz="6400" dirty="0" smtClean="0">
                <a:hlinkClick r:id="rId11" action="ppaction://hlinksldjump"/>
              </a:rPr>
              <a:t>Concorrenza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/>
              <a:t> </a:t>
            </a:r>
            <a:r>
              <a:rPr lang="it-IT" sz="6400" dirty="0" smtClean="0">
                <a:hlinkClick r:id="rId12" action="ppaction://hlinksldjump"/>
              </a:rPr>
              <a:t>Tipo di società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/>
              <a:t> </a:t>
            </a:r>
            <a:r>
              <a:rPr lang="it-IT" sz="6400" dirty="0" smtClean="0">
                <a:hlinkClick r:id="rId13" action="ppaction://hlinksldjump"/>
              </a:rPr>
              <a:t>Sede della società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>
                <a:hlinkClick r:id="rId14" action="ppaction://hlinksldjump"/>
              </a:rPr>
              <a:t> Pubblicità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/>
              <a:t> </a:t>
            </a:r>
            <a:r>
              <a:rPr lang="it-IT" sz="6400" dirty="0" smtClean="0">
                <a:hlinkClick r:id="rId15" action="ppaction://hlinksldjump"/>
              </a:rPr>
              <a:t>Accordi commerciali e join venture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>
                <a:hlinkClick r:id="rId16" action="ppaction://hlinksldjump"/>
              </a:rPr>
              <a:t>Iter burocratico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>
                <a:hlinkClick r:id="rId17" action="ppaction://hlinksldjump"/>
              </a:rPr>
              <a:t>Strategie di mercato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>
                <a:hlinkClick r:id="" action="ppaction://noaction"/>
              </a:rPr>
              <a:t>Bilancio di previsione triennale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>
                <a:hlinkClick r:id="" action="ppaction://noaction"/>
              </a:rPr>
              <a:t>Fabbisogno finanziario</a:t>
            </a:r>
            <a:endParaRPr lang="it-IT" sz="6400" dirty="0" smtClean="0"/>
          </a:p>
          <a:p>
            <a:pPr>
              <a:buFont typeface="Wingdings" pitchFamily="2" charset="2"/>
              <a:buChar char="§"/>
            </a:pPr>
            <a:r>
              <a:rPr lang="it-IT" sz="6400" dirty="0" smtClean="0">
                <a:hlinkClick r:id="" action="ppaction://noaction"/>
              </a:rPr>
              <a:t>Considerazione e ringraziamenti</a:t>
            </a:r>
            <a:endParaRPr lang="it-IT" sz="6400" dirty="0" smtClean="0"/>
          </a:p>
          <a:p>
            <a:endParaRPr lang="it-IT" sz="4800" dirty="0"/>
          </a:p>
        </p:txBody>
      </p:sp>
      <p:pic>
        <p:nvPicPr>
          <p:cNvPr id="4" name="Picture 2" descr="http://static.wixstatic.com/media/2e7894_efa42fcfbec54e37bc803319bfe13912.jpeg_srz_p_198_266_75_22_0.50_1.20_0.00_jpeg_srz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096000" y="1689100"/>
            <a:ext cx="5080000" cy="42164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STATO PATRIMONIALE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5522132"/>
              </p:ext>
            </p:extLst>
          </p:nvPr>
        </p:nvGraphicFramePr>
        <p:xfrm>
          <a:off x="1477109" y="1629506"/>
          <a:ext cx="7819291" cy="5017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2354"/>
                <a:gridCol w="1227879"/>
                <a:gridCol w="1467740"/>
                <a:gridCol w="1961318"/>
              </a:tblGrid>
              <a:tr h="44349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it-IT" sz="3200" dirty="0">
                          <a:effectLst/>
                        </a:rPr>
                        <a:t>IMPIEGHI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2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2014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2015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2016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ATTIVO CIRCOLANTE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RIMANENZE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€  </a:t>
                      </a:r>
                      <a:r>
                        <a:rPr lang="it-IT" sz="1100" dirty="0" smtClean="0">
                          <a:effectLst/>
                        </a:rPr>
                        <a:t>22.093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€ </a:t>
                      </a:r>
                      <a:r>
                        <a:rPr lang="it-IT" sz="1100" dirty="0" smtClean="0">
                          <a:effectLst/>
                        </a:rPr>
                        <a:t>33.140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€ </a:t>
                      </a:r>
                      <a:r>
                        <a:rPr lang="it-IT" sz="1100" dirty="0" smtClean="0">
                          <a:effectLst/>
                        </a:rPr>
                        <a:t>44.186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BANCA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€ 47.571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 86.723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€ 89.304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CREDITI V/CLIENTI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€ 54.356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€ 81.534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€ 108.712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TOTALE ATTIVO </a:t>
                      </a:r>
                      <a:r>
                        <a:rPr lang="it-IT" sz="1200" dirty="0" smtClean="0">
                          <a:effectLst/>
                        </a:rPr>
                        <a:t>CORRENTE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€ </a:t>
                      </a:r>
                      <a:r>
                        <a:rPr lang="it-IT" sz="1200" dirty="0" smtClean="0">
                          <a:effectLst/>
                        </a:rPr>
                        <a:t>120.020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€ </a:t>
                      </a:r>
                      <a:r>
                        <a:rPr lang="it-IT" sz="1200" dirty="0" smtClean="0">
                          <a:effectLst/>
                        </a:rPr>
                        <a:t>201.397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</a:rPr>
                        <a:t>€242.203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IMMOBILIZZAZIONI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98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t-IT" sz="1100">
                          <a:effectLst/>
                        </a:rPr>
                        <a:t>MATERIALI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€ 103.840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€ 96.180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€ 88.520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98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t-IT" sz="1100">
                          <a:effectLst/>
                        </a:rPr>
                        <a:t>IMMATERIALI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€ 6.567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€ 4.783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€ 3.000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98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it-IT" sz="1100">
                          <a:effectLst/>
                        </a:rPr>
                        <a:t>FINANZIARIE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€ 65.000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it-IT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80.000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it-IT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125.000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TOTALE IMMOBILIZZAZIONE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€ </a:t>
                      </a:r>
                      <a:r>
                        <a:rPr lang="it-IT" sz="1200" dirty="0" smtClean="0">
                          <a:effectLst/>
                        </a:rPr>
                        <a:t>175.407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€ </a:t>
                      </a:r>
                      <a:r>
                        <a:rPr lang="it-IT" sz="1200" dirty="0" smtClean="0">
                          <a:effectLst/>
                        </a:rPr>
                        <a:t>180.963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€ </a:t>
                      </a:r>
                      <a:r>
                        <a:rPr lang="it-IT" sz="1200" dirty="0" smtClean="0">
                          <a:effectLst/>
                        </a:rPr>
                        <a:t>216.520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1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TOTALE ATTIVO CAPITALE DI FUNZIONAMENTO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</a:t>
                      </a:r>
                      <a:r>
                        <a:rPr lang="it-IT" sz="1400" dirty="0" smtClean="0">
                          <a:effectLst/>
                        </a:rPr>
                        <a:t>295.427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</a:t>
                      </a:r>
                      <a:r>
                        <a:rPr lang="it-IT" sz="1400" dirty="0" smtClean="0">
                          <a:effectLst/>
                        </a:rPr>
                        <a:t>382.360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</a:t>
                      </a:r>
                      <a:r>
                        <a:rPr lang="it-IT" sz="1400" dirty="0" smtClean="0">
                          <a:effectLst/>
                        </a:rPr>
                        <a:t>458.723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4786" y="31974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3897967"/>
              </p:ext>
            </p:extLst>
          </p:nvPr>
        </p:nvGraphicFramePr>
        <p:xfrm>
          <a:off x="2174130" y="361737"/>
          <a:ext cx="7078637" cy="6079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3811"/>
                <a:gridCol w="1539086"/>
                <a:gridCol w="1437011"/>
                <a:gridCol w="1458729"/>
              </a:tblGrid>
              <a:tr h="50446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FONTI</a:t>
                      </a:r>
                      <a:endParaRPr lang="it-IT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2014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2015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2016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DEBITI A BREVE TERMINE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Verso banche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€       -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€        -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€       -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Verso fornitori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€ 3.682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€ 5.523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€ 7.364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Debiti tributari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€ 18.708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€ 40.830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€ 60.392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TOTALE PASSIVO CORRENTE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€ 22.390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€ 46.353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€ 67.756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DEBITI</a:t>
                      </a:r>
                      <a:r>
                        <a:rPr lang="it-IT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 LUNGO TERMINE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Mutui</a:t>
                      </a:r>
                      <a:endParaRPr lang="it-IT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€ 85.813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€ 81.081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€ 76.171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r>
                        <a:rPr lang="it-IT" sz="1400" dirty="0" smtClean="0">
                          <a:effectLst/>
                        </a:rPr>
                        <a:t>TOTALE PASSIVO</a:t>
                      </a:r>
                      <a:r>
                        <a:rPr lang="it-IT" sz="1400" baseline="0" dirty="0" smtClean="0">
                          <a:effectLst/>
                        </a:rPr>
                        <a:t> CONSOLIDATO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€ 85.813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€ 81.081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€ 76.171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PATRIMONIO NETTO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€ 117.223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€ 184.926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€ 244.796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Capitale sociale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€ 70.000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€ 70.000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€ 70.000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6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Utile d’esercizio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€ 47.223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€ 114.926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€ 174.796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2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TOTALE PASSIVO CAPITALE DI FINANZIAMENTO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</a:t>
                      </a:r>
                      <a:r>
                        <a:rPr lang="it-IT" sz="1400" dirty="0" smtClean="0">
                          <a:effectLst/>
                        </a:rPr>
                        <a:t>295.427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</a:t>
                      </a:r>
                      <a:r>
                        <a:rPr lang="it-IT" sz="1400" dirty="0" smtClean="0">
                          <a:effectLst/>
                        </a:rPr>
                        <a:t>382.360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€ </a:t>
                      </a:r>
                      <a:r>
                        <a:rPr lang="it-IT" sz="1400" dirty="0" smtClean="0">
                          <a:effectLst/>
                        </a:rPr>
                        <a:t>458.723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7962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CONSIDERAZIONI E RINGRAZIAMENTI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457200" algn="l"/>
              </a:tabLst>
            </a:pPr>
            <a:r>
              <a:rPr lang="en-US" dirty="0" smtClean="0"/>
              <a:t>Un </a:t>
            </a:r>
            <a:r>
              <a:rPr lang="en-US" dirty="0" err="1" smtClean="0"/>
              <a:t>ringraziamento</a:t>
            </a: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coloro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la </a:t>
            </a:r>
            <a:r>
              <a:rPr lang="en-US" dirty="0" err="1" smtClean="0"/>
              <a:t>possibilità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poterci</a:t>
            </a:r>
            <a:r>
              <a:rPr lang="en-US" dirty="0" smtClean="0"/>
              <a:t> </a:t>
            </a:r>
            <a:r>
              <a:rPr lang="en-US" dirty="0" err="1" smtClean="0"/>
              <a:t>fingere</a:t>
            </a:r>
            <a:r>
              <a:rPr lang="en-US" dirty="0" smtClean="0"/>
              <a:t> </a:t>
            </a:r>
            <a:r>
              <a:rPr lang="en-US" dirty="0" err="1" smtClean="0"/>
              <a:t>imprenditori</a:t>
            </a:r>
            <a:r>
              <a:rPr lang="en-US" dirty="0" smtClean="0"/>
              <a:t>, in </a:t>
            </a:r>
            <a:r>
              <a:rPr lang="en-US" dirty="0" err="1" smtClean="0"/>
              <a:t>particolare</a:t>
            </a:r>
            <a:r>
              <a:rPr lang="en-US" dirty="0" smtClean="0"/>
              <a:t>: </a:t>
            </a:r>
          </a:p>
          <a:p>
            <a:pPr>
              <a:tabLst>
                <a:tab pos="457200" algn="l"/>
              </a:tabLst>
            </a:pPr>
            <a:endParaRPr lang="en-US" dirty="0" smtClean="0"/>
          </a:p>
          <a:p>
            <a:pPr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dirty="0" smtClean="0"/>
              <a:t> Al </a:t>
            </a:r>
            <a:r>
              <a:rPr lang="en-US" dirty="0" err="1" smtClean="0"/>
              <a:t>nostro</a:t>
            </a:r>
            <a:r>
              <a:rPr lang="en-US" dirty="0" smtClean="0"/>
              <a:t> </a:t>
            </a:r>
            <a:r>
              <a:rPr lang="en-US" dirty="0" err="1" smtClean="0"/>
              <a:t>dirigente</a:t>
            </a:r>
            <a:r>
              <a:rPr lang="en-US" dirty="0" smtClean="0"/>
              <a:t> </a:t>
            </a:r>
            <a:r>
              <a:rPr lang="en-US" dirty="0" err="1" smtClean="0"/>
              <a:t>scolastico</a:t>
            </a:r>
            <a:r>
              <a:rPr lang="en-US" dirty="0" smtClean="0"/>
              <a:t> Giovanna </a:t>
            </a:r>
            <a:r>
              <a:rPr lang="en-US" dirty="0" err="1" smtClean="0"/>
              <a:t>Carnevali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ha </a:t>
            </a:r>
            <a:r>
              <a:rPr lang="en-US" dirty="0" err="1" smtClean="0"/>
              <a:t>permesso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intraprendere</a:t>
            </a:r>
            <a:r>
              <a:rPr lang="en-US" dirty="0" smtClean="0"/>
              <a:t> </a:t>
            </a:r>
            <a:r>
              <a:rPr lang="it-IT" dirty="0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ü"/>
              <a:tabLst>
                <a:tab pos="457200" algn="l"/>
              </a:tabLst>
            </a:pPr>
            <a:endParaRPr lang="en-US" dirty="0" smtClean="0"/>
          </a:p>
          <a:p>
            <a:pPr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nostri</a:t>
            </a:r>
            <a:r>
              <a:rPr lang="en-US" dirty="0" smtClean="0"/>
              <a:t> </a:t>
            </a:r>
            <a:r>
              <a:rPr lang="en-US" dirty="0" err="1" smtClean="0"/>
              <a:t>professori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 smtClean="0"/>
              <a:t> la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disponibilità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  <a:tabLst>
                <a:tab pos="457200" algn="l"/>
              </a:tabLst>
            </a:pPr>
            <a:endParaRPr lang="en-US" dirty="0" smtClean="0"/>
          </a:p>
          <a:p>
            <a:pPr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prof.ssa </a:t>
            </a:r>
            <a:r>
              <a:rPr lang="en-US" dirty="0" err="1" smtClean="0"/>
              <a:t>Elisei</a:t>
            </a:r>
            <a:r>
              <a:rPr lang="en-US" dirty="0" smtClean="0"/>
              <a:t>, </a:t>
            </a:r>
            <a:r>
              <a:rPr lang="en-US" dirty="0" err="1" smtClean="0"/>
              <a:t>coordinatrice</a:t>
            </a:r>
            <a:r>
              <a:rPr lang="en-US" dirty="0" smtClean="0"/>
              <a:t>  </a:t>
            </a:r>
            <a:r>
              <a:rPr lang="en-US" dirty="0" err="1" smtClean="0"/>
              <a:t>interna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ha </a:t>
            </a:r>
            <a:r>
              <a:rPr lang="en-US" dirty="0" err="1" smtClean="0"/>
              <a:t>guidato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percorso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ü"/>
              <a:tabLst>
                <a:tab pos="457200" algn="l"/>
              </a:tabLst>
            </a:pPr>
            <a:endParaRPr lang="en-US" dirty="0" smtClean="0"/>
          </a:p>
          <a:p>
            <a:pPr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dirty="0" smtClean="0"/>
              <a:t> A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consulenti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 </a:t>
            </a:r>
            <a:r>
              <a:rPr lang="en-US" dirty="0" err="1" smtClean="0"/>
              <a:t>Ecipa</a:t>
            </a:r>
            <a:r>
              <a:rPr lang="en-US" dirty="0" smtClean="0"/>
              <a:t>-Centro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Foligno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aiutato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costruire</a:t>
            </a:r>
            <a:r>
              <a:rPr lang="en-US" dirty="0" smtClean="0"/>
              <a:t> </a:t>
            </a:r>
            <a:r>
              <a:rPr lang="en-US" dirty="0" err="1" smtClean="0"/>
              <a:t>l’impresa</a:t>
            </a:r>
            <a:r>
              <a:rPr lang="en-US" dirty="0" smtClean="0"/>
              <a:t> e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diffusione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272789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772886" y="2083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 smtClean="0"/>
              <a:t>LA NOSTRA IDEA D’IMPRESA</a:t>
            </a:r>
            <a:endParaRPr lang="it-IT" sz="54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La nostra idea imprenditoriale </a:t>
            </a:r>
            <a:r>
              <a:rPr lang="it-IT" sz="2400" dirty="0"/>
              <a:t>consiste nel progettare e produrre un’attrezzatura che </a:t>
            </a:r>
            <a:r>
              <a:rPr lang="it-IT" sz="2400" dirty="0" smtClean="0"/>
              <a:t>aiuta  </a:t>
            </a:r>
            <a:r>
              <a:rPr lang="it-IT" sz="2400" dirty="0"/>
              <a:t>il  movimento di persone con difficoltà </a:t>
            </a:r>
            <a:r>
              <a:rPr lang="it-IT" sz="2400" dirty="0" smtClean="0"/>
              <a:t>motorie. In particolare, “Facile stand up” è un </a:t>
            </a:r>
            <a:r>
              <a:rPr lang="it-IT" sz="2400" dirty="0"/>
              <a:t>semplice ausilio meccanico dotato di un maniglione  ergonomico</a:t>
            </a:r>
            <a:r>
              <a:rPr lang="it-IT" sz="2400" dirty="0" smtClean="0"/>
              <a:t>, agevolmente montabile </a:t>
            </a:r>
            <a:r>
              <a:rPr lang="it-IT" sz="2400" dirty="0"/>
              <a:t>nella scocca di comuni </a:t>
            </a:r>
            <a:r>
              <a:rPr lang="it-IT" sz="2400" dirty="0" smtClean="0"/>
              <a:t>autovetture.  </a:t>
            </a:r>
          </a:p>
          <a:p>
            <a:pPr marL="0" indent="0" algn="just">
              <a:buNone/>
            </a:pPr>
            <a:r>
              <a:rPr lang="it-IT" sz="2400" dirty="0" smtClean="0"/>
              <a:t>Il maniglione, attraverso un </a:t>
            </a:r>
            <a:r>
              <a:rPr lang="it-IT" sz="2400" dirty="0"/>
              <a:t>motore elettrico  e un cavo d’acciaio azionato da un </a:t>
            </a:r>
            <a:r>
              <a:rPr lang="it-IT" sz="2400" dirty="0" smtClean="0"/>
              <a:t>pulsante, </a:t>
            </a:r>
            <a:r>
              <a:rPr lang="it-IT" sz="2400" dirty="0"/>
              <a:t>si solleva e </a:t>
            </a:r>
            <a:r>
              <a:rPr lang="it-IT" sz="2400" dirty="0" smtClean="0"/>
              <a:t>si abbassa molto facilmente. Tutto ciò consente le persone in difficoltà motoria ad entrare autonomamente nella propria autovettura. All’occorrenza</a:t>
            </a:r>
            <a:r>
              <a:rPr lang="it-IT" sz="2400" dirty="0"/>
              <a:t>, </a:t>
            </a:r>
            <a:r>
              <a:rPr lang="it-IT" sz="2400" dirty="0" smtClean="0"/>
              <a:t>è </a:t>
            </a:r>
            <a:r>
              <a:rPr lang="it-IT" sz="2400" dirty="0"/>
              <a:t>previsto un ulteriore accessorio, da collocare sul </a:t>
            </a:r>
            <a:r>
              <a:rPr lang="it-IT" sz="2400" dirty="0" smtClean="0"/>
              <a:t>sedile dell’autovettura, </a:t>
            </a:r>
            <a:r>
              <a:rPr lang="it-IT" sz="2400" dirty="0"/>
              <a:t>consistente in un cuscino ad aria compressa </a:t>
            </a:r>
            <a:r>
              <a:rPr lang="it-IT" sz="2400" dirty="0" smtClean="0"/>
              <a:t>che, </a:t>
            </a:r>
            <a:r>
              <a:rPr lang="it-IT" sz="2400" dirty="0"/>
              <a:t>gonfiandosi asimmetricamente </a:t>
            </a:r>
            <a:r>
              <a:rPr lang="it-IT" sz="2400" dirty="0" smtClean="0"/>
              <a:t>, consente al </a:t>
            </a:r>
            <a:r>
              <a:rPr lang="it-IT" sz="2400" dirty="0"/>
              <a:t>soggetto </a:t>
            </a:r>
            <a:r>
              <a:rPr lang="it-IT" sz="2400" dirty="0" smtClean="0"/>
              <a:t>di sollevarsi.</a:t>
            </a:r>
            <a:endParaRPr lang="it-IT" sz="2400" dirty="0"/>
          </a:p>
          <a:p>
            <a:pPr>
              <a:buNone/>
            </a:pPr>
            <a:endParaRPr lang="it-IT" sz="2400" dirty="0" smtClean="0"/>
          </a:p>
        </p:txBody>
      </p:sp>
      <p:pic>
        <p:nvPicPr>
          <p:cNvPr id="4" name="Picture 2" descr="http://static.wixstatic.com/media/2e7894_efa42fcfbec54e37bc803319bfe13912.jpeg_srz_p_198_266_75_22_0.50_1.20_0.00_jpeg_sr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3700" y="5168518"/>
            <a:ext cx="1790700" cy="14862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84520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SPIEGAZIONE DEL TITOLO E DEL LOGO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Il nome “Facile stand up” é nato dalle funzioni che la nostra semplice e funzionale invenzione tecnologica offre agli utilizzatori </a:t>
            </a:r>
          </a:p>
          <a:p>
            <a:pPr>
              <a:buNone/>
            </a:pPr>
            <a:r>
              <a:rPr lang="it-IT" dirty="0" smtClean="0"/>
              <a:t>Di qui lo slogan  «Facile UP»</a:t>
            </a:r>
            <a:endParaRPr lang="it-IT" dirty="0"/>
          </a:p>
        </p:txBody>
      </p:sp>
      <p:pic>
        <p:nvPicPr>
          <p:cNvPr id="14338" name="Picture 2" descr="http://static.wixstatic.com/media/2e7894_efa42fcfbec54e37bc803319bfe13912.jpeg_srz_p_198_266_75_22_0.50_1.20_0.00_jpeg_sr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1672" y="3258363"/>
            <a:ext cx="6555347" cy="3119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1058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93961" y="218941"/>
            <a:ext cx="6014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ORGANIGRAMMA - RUOLI</a:t>
            </a:r>
            <a:endParaRPr lang="it-IT" sz="4000" b="1" dirty="0"/>
          </a:p>
        </p:txBody>
      </p:sp>
      <p:pic>
        <p:nvPicPr>
          <p:cNvPr id="1026" name="Diagramma 1"/>
          <p:cNvPicPr>
            <a:picLocks noChangeArrowheads="1"/>
          </p:cNvPicPr>
          <p:nvPr/>
        </p:nvPicPr>
        <p:blipFill>
          <a:blip r:embed="rId3"/>
          <a:srcRect t="-7840" b="-6497"/>
          <a:stretch>
            <a:fillRect/>
          </a:stretch>
        </p:blipFill>
        <p:spPr bwMode="auto">
          <a:xfrm>
            <a:off x="0" y="926827"/>
            <a:ext cx="12192000" cy="593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43773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SPIEGAZIONE DEI RUOLI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4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/>
              <a:t>Tosti Valerio </a:t>
            </a:r>
            <a:r>
              <a:rPr lang="it-IT" sz="2000" dirty="0" smtClean="0"/>
              <a:t>(Amministratore Unico). In quanto promotore dell’intera iniziativa imprenditoriale, Tosti assumerà il ruolo di  Legale Rappresentante della società </a:t>
            </a:r>
          </a:p>
          <a:p>
            <a:pPr>
              <a:buNone/>
            </a:pPr>
            <a:r>
              <a:rPr lang="it-IT" sz="2000" b="1" dirty="0" smtClean="0"/>
              <a:t>Rosati Matteo </a:t>
            </a:r>
            <a:r>
              <a:rPr lang="it-IT" sz="2000" dirty="0" smtClean="0"/>
              <a:t>( Responsabile Vendite Marketing). Rosati sarà  il responsabile </a:t>
            </a:r>
            <a:r>
              <a:rPr lang="it-IT" sz="2000" dirty="0"/>
              <a:t>di tutte  le attività legate alla </a:t>
            </a:r>
            <a:r>
              <a:rPr lang="it-IT" sz="2000" dirty="0" smtClean="0"/>
              <a:t>promozione e vendita del prodotto.</a:t>
            </a:r>
          </a:p>
          <a:p>
            <a:r>
              <a:rPr lang="it-IT" sz="2000" b="1" dirty="0"/>
              <a:t>Tizzoni </a:t>
            </a:r>
            <a:r>
              <a:rPr lang="it-IT" sz="2000" b="1" dirty="0" smtClean="0"/>
              <a:t>Mattia </a:t>
            </a:r>
            <a:r>
              <a:rPr lang="it-IT" sz="2000" dirty="0" smtClean="0"/>
              <a:t>(</a:t>
            </a:r>
            <a:r>
              <a:rPr lang="it-IT" sz="2000" dirty="0"/>
              <a:t>Responsabile </a:t>
            </a:r>
            <a:r>
              <a:rPr lang="it-IT" sz="2000" dirty="0" smtClean="0"/>
              <a:t>Produzione). Tizzoni, essendosi  </a:t>
            </a:r>
            <a:r>
              <a:rPr lang="it-IT" sz="2000" dirty="0"/>
              <a:t>occupato degli aspetti più tecnici </a:t>
            </a:r>
            <a:r>
              <a:rPr lang="it-IT" sz="2000" dirty="0" smtClean="0"/>
              <a:t>dell’idea imprenditoriale,  organizzerà </a:t>
            </a:r>
            <a:r>
              <a:rPr lang="it-IT" sz="2000" dirty="0"/>
              <a:t>e </a:t>
            </a:r>
            <a:r>
              <a:rPr lang="it-IT" sz="2000" dirty="0" smtClean="0"/>
              <a:t>gestirà </a:t>
            </a:r>
            <a:r>
              <a:rPr lang="it-IT" sz="2000" dirty="0"/>
              <a:t>tutta l’attività produttiva.</a:t>
            </a:r>
          </a:p>
          <a:p>
            <a:r>
              <a:rPr lang="it-IT" sz="2000" b="1" dirty="0" err="1"/>
              <a:t>Contilli</a:t>
            </a:r>
            <a:r>
              <a:rPr lang="it-IT" sz="2000" b="1" dirty="0"/>
              <a:t> </a:t>
            </a:r>
            <a:r>
              <a:rPr lang="it-IT" sz="2000" b="1" dirty="0" smtClean="0"/>
              <a:t>Mattia </a:t>
            </a:r>
            <a:r>
              <a:rPr lang="it-IT" sz="2000" dirty="0" smtClean="0"/>
              <a:t>(</a:t>
            </a:r>
            <a:r>
              <a:rPr lang="it-IT" sz="2000" dirty="0"/>
              <a:t>Responsabile Amministrazione e </a:t>
            </a:r>
            <a:r>
              <a:rPr lang="it-IT" sz="2000" dirty="0" smtClean="0"/>
              <a:t>Finanza) Per </a:t>
            </a:r>
            <a:r>
              <a:rPr lang="it-IT" sz="2000" dirty="0"/>
              <a:t>le competenze in materia finanziaria e contabile sarà </a:t>
            </a:r>
            <a:r>
              <a:rPr lang="it-IT" sz="2000" dirty="0" err="1"/>
              <a:t>Contilli</a:t>
            </a:r>
            <a:r>
              <a:rPr lang="it-IT" sz="2000" dirty="0"/>
              <a:t> a dirigere gli uffici amministrativi della società </a:t>
            </a:r>
            <a:r>
              <a:rPr lang="it-IT" sz="2000" dirty="0" smtClean="0"/>
              <a:t>.</a:t>
            </a:r>
            <a:endParaRPr lang="it-IT" sz="2000" dirty="0"/>
          </a:p>
          <a:p>
            <a:r>
              <a:rPr lang="it-IT" sz="2000" b="1" dirty="0" err="1"/>
              <a:t>Sargenti</a:t>
            </a:r>
            <a:r>
              <a:rPr lang="it-IT" sz="2000" b="1" dirty="0"/>
              <a:t> </a:t>
            </a:r>
            <a:r>
              <a:rPr lang="it-IT" sz="2000" b="1" dirty="0" smtClean="0"/>
              <a:t>Loris </a:t>
            </a:r>
            <a:r>
              <a:rPr lang="it-IT" sz="2000" dirty="0" smtClean="0"/>
              <a:t>(</a:t>
            </a:r>
            <a:r>
              <a:rPr lang="it-IT" sz="2000" dirty="0"/>
              <a:t>Responsabile delle Risorse </a:t>
            </a:r>
            <a:r>
              <a:rPr lang="it-IT" sz="2000" dirty="0" smtClean="0"/>
              <a:t>Umane). A </a:t>
            </a:r>
            <a:r>
              <a:rPr lang="it-IT" sz="2000" dirty="0" err="1"/>
              <a:t>Sargenti</a:t>
            </a:r>
            <a:r>
              <a:rPr lang="it-IT" sz="2000" dirty="0"/>
              <a:t> farà carico la direzione e gestione del personale e risorse </a:t>
            </a:r>
            <a:r>
              <a:rPr lang="it-IT" sz="2000" dirty="0" smtClean="0"/>
              <a:t>umane direttamente </a:t>
            </a:r>
            <a:r>
              <a:rPr lang="it-IT" sz="2000" dirty="0"/>
              <a:t>occupate o coinvolte in collaborazioni esterne.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</p:txBody>
      </p:sp>
      <p:pic>
        <p:nvPicPr>
          <p:cNvPr id="6" name="Picture 2" descr="http://static.wixstatic.com/media/2e7894_efa42fcfbec54e37bc803319bfe13912.jpeg_srz_p_198_266_75_22_0.50_1.20_0.00_jpeg_sr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37361" y="172263"/>
            <a:ext cx="3160958" cy="1504137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RICERCA </a:t>
            </a:r>
            <a:r>
              <a:rPr lang="it-IT" dirty="0" err="1" smtClean="0"/>
              <a:t>DI</a:t>
            </a:r>
            <a:r>
              <a:rPr lang="it-IT" dirty="0" smtClean="0"/>
              <a:t> MERCATO – GRAFICI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43685246"/>
              </p:ext>
            </p:extLst>
          </p:nvPr>
        </p:nvGraphicFramePr>
        <p:xfrm>
          <a:off x="838200" y="3026535"/>
          <a:ext cx="4556760" cy="315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="" xmlns:p14="http://schemas.microsoft.com/office/powerpoint/2010/main" val="1665481650"/>
              </p:ext>
            </p:extLst>
          </p:nvPr>
        </p:nvGraphicFramePr>
        <p:xfrm>
          <a:off x="5585098" y="3173354"/>
          <a:ext cx="6053909" cy="3133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82580" y="1378039"/>
            <a:ext cx="11230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verificare le possibilità di vendita del </a:t>
            </a:r>
            <a:r>
              <a:rPr lang="it-IT" dirty="0" smtClean="0"/>
              <a:t>nostro prodotto si </a:t>
            </a:r>
            <a:r>
              <a:rPr lang="it-IT" dirty="0"/>
              <a:t>è effettuata una ricerca di </a:t>
            </a:r>
            <a:r>
              <a:rPr lang="it-IT" dirty="0" smtClean="0"/>
              <a:t>mercato. Dall’indagine svolta emerge chiaramente che: 1) “Facile stand up” interessa in modo particolare le persone che hanno più di 70 anni; 2) la fascia di prezzo maggiormente indicata dai nostri intervistati è  di 250-300 euro; 3) il Supermercato è il luogo dove si preferirebbe acquistare “Facile stand up”.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19132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10442148"/>
              </p:ext>
            </p:extLst>
          </p:nvPr>
        </p:nvGraphicFramePr>
        <p:xfrm>
          <a:off x="1905000" y="635001"/>
          <a:ext cx="9448800" cy="368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81445" y="312874"/>
            <a:ext cx="10515600" cy="1065165"/>
          </a:xfrm>
        </p:spPr>
        <p:txBody>
          <a:bodyPr/>
          <a:lstStyle/>
          <a:p>
            <a:pPr algn="ctr"/>
            <a:r>
              <a:rPr lang="it-IT" b="1" dirty="0" smtClean="0"/>
              <a:t>CONCORRENZA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3639" y="991673"/>
            <a:ext cx="11217499" cy="5185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Attraverso un’accurata </a:t>
            </a:r>
            <a:r>
              <a:rPr lang="it-IT" sz="2400" dirty="0"/>
              <a:t>ricerca sul web, si è verificata l’esistenza di beni con funzionalità </a:t>
            </a:r>
            <a:r>
              <a:rPr lang="it-IT" sz="2400" dirty="0" smtClean="0"/>
              <a:t>analoghe. Il </a:t>
            </a:r>
            <a:r>
              <a:rPr lang="it-IT" sz="2400" dirty="0"/>
              <a:t>prodotto più simile </a:t>
            </a:r>
            <a:r>
              <a:rPr lang="it-IT" sz="2400" dirty="0" smtClean="0"/>
              <a:t>al nostro consiste </a:t>
            </a:r>
            <a:r>
              <a:rPr lang="it-IT" sz="2400" dirty="0"/>
              <a:t>in un sedile </a:t>
            </a:r>
            <a:r>
              <a:rPr lang="it-IT" sz="2400" dirty="0" smtClean="0"/>
              <a:t>che, </a:t>
            </a:r>
            <a:r>
              <a:rPr lang="it-IT" sz="2400" dirty="0"/>
              <a:t>attraverso una complessa </a:t>
            </a:r>
            <a:r>
              <a:rPr lang="it-IT" sz="2400" dirty="0" smtClean="0"/>
              <a:t>apparecchiatura, </a:t>
            </a:r>
            <a:r>
              <a:rPr lang="it-IT" sz="2400" dirty="0"/>
              <a:t>ruota e si sposta al di fuori della macchina facilitando l’uscita e l’entrata. Questo prodotto, senz’altro  concorrente, </a:t>
            </a:r>
            <a:r>
              <a:rPr lang="it-IT" sz="2400" dirty="0" smtClean="0"/>
              <a:t>si </a:t>
            </a:r>
            <a:r>
              <a:rPr lang="it-IT" sz="2400" dirty="0"/>
              <a:t>rivolge </a:t>
            </a:r>
            <a:r>
              <a:rPr lang="it-IT" sz="2400" dirty="0" smtClean="0"/>
              <a:t>però ad </a:t>
            </a:r>
            <a:r>
              <a:rPr lang="it-IT" sz="2400" dirty="0"/>
              <a:t>una </a:t>
            </a:r>
            <a:r>
              <a:rPr lang="it-IT" sz="2400" dirty="0" smtClean="0"/>
              <a:t>utenza, in termini di possibilità di spesa, di “fascia </a:t>
            </a:r>
            <a:r>
              <a:rPr lang="it-IT" sz="2400" dirty="0"/>
              <a:t>medio </a:t>
            </a:r>
            <a:r>
              <a:rPr lang="it-IT" sz="2400" dirty="0" smtClean="0"/>
              <a:t>alta”. Inoltre si tratta di una soluzione di difficile adattamento ai vari tipi di autovetture.</a:t>
            </a:r>
          </a:p>
          <a:p>
            <a:pPr marL="0" indent="0" algn="just">
              <a:buNone/>
            </a:pPr>
            <a:r>
              <a:rPr lang="it-IT" sz="2400" dirty="0" smtClean="0"/>
              <a:t>“Facile stand up”, invece, </a:t>
            </a:r>
            <a:r>
              <a:rPr lang="it-IT" sz="2400" i="1" dirty="0" smtClean="0"/>
              <a:t>è altamente funzionale , semplice da applicare e da utilizzare, e ….. risulta economicamente alla portata di tutti! </a:t>
            </a:r>
            <a:endParaRPr lang="it-IT" sz="2400" i="1" dirty="0"/>
          </a:p>
        </p:txBody>
      </p:sp>
      <p:pic>
        <p:nvPicPr>
          <p:cNvPr id="11268" name="Picture 4" descr="Clicc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2923" y="4112469"/>
            <a:ext cx="3983308" cy="26484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97653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1612</Words>
  <Application>Microsoft Office PowerPoint</Application>
  <PresentationFormat>Personalizzato</PresentationFormat>
  <Paragraphs>343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PROGETTO FACILE STAND UP</vt:lpstr>
      <vt:lpstr>INDICE</vt:lpstr>
      <vt:lpstr>LA NOSTRA IDEA D’IMPRESA</vt:lpstr>
      <vt:lpstr>SPIEGAZIONE DEL TITOLO E DEL LOGO</vt:lpstr>
      <vt:lpstr>Diapositiva 5</vt:lpstr>
      <vt:lpstr>SPIEGAZIONE DEI RUOLI</vt:lpstr>
      <vt:lpstr>RICERCA DI MERCATO – GRAFICI</vt:lpstr>
      <vt:lpstr>Diapositiva 8</vt:lpstr>
      <vt:lpstr>CONCORRENZA</vt:lpstr>
      <vt:lpstr>DENOMINAZIONE E TIPO DI SOCIETA’ SCELTA</vt:lpstr>
      <vt:lpstr>SEDE DELLA SOCIETÀ</vt:lpstr>
      <vt:lpstr>PUBBLICITA’ E POLITICHE DI MARKETING</vt:lpstr>
      <vt:lpstr>ACCORDI COMMERCIALI</vt:lpstr>
      <vt:lpstr>ITER BUROCRATICO</vt:lpstr>
      <vt:lpstr>STRATEGIE DI MERCATO</vt:lpstr>
      <vt:lpstr>COSTI DI AVVIO</vt:lpstr>
      <vt:lpstr>Diapositiva 17</vt:lpstr>
      <vt:lpstr>Diapositiva 18</vt:lpstr>
      <vt:lpstr>Diapositiva 19</vt:lpstr>
      <vt:lpstr>STATO PATRIMONIALE </vt:lpstr>
      <vt:lpstr>Diapositiva 21</vt:lpstr>
      <vt:lpstr>CONSIDERAZIONI E RINGRAZIAMENTI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 benincampi</dc:creator>
  <cp:lastModifiedBy>0000011924</cp:lastModifiedBy>
  <cp:revision>85</cp:revision>
  <dcterms:created xsi:type="dcterms:W3CDTF">2014-03-03T14:15:38Z</dcterms:created>
  <dcterms:modified xsi:type="dcterms:W3CDTF">2014-05-14T07:04:06Z</dcterms:modified>
</cp:coreProperties>
</file>