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7" r:id="rId3"/>
    <p:sldId id="261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84160-8C62-43B0-B40A-704D21CDC728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2C8A2-AB8C-4B05-8611-F16E3FF6ACC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EAF7F-2DB0-42CD-B4AC-2C92B3751E1D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12D4D-2AB0-4C6A-94F3-1B24FC2F960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12D4D-2AB0-4C6A-94F3-1B24FC2F960B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C69-4768-4FC7-9D83-C9AE0FA99B4B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963-5E65-41C8-BD6B-0F6CAAA46A8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C69-4768-4FC7-9D83-C9AE0FA99B4B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963-5E65-41C8-BD6B-0F6CAAA46A8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C69-4768-4FC7-9D83-C9AE0FA99B4B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963-5E65-41C8-BD6B-0F6CAAA46A8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C69-4768-4FC7-9D83-C9AE0FA99B4B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963-5E65-41C8-BD6B-0F6CAAA46A8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C69-4768-4FC7-9D83-C9AE0FA99B4B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963-5E65-41C8-BD6B-0F6CAAA46A8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C69-4768-4FC7-9D83-C9AE0FA99B4B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963-5E65-41C8-BD6B-0F6CAAA46A8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C69-4768-4FC7-9D83-C9AE0FA99B4B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963-5E65-41C8-BD6B-0F6CAAA46A8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C69-4768-4FC7-9D83-C9AE0FA99B4B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963-5E65-41C8-BD6B-0F6CAAA46A8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C69-4768-4FC7-9D83-C9AE0FA99B4B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963-5E65-41C8-BD6B-0F6CAAA46A8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C69-4768-4FC7-9D83-C9AE0FA99B4B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963-5E65-41C8-BD6B-0F6CAAA46A8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C69-4768-4FC7-9D83-C9AE0FA99B4B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963-5E65-41C8-BD6B-0F6CAAA46A8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3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C1C69-4768-4FC7-9D83-C9AE0FA99B4B}" type="datetimeFigureOut">
              <a:rPr lang="it-IT" smtClean="0"/>
              <a:pPr/>
              <a:t>17/05/2014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7D963-5E65-41C8-BD6B-0F6CAAA46A8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wipe dir="d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scuola\Documenti\Downloads\Giovanni%20Allevi%20-%20Back%20To%20Life.mp3" TargetMode="External"/><Relationship Id="rId1" Type="http://schemas.openxmlformats.org/officeDocument/2006/relationships/audio" Target="file:///E:\Calvin%20Harris%20-%20Summer%20mp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Calvin Harris - Summer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Giovanni Allevi - Back To Lif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9000" showWhenStopped="0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00166" y="1142984"/>
          <a:ext cx="6096000" cy="5509748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 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2014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2015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2016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Ricavi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500" kern="50" dirty="0">
                        <a:latin typeface="Adobe Garamond Pro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500" kern="50" dirty="0">
                        <a:latin typeface="Adobe Garamond Pro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500" kern="50" dirty="0">
                        <a:latin typeface="Adobe Garamond Pro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345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Ricavi  vendita  lombrichi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270000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300000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310000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Ricavi ritiro rifiuti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8850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9760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12780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345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Ricavi vendita compost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630000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720000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850000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Ricavi totali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908850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1029760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1172780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Materie prime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25600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34500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38000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Personale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140000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140000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140000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Ammortamento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14235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14235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14235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Utenze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12000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12000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12000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Affitto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72000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72000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72000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Consulenze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3500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3500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3500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Spese pubblicità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4000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4000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4000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Carburante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17000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18000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20000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 Manutenzione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10000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Assicurazione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3500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3500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3500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Totale Costi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265835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311735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317235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  <a:tr h="28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Utile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642987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718025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855545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714612" y="0"/>
            <a:ext cx="4211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Preventivo Economico </a:t>
            </a:r>
          </a:p>
        </p:txBody>
      </p:sp>
    </p:spTree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lcanticodellanatura.it/sliders/umbri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7166"/>
            <a:ext cx="6667500" cy="3762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sellaDiTesto 3"/>
          <p:cNvSpPr txBox="1"/>
          <p:nvPr/>
        </p:nvSpPr>
        <p:spPr>
          <a:xfrm>
            <a:off x="395536" y="4509120"/>
            <a:ext cx="800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latin typeface="AR BONNIE" pitchFamily="2" charset="0"/>
              </a:rPr>
              <a:t>Aiutiamo L’Umbria a restare il cuore verde D’Italia  </a:t>
            </a:r>
            <a:endParaRPr lang="it-IT" sz="4000" dirty="0">
              <a:latin typeface="AR BONNIE" pitchFamily="2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4" cstate="print"/>
          <a:srcRect l="69003" t="71554" r="4050" b="1760"/>
          <a:stretch>
            <a:fillRect/>
          </a:stretch>
        </p:blipFill>
        <p:spPr bwMode="auto">
          <a:xfrm>
            <a:off x="5072066" y="5357826"/>
            <a:ext cx="2500330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214546" y="357166"/>
            <a:ext cx="5124450" cy="846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/>
            <a:r>
              <a:rPr lang="it-IT" sz="1800" spc="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Business</a:t>
            </a:r>
            <a:r>
              <a:rPr lang="it-IT" sz="1800" spc="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DCFF"/>
                </a:solidFill>
                <a:latin typeface="Arial Black"/>
              </a:rPr>
              <a:t> </a:t>
            </a:r>
            <a:r>
              <a:rPr lang="it-IT" sz="1800" spc="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Plan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4282" y="1428736"/>
            <a:ext cx="142876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Leonardo Fuso 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643834" y="1643050"/>
            <a:ext cx="127159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Luca Marchitelli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715272" y="5214950"/>
            <a:ext cx="1200152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Daniele Cerquiglini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85720" y="4857760"/>
            <a:ext cx="1285884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Gennaro Ravo </a:t>
            </a:r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>
            <a:off x="1714480" y="2214554"/>
            <a:ext cx="714380" cy="14287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Freccia a destra 11"/>
          <p:cNvSpPr/>
          <p:nvPr/>
        </p:nvSpPr>
        <p:spPr>
          <a:xfrm rot="10800000">
            <a:off x="6786578" y="2428868"/>
            <a:ext cx="714380" cy="14287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reccia a destra 14"/>
          <p:cNvSpPr/>
          <p:nvPr/>
        </p:nvSpPr>
        <p:spPr>
          <a:xfrm rot="10800000">
            <a:off x="6858016" y="6000768"/>
            <a:ext cx="714380" cy="14287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1643042" y="5643578"/>
            <a:ext cx="714380" cy="14287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218" name="Picture 2" descr="https://scontent-b-mxp.xx.fbcdn.net/hphotos-prn2/l/t1.0-9/1234241_4974987747428_192053854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357298"/>
            <a:ext cx="1785950" cy="2286016"/>
          </a:xfrm>
          <a:prstGeom prst="rect">
            <a:avLst/>
          </a:prstGeom>
          <a:noFill/>
        </p:spPr>
      </p:pic>
      <p:pic>
        <p:nvPicPr>
          <p:cNvPr id="9220" name="Picture 4" descr="https://scontent-b-mxp.xx.fbcdn.net/hphotos-prn1/t1.0-9/603797_407448806029725_14166696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00808"/>
            <a:ext cx="1785950" cy="2214578"/>
          </a:xfrm>
          <a:prstGeom prst="rect">
            <a:avLst/>
          </a:prstGeom>
          <a:noFill/>
        </p:spPr>
      </p:pic>
      <p:pic>
        <p:nvPicPr>
          <p:cNvPr id="9222" name="Picture 6" descr="https://scontent-b-mxp.xx.fbcdn.net/hphotos-prn2/t1.0-9/1045252_623217517689605_204982480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143380"/>
            <a:ext cx="1714512" cy="2214578"/>
          </a:xfrm>
          <a:prstGeom prst="rect">
            <a:avLst/>
          </a:prstGeom>
          <a:noFill/>
        </p:spPr>
      </p:pic>
      <p:pic>
        <p:nvPicPr>
          <p:cNvPr id="9224" name="Picture 8" descr="https://fbcdn-sphotos-d-a.akamaihd.net/hphotos-ak-frc3/t1.0-9/522736_380727845318435_47526461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256"/>
            <a:ext cx="1785950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4" grpId="0" animBg="1"/>
      <p:bldP spid="6" grpId="0" animBg="1"/>
      <p:bldP spid="7" grpId="0" animBg="1"/>
      <p:bldP spid="8" grpId="0" animBg="1"/>
      <p:bldP spid="10" grpId="0" animBg="1"/>
      <p:bldP spid="12" grpId="0" animBg="1"/>
      <p:bldP spid="1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71480"/>
            <a:ext cx="87868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La City </a:t>
            </a:r>
            <a:r>
              <a:rPr lang="it-IT" sz="2000" dirty="0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G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arbage è un'azienda incentrata sul riciclaggio e  lo smaltimento dei rifiuti legata ad un servizio a domicilio di ritiro degli stessi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 La nostra azienda ha come obiettivi: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effectLst/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creare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concime organico di qualità utilizzando un sistema naturale e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        altamente biologico attraverso l'ausilio dei lombrichi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effectLst/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andare incontro alle famiglie e alle piccole imprese  che hanno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        difficoltà a smaltire materiale biodegradabile come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potatura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degli 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         alberi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, fogliame, letame degli animali, avanzi di alimenti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effectLst/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utilizzare strumenti a basso impatto ambientale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haroni" pitchFamily="2" charset="-79"/>
                <a:ea typeface="Droid Sans Fallback"/>
                <a:cs typeface="Aharoni" pitchFamily="2" charset="-79"/>
              </a:rPr>
              <a:t> </a:t>
            </a:r>
            <a:endParaRPr kumimoji="0" lang="it-IT" sz="2000" b="0" i="0" u="none" strike="noStrike" cap="none" normalizeH="0" baseline="0" dirty="0" smtClean="0">
              <a:ln>
                <a:noFill/>
              </a:ln>
              <a:effectLst/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ckwell Extra Bold" pitchFamily="18" charset="0"/>
                <a:ea typeface="Arial Unicode MS" pitchFamily="34" charset="-128"/>
                <a:cs typeface="Times New Roman" pitchFamily="18" charset="0"/>
              </a:rPr>
              <a:t> La nostra mission è quella di creare ricchezza aiutando l'ambiente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ckwell Extra Bold" pitchFamily="18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92182" y="-125343"/>
            <a:ext cx="4759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Spiegazione dell'idea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3" cstate="print"/>
          <a:srcRect l="69003" t="71554" r="4050" b="1760"/>
          <a:stretch>
            <a:fillRect/>
          </a:stretch>
        </p:blipFill>
        <p:spPr bwMode="auto">
          <a:xfrm>
            <a:off x="8001024" y="6272642"/>
            <a:ext cx="1142976" cy="585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571868" y="1822210"/>
            <a:ext cx="4286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it-IT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3" cstate="print"/>
          <a:srcRect l="69003" t="71554" r="4050" b="1760"/>
          <a:stretch>
            <a:fillRect/>
          </a:stretch>
        </p:blipFill>
        <p:spPr bwMode="auto">
          <a:xfrm>
            <a:off x="3232863" y="156706"/>
            <a:ext cx="3000396" cy="185738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CasellaDiTesto 7"/>
          <p:cNvSpPr txBox="1"/>
          <p:nvPr/>
        </p:nvSpPr>
        <p:spPr>
          <a:xfrm>
            <a:off x="214282" y="2428868"/>
            <a:ext cx="31383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Sede legale</a:t>
            </a:r>
          </a:p>
          <a:p>
            <a:pPr algn="ctr"/>
            <a:endParaRPr lang="it-IT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in Bastia Umbra Via Cristofolo Colombo n</a:t>
            </a:r>
            <a:r>
              <a:rPr lang="it-IT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it-IT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42976" y="3857628"/>
            <a:ext cx="145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Ubicazione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4365104"/>
            <a:ext cx="4500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Abbiamo deciso di posizionare la nostra azienda nei pressi di Bastia umbra in un capannone di circa 450 mq, in una  località ben collegata con i centri limitrofi che ci forniranno il materiale per la trasformazione.</a:t>
            </a:r>
          </a:p>
          <a:p>
            <a:r>
              <a:rPr lang="it-IT" dirty="0" smtClean="0"/>
              <a:t> 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88716"/>
            <a:ext cx="4143404" cy="306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488" y="-106168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Organigramma</a:t>
            </a:r>
            <a:endParaRPr kumimoji="0" lang="it-IT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928926" y="1000108"/>
            <a:ext cx="3214709" cy="911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3345" tIns="48260" rIns="93345" bIns="482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Direttore/Direttore marketing: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Fuso Leonardo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14282" y="2214554"/>
            <a:ext cx="2928959" cy="1166813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3345" tIns="48260" rIns="93345" bIns="482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it-I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Capo reparto trasformazione rifiuti: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Ravo Gennaro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643570" y="2214554"/>
            <a:ext cx="3209925" cy="11430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3345" tIns="48260" rIns="93345" bIns="482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Responsabile servizio ritiro rifiuti: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Cerquiglini Daniele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500826" y="3786190"/>
            <a:ext cx="1716088" cy="487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3345" tIns="48260" rIns="93345" bIns="482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Collaboratori: 1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285984" y="4500570"/>
            <a:ext cx="4370387" cy="10906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3345" tIns="48260" rIns="93345" bIns="482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Responsabile reparto imballaggio compost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Marchitelli Luca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43306" y="6486525"/>
            <a:ext cx="1708150" cy="37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3345" tIns="48260" rIns="93345" bIns="482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Collaboratore:1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ttore 2 9"/>
          <p:cNvCxnSpPr>
            <a:stCxn id="1028" idx="2"/>
            <a:endCxn id="1029" idx="0"/>
          </p:cNvCxnSpPr>
          <p:nvPr/>
        </p:nvCxnSpPr>
        <p:spPr>
          <a:xfrm rot="16200000" flipH="1">
            <a:off x="7089387" y="3516707"/>
            <a:ext cx="428628" cy="110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5400000">
            <a:off x="4071934" y="607220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026" idx="2"/>
          </p:cNvCxnSpPr>
          <p:nvPr/>
        </p:nvCxnSpPr>
        <p:spPr>
          <a:xfrm rot="16200000" flipH="1">
            <a:off x="3223803" y="3223810"/>
            <a:ext cx="2660675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4 21"/>
          <p:cNvCxnSpPr>
            <a:endCxn id="1028" idx="1"/>
          </p:cNvCxnSpPr>
          <p:nvPr/>
        </p:nvCxnSpPr>
        <p:spPr>
          <a:xfrm rot="16200000" flipH="1">
            <a:off x="4925200" y="2067688"/>
            <a:ext cx="797218" cy="6395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ttore 4 24"/>
          <p:cNvCxnSpPr>
            <a:endCxn id="1027" idx="3"/>
          </p:cNvCxnSpPr>
          <p:nvPr/>
        </p:nvCxnSpPr>
        <p:spPr>
          <a:xfrm rot="5400000">
            <a:off x="3093021" y="1967053"/>
            <a:ext cx="881129" cy="78068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887724" y="-125343"/>
            <a:ext cx="33685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Tipo di società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24576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mbria" pitchFamily="18" charset="0"/>
                <a:cs typeface="Aharoni" pitchFamily="2" charset="-79"/>
              </a:rPr>
              <a:t>La forma giuridica  che abbiamo deciso per la nostra azienda è  srl:  un tipo di societa’ che si adatta maggiormente al nostro tipo di attività perchè il capitale minimo ammonta a </a:t>
            </a:r>
            <a:r>
              <a:rPr lang="it-IT" sz="3200" dirty="0" smtClean="0">
                <a:latin typeface="Aharoni" pitchFamily="2" charset="-79"/>
                <a:ea typeface="Cambria" pitchFamily="18" charset="0"/>
                <a:cs typeface="Aharoni" pitchFamily="2" charset="-79"/>
              </a:rPr>
              <a:t>10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mbria" pitchFamily="18" charset="0"/>
                <a:cs typeface="Aharoni" pitchFamily="2" charset="-79"/>
              </a:rPr>
              <a:t> mila euro e il patrimonio personale dei soci è escluso da quello della società ,in quanto quest'ultima gode di  autonomia  patrimoniale perfetta.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mbria" pitchFamily="18" charset="0"/>
                <a:cs typeface="Aharoni" pitchFamily="2" charset="-79"/>
              </a:rPr>
              <a:t>Abbiamo stabilito che ogni socio conferisce </a:t>
            </a:r>
            <a:r>
              <a:rPr lang="it-IT" sz="2800" dirty="0" smtClean="0">
                <a:latin typeface="Aharoni" pitchFamily="2" charset="-79"/>
                <a:ea typeface="Cambria" pitchFamily="18" charset="0"/>
                <a:cs typeface="Aharoni" pitchFamily="2" charset="-79"/>
              </a:rPr>
              <a:t>10</a:t>
            </a:r>
            <a:r>
              <a:rPr lang="it-IT" sz="2000" dirty="0" smtClean="0">
                <a:latin typeface="Aharoni" pitchFamily="2" charset="-79"/>
                <a:ea typeface="Cambria" pitchFamily="18" charset="0"/>
                <a:cs typeface="Aharoni" pitchFamily="2" charset="-79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mbria" pitchFamily="18" charset="0"/>
                <a:cs typeface="Aharoni" pitchFamily="2" charset="-79"/>
              </a:rPr>
              <a:t>mila euro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5" name="Picture 2" descr="http://www.lanotiziagiornale.it/wp-content/uploads/2014/04/soldi-a-pa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571876"/>
            <a:ext cx="421484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91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Ricerca di mercato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691865"/>
            <a:ext cx="93583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La nostra ricerca di mercato si è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sviluppata su più fronti: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attraverso la consultazione delle statistiche ufficiali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 Unicode MS" pitchFamily="34" charset="-128"/>
                <a:cs typeface="Aharoni" pitchFamily="2" charset="-79"/>
              </a:rPr>
              <a:t>tramite un'osservazione diretta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it-IT" sz="2000" dirty="0" smtClean="0"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Droid Sans Fallback"/>
                <a:cs typeface="Aharoni" pitchFamily="2" charset="-79"/>
              </a:rPr>
              <a:t>mediante la  somministrazione di un questionario creato ad hoc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4286256"/>
            <a:ext cx="37861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Secondo voi, quanto è utile un servizio a domicilio per il ritiro dei rifiuti organici? (val.%)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293097"/>
            <a:ext cx="4857750" cy="25649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18406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Bilancio di previsione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Preventivo tecnico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5984" y="1357298"/>
            <a:ext cx="4306888" cy="407196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" charset="0"/>
                <a:cs typeface="Arial" pitchFamily="34" charset="0"/>
              </a:rPr>
              <a:t>	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524000" y="1397000"/>
          <a:ext cx="6096000" cy="5191760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CAMION IMMONDIZIA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11900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AUTO AZIENDALI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9000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MOBILI/ARREDI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COMPUTER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700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REGISTRATORE DI CASSA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UTENSILI VARI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2500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CASSONI PER IL COMPOSTAGGIO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18000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VAGLIO ROTANTE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2000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MACCHINA PER L'IMBUSTAMENTO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25000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SPESE DI COSTITUZIONE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SPESE ALLACCI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3500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CAPARRA STIPULA AFFITTO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18000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500" kern="50" dirty="0">
                        <a:latin typeface="Adobe Garamond Pro"/>
                        <a:ea typeface="Arial"/>
                        <a:cs typeface="Arial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500" kern="50" dirty="0">
                        <a:latin typeface="Adobe Garamond Pro"/>
                        <a:ea typeface="Arial"/>
                        <a:cs typeface="Arial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TOTALE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500" kern="50" dirty="0"/>
                        <a:t>            94900</a:t>
                      </a:r>
                      <a:endParaRPr lang="it-IT" sz="1200" kern="50" dirty="0">
                        <a:latin typeface="Liberation Serif"/>
                        <a:ea typeface="Droid Sans Fallback"/>
                        <a:cs typeface="Liberation Serif"/>
                      </a:endParaRPr>
                    </a:p>
                  </a:txBody>
                  <a:tcPr marL="6350" marR="63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714744" y="0"/>
            <a:ext cx="187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Ricavi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85852" y="1000108"/>
            <a:ext cx="56941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haroni" pitchFamily="2" charset="-79"/>
                <a:cs typeface="Aharoni" pitchFamily="2" charset="-79"/>
              </a:rPr>
              <a:t>I nostri ricavi si baseranno : Vendita compost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24579" name="Picture 3" descr="http://www.altosangroambiente.it/images/p013_1_03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7239000" y="785794"/>
            <a:ext cx="1905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C:\Users\R530\Desktop\economia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143116"/>
            <a:ext cx="1423993" cy="186691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285720" y="5072074"/>
            <a:ext cx="2658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haroni" pitchFamily="2" charset="-79"/>
                <a:cs typeface="Aharoni" pitchFamily="2" charset="-79"/>
              </a:rPr>
              <a:t>Servizio ritiro Rifiuti </a:t>
            </a:r>
            <a:endParaRPr lang="it-IT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5786" y="2857496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Vendita dei Lombrichi </a:t>
            </a:r>
          </a:p>
        </p:txBody>
      </p:sp>
      <p:pic>
        <p:nvPicPr>
          <p:cNvPr id="24581" name="Picture 5" descr="C:\Users\R530\Desktop\sear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929198"/>
            <a:ext cx="1790702" cy="13080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466</Words>
  <Application>Microsoft Office PowerPoint</Application>
  <PresentationFormat>Presentazione su schermo (4:3)</PresentationFormat>
  <Paragraphs>161</Paragraphs>
  <Slides>11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R530</dc:creator>
  <cp:lastModifiedBy>Noemi De Blasi </cp:lastModifiedBy>
  <cp:revision>50</cp:revision>
  <dcterms:created xsi:type="dcterms:W3CDTF">2014-05-14T19:58:28Z</dcterms:created>
  <dcterms:modified xsi:type="dcterms:W3CDTF">2014-05-17T10:59:45Z</dcterms:modified>
</cp:coreProperties>
</file>