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sldIdLst>
    <p:sldId id="266" r:id="rId2"/>
    <p:sldId id="264" r:id="rId3"/>
    <p:sldId id="260" r:id="rId4"/>
    <p:sldId id="261" r:id="rId5"/>
    <p:sldId id="262" r:id="rId6"/>
    <p:sldId id="263" r:id="rId7"/>
    <p:sldId id="265" r:id="rId8"/>
    <p:sldId id="267" r:id="rId9"/>
    <p:sldId id="268" r:id="rId10"/>
    <p:sldId id="269" r:id="rId11"/>
    <p:sldId id="270" r:id="rId12"/>
    <p:sldId id="256" r:id="rId13"/>
    <p:sldId id="257" r:id="rId14"/>
    <p:sldId id="258" r:id="rId15"/>
    <p:sldId id="259" r:id="rId16"/>
  </p:sldIdLst>
  <p:sldSz cx="6858000" cy="9144000" type="screen4x3"/>
  <p:notesSz cx="7099300" cy="10236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033E4"/>
    <a:srgbClr val="84A3FC"/>
    <a:srgbClr val="1160FF"/>
    <a:srgbClr val="42D0FC"/>
    <a:srgbClr val="78F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5" autoAdjust="0"/>
  </p:normalViewPr>
  <p:slideViewPr>
    <p:cSldViewPr>
      <p:cViewPr varScale="1">
        <p:scale>
          <a:sx n="50" d="100"/>
          <a:sy n="50" d="100"/>
        </p:scale>
        <p:origin x="2232" y="6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2824" y="6604000"/>
            <a:ext cx="6860824" cy="2549451"/>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596F1427-BCB2-46B0-8454-7990E45EA385}" type="datetimeFigureOut">
              <a:rPr lang="it-IT" smtClean="0"/>
              <a:t>08/05/2015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42F707BD-419A-4038-BEF7-26C8A245EB78}"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342900" y="1975106"/>
            <a:ext cx="6172200" cy="584809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96F1427-BCB2-46B0-8454-7990E45EA385}" type="datetimeFigureOut">
              <a:rPr lang="it-IT" smtClean="0"/>
              <a:t>08/05/2015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2F707BD-419A-4038-BEF7-26C8A245EB78}"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133010" y="366187"/>
            <a:ext cx="1333103" cy="745701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342900" y="366188"/>
            <a:ext cx="4743450" cy="7457013"/>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96F1427-BCB2-46B0-8454-7990E45EA385}" type="datetimeFigureOut">
              <a:rPr lang="it-IT" smtClean="0"/>
              <a:t>08/05/2015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2F707BD-419A-4038-BEF7-26C8A245EB78}"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96F1427-BCB2-46B0-8454-7990E45EA385}" type="datetimeFigureOut">
              <a:rPr lang="it-IT" smtClean="0"/>
              <a:t>08/05/2015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2F707BD-419A-4038-BEF7-26C8A245EB78}"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596F1427-BCB2-46B0-8454-7990E45EA385}" type="datetimeFigureOut">
              <a:rPr lang="it-IT" smtClean="0"/>
              <a:t>08/05/2015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2F707BD-419A-4038-BEF7-26C8A245EB78}" type="slidenum">
              <a:rPr lang="it-IT" smtClean="0"/>
              <a:t>‹N›</a:t>
            </a:fld>
            <a:endParaRPr lang="it-IT"/>
          </a:p>
        </p:txBody>
      </p:sp>
      <p:sp>
        <p:nvSpPr>
          <p:cNvPr id="7" name="Gallone 6"/>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596F1427-BCB2-46B0-8454-7990E45EA385}" type="datetimeFigureOut">
              <a:rPr lang="it-IT" smtClean="0"/>
              <a:t>08/05/2015</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42F707BD-419A-4038-BEF7-26C8A245EB78}"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6172200" cy="1524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596F1427-BCB2-46B0-8454-7990E45EA385}" type="datetimeFigureOut">
              <a:rPr lang="it-IT" smtClean="0"/>
              <a:t>08/05/2015</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42F707BD-419A-4038-BEF7-26C8A245EB78}"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596F1427-BCB2-46B0-8454-7990E45EA385}" type="datetimeFigureOut">
              <a:rPr lang="it-IT" smtClean="0"/>
              <a:t>08/05/2015</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42F707BD-419A-4038-BEF7-26C8A245EB78}"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596F1427-BCB2-46B0-8454-7990E45EA385}" type="datetimeFigureOut">
              <a:rPr lang="it-IT" smtClean="0"/>
              <a:t>08/05/2015</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42F707BD-419A-4038-BEF7-26C8A245EB78}"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5045274" y="8543925"/>
            <a:ext cx="1440180" cy="487680"/>
          </a:xfrm>
        </p:spPr>
        <p:txBody>
          <a:bodyPr/>
          <a:lstStyle>
            <a:extLst/>
          </a:lstStyle>
          <a:p>
            <a:fld id="{596F1427-BCB2-46B0-8454-7990E45EA385}" type="datetimeFigureOut">
              <a:rPr lang="it-IT" smtClean="0"/>
              <a:t>08/05/2015</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42F707BD-419A-4038-BEF7-26C8A245EB78}"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596F1427-BCB2-46B0-8454-7990E45EA385}" type="datetimeFigureOut">
              <a:rPr lang="it-IT" smtClean="0"/>
              <a:t>08/05/2015</a:t>
            </a:fld>
            <a:endParaRPr lang="it-IT"/>
          </a:p>
        </p:txBody>
      </p:sp>
      <p:sp>
        <p:nvSpPr>
          <p:cNvPr id="6" name="Segnaposto piè di pagina 5"/>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42F707BD-419A-4038-BEF7-26C8A245EB78}" type="slidenum">
              <a:rPr lang="it-IT" smtClean="0"/>
              <a:t>‹N›</a:t>
            </a:fld>
            <a:endParaRPr lang="it-IT"/>
          </a:p>
        </p:txBody>
      </p:sp>
      <p:sp>
        <p:nvSpPr>
          <p:cNvPr id="2" name="Titolo 1"/>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374455" y="7926582"/>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4532" y="7721671"/>
            <a:ext cx="2551736" cy="14411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6927"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374455" y="7926582"/>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4532" y="7721671"/>
            <a:ext cx="2551736" cy="144115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6927"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342900" y="1975105"/>
            <a:ext cx="6172200" cy="6034617"/>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596F1427-BCB2-46B0-8454-7990E45EA385}" type="datetimeFigureOut">
              <a:rPr lang="it-IT" smtClean="0"/>
              <a:t>08/05/2015</a:t>
            </a:fld>
            <a:endParaRPr lang="it-IT"/>
          </a:p>
        </p:txBody>
      </p:sp>
      <p:sp>
        <p:nvSpPr>
          <p:cNvPr id="22" name="Segnaposto piè di pagina 21"/>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42F707BD-419A-4038-BEF7-26C8A245EB78}"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package" Target="../embeddings/Documento_di_Microsoft_Word1.docx"/></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rnicola.riccardo\Desktop\edil virtual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134" y="3193230"/>
            <a:ext cx="3358929" cy="2781614"/>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162" y="2331247"/>
            <a:ext cx="22796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29" y="2215356"/>
            <a:ext cx="4921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687" y="631032"/>
            <a:ext cx="545782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476672" y="6516216"/>
            <a:ext cx="5472608" cy="646331"/>
          </a:xfrm>
          <a:prstGeom prst="rect">
            <a:avLst/>
          </a:prstGeom>
          <a:noFill/>
        </p:spPr>
        <p:txBody>
          <a:bodyPr wrap="square" rtlCol="0">
            <a:spAutoFit/>
          </a:bodyPr>
          <a:lstStyle/>
          <a:p>
            <a:r>
              <a:rPr lang="it-IT" dirty="0" smtClean="0"/>
              <a:t>Pagliaro Leonardo              </a:t>
            </a:r>
            <a:r>
              <a:rPr lang="it-IT" dirty="0" err="1" smtClean="0"/>
              <a:t>Pierdonati</a:t>
            </a:r>
            <a:r>
              <a:rPr lang="it-IT" dirty="0" smtClean="0"/>
              <a:t> Silvia </a:t>
            </a:r>
          </a:p>
          <a:p>
            <a:r>
              <a:rPr lang="it-IT" dirty="0" err="1" smtClean="0"/>
              <a:t>Sernicola</a:t>
            </a:r>
            <a:r>
              <a:rPr lang="it-IT" dirty="0" smtClean="0"/>
              <a:t> Riccardo             Poggi Anna Paola</a:t>
            </a:r>
            <a:endParaRPr lang="it-IT" dirty="0"/>
          </a:p>
        </p:txBody>
      </p:sp>
      <p:sp>
        <p:nvSpPr>
          <p:cNvPr id="7" name="CasellaDiTesto 6"/>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1410203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sp>
        <p:nvSpPr>
          <p:cNvPr id="4" name="Rettangolo 3"/>
          <p:cNvSpPr/>
          <p:nvPr/>
        </p:nvSpPr>
        <p:spPr>
          <a:xfrm>
            <a:off x="52247" y="993929"/>
            <a:ext cx="6741373" cy="461665"/>
          </a:xfrm>
          <a:prstGeom prst="rect">
            <a:avLst/>
          </a:prstGeom>
        </p:spPr>
        <p:txBody>
          <a:bodyPr wrap="square">
            <a:spAutoFit/>
          </a:bodyPr>
          <a:lstStyle/>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8. Pubblicità</a:t>
            </a:r>
            <a:endParaRPr lang="it-IT" sz="2400" dirty="0">
              <a:effectLst>
                <a:outerShdw blurRad="38100" dist="38100" dir="2700000" algn="tl">
                  <a:srgbClr val="000000">
                    <a:alpha val="43137"/>
                  </a:srgbClr>
                </a:outerShdw>
              </a:effectLst>
              <a:latin typeface="Century Gothic" panose="020B0502020202020204" pitchFamily="34" charset="0"/>
            </a:endParaRPr>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97" r="1285" b="24858"/>
          <a:stretch/>
        </p:blipFill>
        <p:spPr bwMode="auto">
          <a:xfrm>
            <a:off x="260648" y="2339752"/>
            <a:ext cx="5184576" cy="21658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836712" y="5004048"/>
            <a:ext cx="5760640" cy="1754326"/>
          </a:xfrm>
          <a:prstGeom prst="rect">
            <a:avLst/>
          </a:prstGeom>
          <a:noFill/>
        </p:spPr>
        <p:txBody>
          <a:bodyPr wrap="square" rtlCol="0">
            <a:spAutoFit/>
          </a:bodyPr>
          <a:lstStyle/>
          <a:p>
            <a:r>
              <a:rPr lang="it-IT" dirty="0"/>
              <a:t>Promuoveremo il nostro prodotto </a:t>
            </a:r>
            <a:r>
              <a:rPr lang="it-IT" dirty="0" smtClean="0"/>
              <a:t>attraverso le agenzie in collaborazione. </a:t>
            </a:r>
            <a:r>
              <a:rPr lang="it-IT" dirty="0"/>
              <a:t>Per il lancio del prodotto verrà </a:t>
            </a:r>
            <a:r>
              <a:rPr lang="it-IT" dirty="0" smtClean="0"/>
              <a:t>attuato un piano di pubblicizzazione online . </a:t>
            </a:r>
            <a:r>
              <a:rPr lang="it-IT" dirty="0"/>
              <a:t>Saremo presenti in fiere di importanza </a:t>
            </a:r>
            <a:r>
              <a:rPr lang="it-IT" dirty="0" smtClean="0"/>
              <a:t>nazionale </a:t>
            </a:r>
            <a:r>
              <a:rPr lang="it-IT" dirty="0"/>
              <a:t>“Expo Casa” (</a:t>
            </a:r>
            <a:r>
              <a:rPr lang="it-IT" dirty="0" err="1"/>
              <a:t>umbriafiere</a:t>
            </a:r>
            <a:r>
              <a:rPr lang="it-IT" dirty="0"/>
              <a:t>, Bastia Umbra</a:t>
            </a:r>
            <a:r>
              <a:rPr lang="it-IT" dirty="0" smtClean="0"/>
              <a:t>).</a:t>
            </a:r>
            <a:endParaRPr lang="it-IT" dirty="0"/>
          </a:p>
        </p:txBody>
      </p:sp>
      <p:sp>
        <p:nvSpPr>
          <p:cNvPr id="6" name="CasellaDiTesto 5"/>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1498249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504" y="755576"/>
            <a:ext cx="7171343"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406856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720" y="1831142"/>
            <a:ext cx="4536505" cy="6402790"/>
          </a:xfrm>
          <a:prstGeom prst="rect">
            <a:avLst/>
          </a:prstGeom>
          <a:noFill/>
          <a:ln>
            <a:noFill/>
          </a:ln>
          <a:effectLst>
            <a:outerShdw dist="35921" dir="2700000" algn="ctr" rotWithShape="0">
              <a:schemeClr val="tx1">
                <a:alpha val="48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0" y="796451"/>
            <a:ext cx="6858000" cy="830997"/>
          </a:xfrm>
          <a:prstGeom prst="rect">
            <a:avLst/>
          </a:prstGeom>
        </p:spPr>
        <p:txBody>
          <a:bodyPr wrap="square">
            <a:spAutoFit/>
          </a:bodyPr>
          <a:lstStyle/>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12. Fabbisogno </a:t>
            </a:r>
          </a:p>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finanziario</a:t>
            </a:r>
            <a:endParaRPr lang="it-IT" sz="2400" dirty="0">
              <a:effectLst>
                <a:outerShdw blurRad="38100" dist="38100" dir="2700000" algn="tl">
                  <a:srgbClr val="000000">
                    <a:alpha val="43137"/>
                  </a:srgbClr>
                </a:outerShdw>
              </a:effectLst>
              <a:latin typeface="Century Gothic" panose="020B0502020202020204" pitchFamily="34" charset="0"/>
            </a:endParaRPr>
          </a:p>
        </p:txBody>
      </p:sp>
      <p:sp>
        <p:nvSpPr>
          <p:cNvPr id="5" name="CasellaDiTesto 4"/>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2152836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080" y="6228702"/>
            <a:ext cx="2458712" cy="2087714"/>
          </a:xfrm>
          <a:prstGeom prst="rect">
            <a:avLst/>
          </a:prstGeom>
          <a:noFill/>
          <a:ln>
            <a:noFill/>
          </a:ln>
          <a:effectLst>
            <a:outerShdw dist="35921" dir="2700000" algn="ctr" rotWithShape="0">
              <a:schemeClr val="tx1">
                <a:alpha val="57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0" y="352709"/>
            <a:ext cx="6381328" cy="830997"/>
          </a:xfrm>
          <a:prstGeom prst="rect">
            <a:avLst/>
          </a:prstGeom>
        </p:spPr>
        <p:txBody>
          <a:bodyPr wrap="square">
            <a:spAutoFit/>
          </a:bodyPr>
          <a:lstStyle/>
          <a:p>
            <a:pPr algn="ctr"/>
            <a:r>
              <a:rPr lang="it-IT" sz="2400" dirty="0" smtClean="0">
                <a:solidFill>
                  <a:prstClr val="black"/>
                </a:solidFill>
                <a:effectLst>
                  <a:outerShdw blurRad="38100" dist="38100" dir="2700000" algn="tl">
                    <a:srgbClr val="000000">
                      <a:alpha val="43137"/>
                    </a:srgbClr>
                  </a:outerShdw>
                </a:effectLst>
              </a:rPr>
              <a:t>12.1. Costi di gestione </a:t>
            </a:r>
          </a:p>
          <a:p>
            <a:pPr algn="ctr"/>
            <a:r>
              <a:rPr lang="it-IT" sz="2400" dirty="0" smtClean="0">
                <a:solidFill>
                  <a:prstClr val="black"/>
                </a:solidFill>
                <a:effectLst>
                  <a:outerShdw blurRad="38100" dist="38100" dir="2700000" algn="tl">
                    <a:srgbClr val="000000">
                      <a:alpha val="43137"/>
                    </a:srgbClr>
                  </a:outerShdw>
                </a:effectLst>
              </a:rPr>
              <a:t>del primo anno</a:t>
            </a:r>
            <a:endParaRPr lang="it-IT" sz="2400"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40" y="1183706"/>
            <a:ext cx="4355281" cy="51125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2750180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2561" y="227117"/>
            <a:ext cx="6165304" cy="830997"/>
          </a:xfrm>
          <a:prstGeom prst="rect">
            <a:avLst/>
          </a:prstGeom>
        </p:spPr>
        <p:txBody>
          <a:bodyPr wrap="square">
            <a:spAutoFit/>
          </a:bodyPr>
          <a:lstStyle/>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12.2. Bilancio di </a:t>
            </a:r>
          </a:p>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previsione triennale</a:t>
            </a:r>
            <a:endParaRPr lang="it-IT" sz="2400" dirty="0">
              <a:effectLst>
                <a:outerShdw blurRad="38100" dist="38100" dir="2700000" algn="tl">
                  <a:srgbClr val="000000">
                    <a:alpha val="43137"/>
                  </a:srgbClr>
                </a:outerShdw>
              </a:effectLst>
              <a:latin typeface="Century Gothic" panose="020B050202020202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sp>
        <p:nvSpPr>
          <p:cNvPr id="9" name="Rettangolo 8"/>
          <p:cNvSpPr/>
          <p:nvPr/>
        </p:nvSpPr>
        <p:spPr>
          <a:xfrm>
            <a:off x="0" y="1058114"/>
            <a:ext cx="6432090" cy="369332"/>
          </a:xfrm>
          <a:prstGeom prst="rect">
            <a:avLst/>
          </a:prstGeom>
        </p:spPr>
        <p:txBody>
          <a:bodyPr wrap="square">
            <a:spAutoFit/>
          </a:bodyPr>
          <a:lstStyle/>
          <a:p>
            <a:pPr algn="ctr"/>
            <a:r>
              <a:rPr lang="it-IT" dirty="0" smtClean="0">
                <a:solidFill>
                  <a:prstClr val="black"/>
                </a:solidFill>
                <a:effectLst>
                  <a:outerShdw blurRad="38100" dist="38100" dir="2700000" algn="tl">
                    <a:srgbClr val="000000">
                      <a:alpha val="43137"/>
                    </a:srgbClr>
                  </a:outerShdw>
                </a:effectLst>
                <a:latin typeface="Century Gothic" panose="020B0502020202020204" pitchFamily="34" charset="0"/>
              </a:rPr>
              <a:t>CONTO ECONOMICO</a:t>
            </a:r>
            <a:endParaRPr lang="it-IT" dirty="0">
              <a:effectLst>
                <a:outerShdw blurRad="38100" dist="38100" dir="2700000" algn="tl">
                  <a:srgbClr val="000000">
                    <a:alpha val="43137"/>
                  </a:srgbClr>
                </a:outerShdw>
              </a:effectLst>
              <a:latin typeface="Century Gothic" panose="020B0502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332" y="1427446"/>
            <a:ext cx="4125197" cy="6907179"/>
          </a:xfrm>
          <a:prstGeom prst="rect">
            <a:avLst/>
          </a:prstGeom>
          <a:noFill/>
          <a:ln>
            <a:noFill/>
          </a:ln>
          <a:effectLst>
            <a:outerShdw dist="35921" dir="2700000" algn="ctr" rotWithShape="0">
              <a:schemeClr val="tx1">
                <a:alpha val="54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1680365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373216" y="2771800"/>
            <a:ext cx="1224136" cy="3108543"/>
          </a:xfrm>
          <a:prstGeom prst="rect">
            <a:avLst/>
          </a:prstGeom>
          <a:noFill/>
        </p:spPr>
        <p:txBody>
          <a:bodyPr wrap="square" rtlCol="0">
            <a:spAutoFit/>
          </a:bodyPr>
          <a:lstStyle/>
          <a:p>
            <a:r>
              <a:rPr lang="it-IT" sz="1400" dirty="0" smtClean="0"/>
              <a:t>Commento allo stato patrimoniale</a:t>
            </a:r>
          </a:p>
          <a:p>
            <a:r>
              <a:rPr lang="it-IT" sz="1400" dirty="0" smtClean="0"/>
              <a:t>Pensiamo di fatturare tot euro in base alle nostre ipotesi di vendita e alla situazione di mercato</a:t>
            </a:r>
            <a:endParaRPr lang="it-IT"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11" y="2195736"/>
            <a:ext cx="4296742" cy="5591933"/>
          </a:xfrm>
          <a:prstGeom prst="rect">
            <a:avLst/>
          </a:prstGeom>
          <a:noFill/>
          <a:ln>
            <a:noFill/>
          </a:ln>
          <a:effectLst>
            <a:outerShdw dist="35921" dir="2700000" algn="ctr" rotWithShape="0">
              <a:schemeClr val="tx1">
                <a:alpha val="22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45197" y="1669789"/>
            <a:ext cx="5977656" cy="369332"/>
          </a:xfrm>
          <a:prstGeom prst="rect">
            <a:avLst/>
          </a:prstGeom>
        </p:spPr>
        <p:txBody>
          <a:bodyPr wrap="square">
            <a:spAutoFit/>
          </a:bodyPr>
          <a:lstStyle/>
          <a:p>
            <a:pPr algn="ctr"/>
            <a:r>
              <a:rPr lang="it-IT" dirty="0" smtClean="0">
                <a:solidFill>
                  <a:prstClr val="black"/>
                </a:solidFill>
                <a:effectLst>
                  <a:outerShdw blurRad="38100" dist="38100" dir="2700000" algn="tl">
                    <a:srgbClr val="000000">
                      <a:alpha val="43137"/>
                    </a:srgbClr>
                  </a:outerShdw>
                </a:effectLst>
                <a:latin typeface="Century Gothic" panose="020B0502020202020204" pitchFamily="34" charset="0"/>
              </a:rPr>
              <a:t>STATO PATRIMONIALE</a:t>
            </a:r>
            <a:endParaRPr lang="it-IT" dirty="0">
              <a:effectLst>
                <a:outerShdw blurRad="38100" dist="38100" dir="2700000" algn="tl">
                  <a:srgbClr val="000000">
                    <a:alpha val="43137"/>
                  </a:srgbClr>
                </a:outerShdw>
              </a:effectLst>
              <a:latin typeface="Century Gothic" panose="020B0502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sp>
        <p:nvSpPr>
          <p:cNvPr id="12" name="Rettangolo 11"/>
          <p:cNvSpPr/>
          <p:nvPr/>
        </p:nvSpPr>
        <p:spPr>
          <a:xfrm>
            <a:off x="22561" y="535047"/>
            <a:ext cx="6165304" cy="830997"/>
          </a:xfrm>
          <a:prstGeom prst="rect">
            <a:avLst/>
          </a:prstGeom>
        </p:spPr>
        <p:txBody>
          <a:bodyPr wrap="square">
            <a:spAutoFit/>
          </a:bodyPr>
          <a:lstStyle/>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13. Bilancio di </a:t>
            </a:r>
          </a:p>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previsione triennale</a:t>
            </a:r>
            <a:endParaRPr lang="it-IT" sz="2400" dirty="0">
              <a:effectLst>
                <a:outerShdw blurRad="38100" dist="38100" dir="2700000" algn="tl">
                  <a:srgbClr val="000000">
                    <a:alpha val="43137"/>
                  </a:srgbClr>
                </a:outerShdw>
              </a:effectLst>
              <a:latin typeface="Century Gothic" panose="020B0502020202020204" pitchFamily="34" charset="0"/>
            </a:endParaRPr>
          </a:p>
        </p:txBody>
      </p:sp>
      <p:sp>
        <p:nvSpPr>
          <p:cNvPr id="7" name="CasellaDiTesto 6"/>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502229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sp>
        <p:nvSpPr>
          <p:cNvPr id="3" name="Rettangolo 2"/>
          <p:cNvSpPr/>
          <p:nvPr/>
        </p:nvSpPr>
        <p:spPr>
          <a:xfrm>
            <a:off x="2366882" y="1612369"/>
            <a:ext cx="2070230" cy="830997"/>
          </a:xfrm>
          <a:prstGeom prst="rect">
            <a:avLst/>
          </a:prstGeom>
        </p:spPr>
        <p:txBody>
          <a:bodyPr wrap="square">
            <a:spAutoFit/>
          </a:bodyPr>
          <a:lstStyle/>
          <a:p>
            <a:pPr algn="ctr"/>
            <a:r>
              <a:rPr lang="it-IT" sz="4800" dirty="0">
                <a:effectLst>
                  <a:outerShdw blurRad="38100" dist="38100" dir="2700000" algn="tl">
                    <a:srgbClr val="000000">
                      <a:alpha val="43137"/>
                    </a:srgbClr>
                  </a:outerShdw>
                </a:effectLst>
                <a:latin typeface="Century Gothic" panose="020B0502020202020204" pitchFamily="34" charset="0"/>
                <a:ea typeface="Cambria Math" pitchFamily="18" charset="0"/>
              </a:rPr>
              <a:t>Indice </a:t>
            </a:r>
          </a:p>
        </p:txBody>
      </p:sp>
      <p:sp>
        <p:nvSpPr>
          <p:cNvPr id="2" name="Rettangolo 1"/>
          <p:cNvSpPr/>
          <p:nvPr/>
        </p:nvSpPr>
        <p:spPr>
          <a:xfrm>
            <a:off x="1052736" y="1835696"/>
            <a:ext cx="5213207" cy="5786199"/>
          </a:xfrm>
          <a:prstGeom prst="rect">
            <a:avLst/>
          </a:prstGeom>
        </p:spPr>
        <p:txBody>
          <a:bodyPr wrap="square">
            <a:spAutoFit/>
          </a:bodyPr>
          <a:lstStyle/>
          <a:p>
            <a:r>
              <a:rPr lang="it-IT" dirty="0">
                <a:latin typeface="Century Gothic" panose="020B0502020202020204" pitchFamily="34" charset="0"/>
                <a:ea typeface="Cambria Math" pitchFamily="18" charset="0"/>
              </a:rPr>
              <a:t> </a:t>
            </a:r>
            <a:endParaRPr lang="it-IT" dirty="0">
              <a:latin typeface="Century Gothic" panose="020B0502020202020204" pitchFamily="34" charset="0"/>
              <a:ea typeface="Cambria Math" pitchFamily="18" charset="0"/>
              <a:cs typeface="Arial" panose="020B0604020202020204" pitchFamily="34" charset="0"/>
            </a:endParaRPr>
          </a:p>
          <a:p>
            <a:endParaRPr lang="it-IT" dirty="0" smtClean="0">
              <a:latin typeface="Century Gothic" panose="020B0502020202020204" pitchFamily="34" charset="0"/>
              <a:ea typeface="Cambria Math" pitchFamily="18" charset="0"/>
              <a:cs typeface="Arial" panose="020B0604020202020204" pitchFamily="34" charset="0"/>
            </a:endParaRPr>
          </a:p>
          <a:p>
            <a:endParaRPr lang="it-IT" dirty="0">
              <a:latin typeface="Century Gothic" panose="020B0502020202020204" pitchFamily="34" charset="0"/>
              <a:ea typeface="Cambria Math" pitchFamily="18" charset="0"/>
              <a:cs typeface="Arial" panose="020B0604020202020204" pitchFamily="34" charset="0"/>
            </a:endParaRPr>
          </a:p>
          <a:p>
            <a:endParaRPr lang="it-IT" dirty="0">
              <a:latin typeface="Century Gothic" panose="020B0502020202020204" pitchFamily="34" charset="0"/>
              <a:ea typeface="Cambria Math" pitchFamily="18" charset="0"/>
              <a:cs typeface="Arial" panose="020B0604020202020204" pitchFamily="34" charset="0"/>
            </a:endParaRPr>
          </a:p>
          <a:p>
            <a:r>
              <a:rPr lang="it-IT" sz="2000" dirty="0">
                <a:latin typeface="Century Gothic" panose="020B0502020202020204" pitchFamily="34" charset="0"/>
                <a:ea typeface="Cambria Math" pitchFamily="18" charset="0"/>
                <a:cs typeface="Arial" panose="020B0604020202020204" pitchFamily="34" charset="0"/>
              </a:rPr>
              <a:t>1.Spiegazione </a:t>
            </a:r>
            <a:r>
              <a:rPr lang="it-IT" sz="2000" dirty="0" smtClean="0">
                <a:latin typeface="Century Gothic" panose="020B0502020202020204" pitchFamily="34" charset="0"/>
                <a:ea typeface="Cambria Math" pitchFamily="18" charset="0"/>
                <a:cs typeface="Arial" panose="020B0604020202020204" pitchFamily="34" charset="0"/>
              </a:rPr>
              <a:t>dell’idea </a:t>
            </a:r>
          </a:p>
          <a:p>
            <a:r>
              <a:rPr lang="it-IT" sz="2000" dirty="0" smtClean="0">
                <a:latin typeface="Century Gothic" panose="020B0502020202020204" pitchFamily="34" charset="0"/>
                <a:ea typeface="Cambria Math" pitchFamily="18" charset="0"/>
                <a:cs typeface="Arial" panose="020B0604020202020204" pitchFamily="34" charset="0"/>
              </a:rPr>
              <a:t>2.Spiegazione </a:t>
            </a:r>
            <a:r>
              <a:rPr lang="it-IT" sz="2000" dirty="0">
                <a:latin typeface="Century Gothic" panose="020B0502020202020204" pitchFamily="34" charset="0"/>
                <a:ea typeface="Cambria Math" pitchFamily="18" charset="0"/>
                <a:cs typeface="Arial" panose="020B0604020202020204" pitchFamily="34" charset="0"/>
              </a:rPr>
              <a:t>del nome e del logo </a:t>
            </a:r>
            <a:r>
              <a:rPr lang="it-IT" sz="2000" dirty="0" smtClean="0">
                <a:latin typeface="Century Gothic" panose="020B0502020202020204" pitchFamily="34" charset="0"/>
                <a:ea typeface="Cambria Math" pitchFamily="18" charset="0"/>
                <a:cs typeface="Arial" panose="020B0604020202020204" pitchFamily="34" charset="0"/>
              </a:rPr>
              <a:t>3.Organigramma-ruoli  </a:t>
            </a:r>
            <a:r>
              <a:rPr lang="it-IT" sz="2000" dirty="0">
                <a:latin typeface="Century Gothic" panose="020B0502020202020204" pitchFamily="34" charset="0"/>
                <a:ea typeface="Cambria Math" pitchFamily="18" charset="0"/>
                <a:cs typeface="Arial" panose="020B0604020202020204" pitchFamily="34" charset="0"/>
              </a:rPr>
              <a:t>	</a:t>
            </a:r>
          </a:p>
          <a:p>
            <a:r>
              <a:rPr lang="it-IT" sz="2000" dirty="0">
                <a:latin typeface="Century Gothic" panose="020B0502020202020204" pitchFamily="34" charset="0"/>
                <a:ea typeface="Cambria Math" pitchFamily="18" charset="0"/>
                <a:cs typeface="Arial" panose="020B0604020202020204" pitchFamily="34" charset="0"/>
              </a:rPr>
              <a:t>4.Ricerca di </a:t>
            </a:r>
            <a:r>
              <a:rPr lang="it-IT" sz="2000" dirty="0" smtClean="0">
                <a:latin typeface="Century Gothic" panose="020B0502020202020204" pitchFamily="34" charset="0"/>
                <a:ea typeface="Cambria Math" pitchFamily="18" charset="0"/>
                <a:cs typeface="Arial" panose="020B0604020202020204" pitchFamily="34" charset="0"/>
              </a:rPr>
              <a:t>mercato-Questionario 5.Concorrenza  </a:t>
            </a:r>
            <a:r>
              <a:rPr lang="it-IT" sz="2000" dirty="0">
                <a:latin typeface="Century Gothic" panose="020B0502020202020204" pitchFamily="34" charset="0"/>
                <a:ea typeface="Cambria Math" pitchFamily="18" charset="0"/>
                <a:cs typeface="Arial" panose="020B0604020202020204" pitchFamily="34" charset="0"/>
              </a:rPr>
              <a:t>	</a:t>
            </a:r>
          </a:p>
          <a:p>
            <a:r>
              <a:rPr lang="it-IT" sz="2000" dirty="0">
                <a:latin typeface="Century Gothic" panose="020B0502020202020204" pitchFamily="34" charset="0"/>
                <a:ea typeface="Cambria Math" pitchFamily="18" charset="0"/>
                <a:cs typeface="Arial" panose="020B0604020202020204" pitchFamily="34" charset="0"/>
              </a:rPr>
              <a:t>6.Tipo di società </a:t>
            </a:r>
            <a:r>
              <a:rPr lang="it-IT" sz="2000" dirty="0" smtClean="0">
                <a:latin typeface="Century Gothic" panose="020B0502020202020204" pitchFamily="34" charset="0"/>
                <a:ea typeface="Cambria Math" pitchFamily="18" charset="0"/>
                <a:cs typeface="Arial" panose="020B0604020202020204" pitchFamily="34" charset="0"/>
              </a:rPr>
              <a:t>scelta  </a:t>
            </a:r>
          </a:p>
          <a:p>
            <a:r>
              <a:rPr lang="it-IT" sz="2000" dirty="0" smtClean="0">
                <a:latin typeface="Century Gothic" panose="020B0502020202020204" pitchFamily="34" charset="0"/>
                <a:ea typeface="Cambria Math" pitchFamily="18" charset="0"/>
                <a:cs typeface="Arial" panose="020B0604020202020204" pitchFamily="34" charset="0"/>
              </a:rPr>
              <a:t>7.Sede </a:t>
            </a:r>
            <a:r>
              <a:rPr lang="it-IT" sz="2000" dirty="0">
                <a:latin typeface="Century Gothic" panose="020B0502020202020204" pitchFamily="34" charset="0"/>
                <a:ea typeface="Cambria Math" pitchFamily="18" charset="0"/>
                <a:cs typeface="Arial" panose="020B0604020202020204" pitchFamily="34" charset="0"/>
              </a:rPr>
              <a:t>dell’azienda </a:t>
            </a:r>
            <a:endParaRPr lang="it-IT" sz="2000" dirty="0" smtClean="0">
              <a:latin typeface="Century Gothic" panose="020B0502020202020204" pitchFamily="34" charset="0"/>
              <a:ea typeface="Cambria Math" pitchFamily="18" charset="0"/>
              <a:cs typeface="Arial" panose="020B0604020202020204" pitchFamily="34" charset="0"/>
            </a:endParaRPr>
          </a:p>
          <a:p>
            <a:r>
              <a:rPr lang="it-IT" sz="2000" dirty="0" smtClean="0">
                <a:latin typeface="Century Gothic" panose="020B0502020202020204" pitchFamily="34" charset="0"/>
                <a:ea typeface="Cambria Math" pitchFamily="18" charset="0"/>
                <a:cs typeface="Arial" panose="020B0604020202020204" pitchFamily="34" charset="0"/>
              </a:rPr>
              <a:t>8.Pubblicità </a:t>
            </a:r>
          </a:p>
          <a:p>
            <a:r>
              <a:rPr lang="it-IT" sz="2000" dirty="0" smtClean="0">
                <a:latin typeface="Century Gothic" panose="020B0502020202020204" pitchFamily="34" charset="0"/>
                <a:ea typeface="Cambria Math" pitchFamily="18" charset="0"/>
                <a:cs typeface="Arial" panose="020B0604020202020204" pitchFamily="34" charset="0"/>
              </a:rPr>
              <a:t>9.Accordi </a:t>
            </a:r>
            <a:r>
              <a:rPr lang="it-IT" sz="2000" dirty="0">
                <a:latin typeface="Century Gothic" panose="020B0502020202020204" pitchFamily="34" charset="0"/>
                <a:ea typeface="Cambria Math" pitchFamily="18" charset="0"/>
                <a:cs typeface="Arial" panose="020B0604020202020204" pitchFamily="34" charset="0"/>
              </a:rPr>
              <a:t>commerciali 	</a:t>
            </a:r>
          </a:p>
          <a:p>
            <a:r>
              <a:rPr lang="it-IT" sz="2000" dirty="0">
                <a:latin typeface="Century Gothic" panose="020B0502020202020204" pitchFamily="34" charset="0"/>
                <a:ea typeface="Cambria Math" pitchFamily="18" charset="0"/>
                <a:cs typeface="Arial" panose="020B0604020202020204" pitchFamily="34" charset="0"/>
              </a:rPr>
              <a:t>10.Iter burocratico </a:t>
            </a:r>
            <a:endParaRPr lang="it-IT" sz="2000" dirty="0" smtClean="0">
              <a:latin typeface="Century Gothic" panose="020B0502020202020204" pitchFamily="34" charset="0"/>
              <a:ea typeface="Cambria Math" pitchFamily="18" charset="0"/>
              <a:cs typeface="Arial" panose="020B0604020202020204" pitchFamily="34" charset="0"/>
            </a:endParaRPr>
          </a:p>
          <a:p>
            <a:r>
              <a:rPr lang="it-IT" sz="2000" dirty="0" smtClean="0">
                <a:latin typeface="Century Gothic" panose="020B0502020202020204" pitchFamily="34" charset="0"/>
                <a:ea typeface="Cambria Math" pitchFamily="18" charset="0"/>
                <a:cs typeface="Arial" panose="020B0604020202020204" pitchFamily="34" charset="0"/>
              </a:rPr>
              <a:t>11.Strategie </a:t>
            </a:r>
            <a:r>
              <a:rPr lang="it-IT" sz="2000" dirty="0">
                <a:latin typeface="Century Gothic" panose="020B0502020202020204" pitchFamily="34" charset="0"/>
                <a:ea typeface="Cambria Math" pitchFamily="18" charset="0"/>
                <a:cs typeface="Arial" panose="020B0604020202020204" pitchFamily="34" charset="0"/>
              </a:rPr>
              <a:t>di mercato 	</a:t>
            </a:r>
          </a:p>
          <a:p>
            <a:r>
              <a:rPr lang="it-IT" sz="2000" dirty="0">
                <a:latin typeface="Century Gothic" panose="020B0502020202020204" pitchFamily="34" charset="0"/>
                <a:ea typeface="Cambria Math" pitchFamily="18" charset="0"/>
                <a:cs typeface="Arial" panose="020B0604020202020204" pitchFamily="34" charset="0"/>
              </a:rPr>
              <a:t>12.Fabbisogno finanziario </a:t>
            </a:r>
            <a:endParaRPr lang="it-IT" sz="2000" dirty="0" smtClean="0">
              <a:latin typeface="Century Gothic" panose="020B0502020202020204" pitchFamily="34" charset="0"/>
              <a:ea typeface="Cambria Math" pitchFamily="18" charset="0"/>
              <a:cs typeface="Arial" panose="020B0604020202020204" pitchFamily="34" charset="0"/>
            </a:endParaRPr>
          </a:p>
          <a:p>
            <a:r>
              <a:rPr lang="it-IT" sz="2000" dirty="0" smtClean="0">
                <a:latin typeface="Century Gothic" panose="020B0502020202020204" pitchFamily="34" charset="0"/>
                <a:ea typeface="Cambria Math" pitchFamily="18" charset="0"/>
                <a:cs typeface="Arial" panose="020B0604020202020204" pitchFamily="34" charset="0"/>
              </a:rPr>
              <a:t>13.Bilancio </a:t>
            </a:r>
            <a:r>
              <a:rPr lang="it-IT" sz="2000" dirty="0">
                <a:latin typeface="Century Gothic" panose="020B0502020202020204" pitchFamily="34" charset="0"/>
                <a:ea typeface="Cambria Math" pitchFamily="18" charset="0"/>
                <a:cs typeface="Arial" panose="020B0604020202020204" pitchFamily="34" charset="0"/>
              </a:rPr>
              <a:t>di previsione </a:t>
            </a:r>
            <a:r>
              <a:rPr lang="it-IT" sz="2000" dirty="0" smtClean="0">
                <a:latin typeface="Century Gothic" panose="020B0502020202020204" pitchFamily="34" charset="0"/>
                <a:ea typeface="Cambria Math" pitchFamily="18" charset="0"/>
                <a:cs typeface="Arial" panose="020B0604020202020204" pitchFamily="34" charset="0"/>
              </a:rPr>
              <a:t>triennale  14.Considerazioni e ringraziamenti</a:t>
            </a:r>
          </a:p>
          <a:p>
            <a:r>
              <a:rPr lang="it-IT" dirty="0">
                <a:latin typeface="Century Gothic" panose="020B0502020202020204" pitchFamily="34" charset="0"/>
                <a:cs typeface="Arial" panose="020B0604020202020204" pitchFamily="34" charset="0"/>
              </a:rPr>
              <a:t> </a:t>
            </a:r>
          </a:p>
        </p:txBody>
      </p:sp>
      <p:sp>
        <p:nvSpPr>
          <p:cNvPr id="5" name="CasellaDiTesto 4"/>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546649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sp>
        <p:nvSpPr>
          <p:cNvPr id="2" name="Rettangolo 1"/>
          <p:cNvSpPr/>
          <p:nvPr/>
        </p:nvSpPr>
        <p:spPr>
          <a:xfrm>
            <a:off x="793528" y="1187624"/>
            <a:ext cx="5292588" cy="7140416"/>
          </a:xfrm>
          <a:prstGeom prst="rect">
            <a:avLst/>
          </a:prstGeom>
        </p:spPr>
        <p:txBody>
          <a:bodyPr wrap="square">
            <a:spAutoFit/>
          </a:bodyPr>
          <a:lstStyle/>
          <a:p>
            <a:pPr algn="ctr"/>
            <a:r>
              <a:rPr lang="it-IT" sz="2400" dirty="0" smtClean="0">
                <a:solidFill>
                  <a:srgbClr val="000000"/>
                </a:solidFill>
                <a:effectLst>
                  <a:outerShdw blurRad="38100" dist="38100" dir="2700000" algn="tl">
                    <a:srgbClr val="000000">
                      <a:alpha val="43137"/>
                    </a:srgbClr>
                  </a:outerShdw>
                </a:effectLst>
                <a:latin typeface="Century Gothic" panose="020B0502020202020204" pitchFamily="34" charset="0"/>
              </a:rPr>
              <a:t>1. Spiegazione dell’idea</a:t>
            </a:r>
          </a:p>
          <a:p>
            <a:endParaRPr lang="it-IT" dirty="0" smtClean="0">
              <a:solidFill>
                <a:srgbClr val="000000"/>
              </a:solidFill>
              <a:latin typeface="Century Gothic" panose="020B0502020202020204" pitchFamily="34" charset="0"/>
            </a:endParaRPr>
          </a:p>
          <a:p>
            <a:pPr algn="just"/>
            <a:r>
              <a:rPr lang="it-IT" sz="1600" dirty="0" smtClean="0">
                <a:solidFill>
                  <a:srgbClr val="000000"/>
                </a:solidFill>
                <a:latin typeface="Century Gothic" panose="020B0502020202020204" pitchFamily="34" charset="0"/>
              </a:rPr>
              <a:t>La </a:t>
            </a:r>
            <a:r>
              <a:rPr lang="it-IT" sz="1600" dirty="0">
                <a:solidFill>
                  <a:srgbClr val="000000"/>
                </a:solidFill>
                <a:latin typeface="Century Gothic" panose="020B0502020202020204" pitchFamily="34" charset="0"/>
              </a:rPr>
              <a:t>nostra idea si basa sulla creazione di un servizio rivolto sia alle agenzie immobiliari sia ai privati. Solitamente nei siti internet dedicati alla compravendita e all’affitto di unità immobiliari sono presenti soltanto delle fotografie e delle descrizioni delle case, di appartamenti, di uffici, negozi, o anche di palazzi, che non offrono una panoramica complessiva degli ambienti che costituiscono l’immobile. La nostra azienda, invece, permette di visitare virtualmente gli ambienti interni di ogni singolo edificio. Nel dettaglio l’idea si basa sulla realizzazione di un sito, "</a:t>
            </a:r>
            <a:r>
              <a:rPr lang="it-IT" sz="1600" dirty="0" err="1">
                <a:solidFill>
                  <a:srgbClr val="000000"/>
                </a:solidFill>
                <a:latin typeface="Century Gothic" panose="020B0502020202020204" pitchFamily="34" charset="0"/>
              </a:rPr>
              <a:t>EdilVirtual</a:t>
            </a:r>
            <a:r>
              <a:rPr lang="it-IT" sz="1600" dirty="0">
                <a:solidFill>
                  <a:srgbClr val="000000"/>
                </a:solidFill>
                <a:latin typeface="Century Gothic" panose="020B0502020202020204" pitchFamily="34" charset="0"/>
              </a:rPr>
              <a:t>", ideato per dare al futuro acquirente, la possibilità di vedere non solo l'esterno, ma anche l'interno, girando per i vari ambienti comodamente da casa come se ci si trovasse li. Oltre a questo la nostra società offre anche l'opportunità di modificare, sempre virtualmente, la distribuzione interna degli ambienti secondo le necessità del cliente. Per la realizzazione dei progetti occorre come dati di partenza la pianta dettagliata con le descrizioni dell’immobile; il cliente che ha intenzione di mettere in vendita o in affitto un immobile ci fornirà le informazioni e il materiale per realizzare le visite virtuali.</a:t>
            </a:r>
          </a:p>
          <a:p>
            <a:pPr algn="ctr"/>
            <a:endParaRPr lang="it-IT" sz="1600" dirty="0">
              <a:solidFill>
                <a:srgbClr val="000000"/>
              </a:solidFill>
            </a:endParaRPr>
          </a:p>
        </p:txBody>
      </p:sp>
      <p:sp>
        <p:nvSpPr>
          <p:cNvPr id="4" name="CasellaDiTesto 3"/>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273180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8640" y="1673974"/>
            <a:ext cx="6480720" cy="3539430"/>
          </a:xfrm>
          <a:prstGeom prst="rect">
            <a:avLst/>
          </a:prstGeom>
        </p:spPr>
        <p:txBody>
          <a:bodyPr wrap="square">
            <a:spAutoFit/>
          </a:bodyPr>
          <a:lstStyle/>
          <a:p>
            <a:pPr algn="ctr"/>
            <a:r>
              <a:rPr lang="it-IT" sz="2400" dirty="0" smtClean="0">
                <a:effectLst>
                  <a:outerShdw blurRad="38100" dist="38100" dir="2700000" algn="tl">
                    <a:srgbClr val="000000">
                      <a:alpha val="43137"/>
                    </a:srgbClr>
                  </a:outerShdw>
                </a:effectLst>
                <a:latin typeface="Century Schoolbook" pitchFamily="18" charset="0"/>
              </a:rPr>
              <a:t>     </a:t>
            </a:r>
            <a:r>
              <a:rPr lang="it-IT" sz="2400" dirty="0" smtClean="0">
                <a:solidFill>
                  <a:srgbClr val="000000"/>
                </a:solidFill>
                <a:effectLst>
                  <a:outerShdw blurRad="38100" dist="38100" dir="2700000" algn="tl">
                    <a:srgbClr val="000000">
                      <a:alpha val="43137"/>
                    </a:srgbClr>
                  </a:outerShdw>
                </a:effectLst>
                <a:latin typeface="Century Gothic" panose="020B0502020202020204" pitchFamily="34" charset="0"/>
              </a:rPr>
              <a:t>2</a:t>
            </a:r>
            <a:r>
              <a:rPr lang="it-IT" sz="2400" dirty="0">
                <a:solidFill>
                  <a:srgbClr val="000000"/>
                </a:solidFill>
                <a:effectLst>
                  <a:outerShdw blurRad="38100" dist="38100" dir="2700000" algn="tl">
                    <a:srgbClr val="000000">
                      <a:alpha val="43137"/>
                    </a:srgbClr>
                  </a:outerShdw>
                </a:effectLst>
                <a:latin typeface="Century Gothic" panose="020B0502020202020204" pitchFamily="34" charset="0"/>
              </a:rPr>
              <a:t>. Spiegazione del nome e del </a:t>
            </a:r>
            <a:r>
              <a:rPr lang="it-IT" sz="2400" dirty="0" smtClean="0">
                <a:solidFill>
                  <a:srgbClr val="000000"/>
                </a:solidFill>
                <a:effectLst>
                  <a:outerShdw blurRad="38100" dist="38100" dir="2700000" algn="tl">
                    <a:srgbClr val="000000">
                      <a:alpha val="43137"/>
                    </a:srgbClr>
                  </a:outerShdw>
                </a:effectLst>
                <a:latin typeface="Century Gothic" panose="020B0502020202020204" pitchFamily="34" charset="0"/>
              </a:rPr>
              <a:t>logo</a:t>
            </a:r>
          </a:p>
          <a:p>
            <a:endParaRPr lang="it-IT" sz="2400" dirty="0">
              <a:solidFill>
                <a:srgbClr val="000000"/>
              </a:solidFill>
              <a:latin typeface="Century Gothic" panose="020B0502020202020204" pitchFamily="34" charset="0"/>
            </a:endParaRPr>
          </a:p>
          <a:p>
            <a:pPr algn="just"/>
            <a:r>
              <a:rPr lang="it-IT" sz="1600" dirty="0">
                <a:solidFill>
                  <a:srgbClr val="000000"/>
                </a:solidFill>
                <a:latin typeface="Century Gothic" panose="020B0502020202020204" pitchFamily="34" charset="0"/>
              </a:rPr>
              <a:t>La nostra azienda si chiama </a:t>
            </a:r>
            <a:r>
              <a:rPr lang="it-IT" sz="1600" dirty="0" smtClean="0">
                <a:solidFill>
                  <a:srgbClr val="000000"/>
                </a:solidFill>
                <a:latin typeface="Century Gothic" panose="020B0502020202020204" pitchFamily="34" charset="0"/>
              </a:rPr>
              <a:t>“</a:t>
            </a:r>
            <a:r>
              <a:rPr lang="it-IT" sz="1600" dirty="0" err="1" smtClean="0">
                <a:solidFill>
                  <a:srgbClr val="000000"/>
                </a:solidFill>
                <a:latin typeface="Century Gothic" panose="020B0502020202020204" pitchFamily="34" charset="0"/>
              </a:rPr>
              <a:t>EdilVirtual</a:t>
            </a:r>
            <a:r>
              <a:rPr lang="it-IT" sz="1600" dirty="0">
                <a:solidFill>
                  <a:srgbClr val="000000"/>
                </a:solidFill>
                <a:latin typeface="Century Gothic" panose="020B0502020202020204" pitchFamily="34" charset="0"/>
              </a:rPr>
              <a:t>”, dall’unione delle parole edilizia e virtuale in inglese, cosi come evidenziato dalle lettere iniziali maiuscole. L’analisi delle due parole descrive in breve in cosa consista il servizio da noi offerto. La prima parola  “</a:t>
            </a:r>
            <a:r>
              <a:rPr lang="it-IT" sz="1600" dirty="0" err="1">
                <a:solidFill>
                  <a:srgbClr val="000000"/>
                </a:solidFill>
                <a:latin typeface="Century Gothic" panose="020B0502020202020204" pitchFamily="34" charset="0"/>
              </a:rPr>
              <a:t>Edil</a:t>
            </a:r>
            <a:r>
              <a:rPr lang="it-IT" sz="1600" dirty="0">
                <a:solidFill>
                  <a:srgbClr val="000000"/>
                </a:solidFill>
                <a:latin typeface="Century Gothic" panose="020B0502020202020204" pitchFamily="34" charset="0"/>
              </a:rPr>
              <a:t>”  indica il settore per cui lavoriamo, cioè l’ edilizia, mentre la parola “Virtual”  evidenzia la possibilità, lavorando tramite programmi 3D, di ricreare in ambiente virtuale, edifici esistenti o di nuova costruzione</a:t>
            </a:r>
            <a:r>
              <a:rPr lang="it-IT" sz="1600" dirty="0">
                <a:solidFill>
                  <a:srgbClr val="000000"/>
                </a:solidFill>
              </a:rPr>
              <a:t>. </a:t>
            </a:r>
            <a:endParaRPr lang="it-IT" sz="1600" dirty="0" smtClean="0">
              <a:solidFill>
                <a:srgbClr val="000000"/>
              </a:solidFill>
            </a:endParaRPr>
          </a:p>
          <a:p>
            <a:pPr algn="just"/>
            <a:endParaRPr lang="it-IT" sz="1600" dirty="0" smtClean="0">
              <a:solidFill>
                <a:srgbClr val="000000"/>
              </a:solidFill>
            </a:endParaRPr>
          </a:p>
          <a:p>
            <a:pPr algn="just"/>
            <a:endParaRPr lang="it-IT" sz="1600" dirty="0">
              <a:solidFill>
                <a:srgbClr val="000000"/>
              </a:solidFill>
            </a:endParaRPr>
          </a:p>
          <a:p>
            <a:pPr algn="just"/>
            <a:endParaRPr lang="it-IT" sz="1600" dirty="0">
              <a:solidFill>
                <a:srgbClr val="000000"/>
              </a:solidFill>
              <a:latin typeface="Century Gothic" pitchFamily="34"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pic>
        <p:nvPicPr>
          <p:cNvPr id="14" name="Picture 2" descr="C:\Users\sernicola.riccardo\Desktop\edil virtua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896" y="4932040"/>
            <a:ext cx="3744416" cy="293060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3634995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92696" y="3347864"/>
            <a:ext cx="5616624" cy="4693593"/>
          </a:xfrm>
          <a:prstGeom prst="rect">
            <a:avLst/>
          </a:prstGeom>
        </p:spPr>
        <p:txBody>
          <a:bodyPr wrap="square">
            <a:spAutoFit/>
          </a:bodyPr>
          <a:lstStyle/>
          <a:p>
            <a:pPr algn="just"/>
            <a:r>
              <a:rPr lang="it-IT" sz="1300" dirty="0" smtClean="0">
                <a:latin typeface="Century Gothic" panose="020B0502020202020204" pitchFamily="34" charset="0"/>
              </a:rPr>
              <a:t>•  Amministratore </a:t>
            </a:r>
            <a:r>
              <a:rPr lang="it-IT" sz="1300" dirty="0">
                <a:latin typeface="Century Gothic" panose="020B0502020202020204" pitchFamily="34" charset="0"/>
              </a:rPr>
              <a:t>unico: costituisce l’organo cui è affidata la gestione dell’ente e la direzione dell’attività imprenditoriale. L’amministratore dunque possiede requisiti di onorabilità, professionalità e indipendenza. </a:t>
            </a:r>
          </a:p>
          <a:p>
            <a:pPr algn="just"/>
            <a:r>
              <a:rPr lang="it-IT" sz="1300" dirty="0" smtClean="0">
                <a:latin typeface="Century Gothic" panose="020B0502020202020204" pitchFamily="34" charset="0"/>
              </a:rPr>
              <a:t>•  Responsabile </a:t>
            </a:r>
            <a:r>
              <a:rPr lang="it-IT" sz="1300" dirty="0">
                <a:latin typeface="Century Gothic" panose="020B0502020202020204" pitchFamily="34" charset="0"/>
              </a:rPr>
              <a:t>finanziario: è specializzato nell’organizzazione e nel controllo di tutta la parte finanziaria della gestione dell’impresa, si accerta che essa abbia la liquidità finanziaria necessaria per far fronte alle proprie necessità di funzionamento.  Il responsabile finanziario dunque possiede i requisiti di leadership, capacità organizzative e gestionali, affidabilità e capacità di ragionamento matematico.</a:t>
            </a:r>
          </a:p>
          <a:p>
            <a:pPr algn="just"/>
            <a:r>
              <a:rPr lang="it-IT" sz="1300" dirty="0" smtClean="0">
                <a:latin typeface="Century Gothic" panose="020B0502020202020204" pitchFamily="34" charset="0"/>
              </a:rPr>
              <a:t>•  Responsabile </a:t>
            </a:r>
            <a:r>
              <a:rPr lang="it-IT" sz="1300" dirty="0">
                <a:latin typeface="Century Gothic" panose="020B0502020202020204" pitchFamily="34" charset="0"/>
              </a:rPr>
              <a:t>marketing: si occupano dell’attuazione e della realizzazione di piani strategici di marketing, volti a raggiungere gli obiettivi commerciali dell’impresa per la quale lavora. Si tratta di una figura che occupa una posizione intermedia, dotata di discreti margini di autonomia, in quanto escogita le soluzioni operative migliori, per realizzare le strategie commerciali più proficue all’aumento degli utili dell’impresa.</a:t>
            </a:r>
          </a:p>
          <a:p>
            <a:pPr algn="just"/>
            <a:r>
              <a:rPr lang="it-IT" sz="1300" dirty="0" smtClean="0">
                <a:latin typeface="Century Gothic" panose="020B0502020202020204" pitchFamily="34" charset="0"/>
              </a:rPr>
              <a:t>•  Responsabile </a:t>
            </a:r>
            <a:r>
              <a:rPr lang="it-IT" sz="1300" dirty="0">
                <a:latin typeface="Century Gothic" panose="020B0502020202020204" pitchFamily="34" charset="0"/>
              </a:rPr>
              <a:t>vendite: si occupa di commercializzare i beni di largo consumo e di tutte le attività connesse al lancio del sito. Definisce i budget per la pubblicità ed esamina i prezzi praticati dalla concorrenza. Il responsabile vendite dunque possiede requisiti di capacità artistiche creative, decisionali e organizzative. </a:t>
            </a:r>
          </a:p>
        </p:txBody>
      </p:sp>
      <p:sp>
        <p:nvSpPr>
          <p:cNvPr id="3" name="Rettangolo 2"/>
          <p:cNvSpPr/>
          <p:nvPr/>
        </p:nvSpPr>
        <p:spPr>
          <a:xfrm>
            <a:off x="1505707" y="323528"/>
            <a:ext cx="3780420" cy="461665"/>
          </a:xfrm>
          <a:prstGeom prst="rect">
            <a:avLst/>
          </a:prstGeom>
        </p:spPr>
        <p:txBody>
          <a:bodyPr wrap="square">
            <a:spAutoFit/>
          </a:bodyPr>
          <a:lstStyle/>
          <a:p>
            <a:pPr lvl="0" algn="ctr"/>
            <a:r>
              <a:rPr lang="it-IT" sz="2400" dirty="0">
                <a:solidFill>
                  <a:prstClr val="black"/>
                </a:solidFill>
                <a:effectLst>
                  <a:outerShdw blurRad="38100" dist="38100" dir="2700000" algn="tl">
                    <a:srgbClr val="000000">
                      <a:alpha val="43137"/>
                    </a:srgbClr>
                  </a:outerShdw>
                </a:effectLst>
                <a:latin typeface="Century Gothic" panose="020B0502020202020204" pitchFamily="34" charset="0"/>
              </a:rPr>
              <a:t>3. Organigramma-Ruoli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267" y="107504"/>
            <a:ext cx="468329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1266849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653" y="-2724811"/>
            <a:ext cx="7290810" cy="369332"/>
          </a:xfrm>
          <a:prstGeom prst="rect">
            <a:avLst/>
          </a:prstGeom>
        </p:spPr>
        <p:txBody>
          <a:bodyPr wrap="square">
            <a:spAutoFit/>
          </a:bodyPr>
          <a:lstStyle/>
          <a:p>
            <a:r>
              <a:rPr lang="it-IT" dirty="0"/>
              <a:t> </a:t>
            </a:r>
            <a:endParaRPr lang="it-IT" sz="1600" dirty="0"/>
          </a:p>
        </p:txBody>
      </p:sp>
      <p:sp>
        <p:nvSpPr>
          <p:cNvPr id="4" name="Rettangolo 3"/>
          <p:cNvSpPr/>
          <p:nvPr/>
        </p:nvSpPr>
        <p:spPr>
          <a:xfrm>
            <a:off x="1268760" y="611560"/>
            <a:ext cx="3600400" cy="830997"/>
          </a:xfrm>
          <a:prstGeom prst="rect">
            <a:avLst/>
          </a:prstGeom>
        </p:spPr>
        <p:txBody>
          <a:bodyPr wrap="square">
            <a:spAutoFit/>
          </a:bodyPr>
          <a:lstStyle/>
          <a:p>
            <a:pPr algn="ctr"/>
            <a:r>
              <a:rPr lang="it-IT" sz="2400" dirty="0">
                <a:solidFill>
                  <a:prstClr val="black"/>
                </a:solidFill>
                <a:effectLst>
                  <a:outerShdw blurRad="38100" dist="38100" dir="2700000" algn="tl">
                    <a:srgbClr val="000000">
                      <a:alpha val="43137"/>
                    </a:srgbClr>
                  </a:outerShdw>
                </a:effectLst>
                <a:latin typeface="Century Gothic" panose="020B0502020202020204" pitchFamily="34" charset="0"/>
              </a:rPr>
              <a:t>4. Ricerca di </a:t>
            </a: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mercato</a:t>
            </a:r>
          </a:p>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Questionario </a:t>
            </a:r>
            <a:endParaRPr lang="it-IT" sz="2400" dirty="0">
              <a:effectLst>
                <a:outerShdw blurRad="38100" dist="38100" dir="2700000" algn="tl">
                  <a:srgbClr val="000000">
                    <a:alpha val="43137"/>
                  </a:srgbClr>
                </a:outerShdw>
              </a:effectLst>
              <a:latin typeface="Century Gothic" panose="020B0502020202020204" pitchFamily="34" charset="0"/>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62800749"/>
              </p:ext>
            </p:extLst>
          </p:nvPr>
        </p:nvGraphicFramePr>
        <p:xfrm>
          <a:off x="548680" y="1027058"/>
          <a:ext cx="5883183" cy="7064057"/>
        </p:xfrm>
        <a:graphic>
          <a:graphicData uri="http://schemas.openxmlformats.org/presentationml/2006/ole">
            <mc:AlternateContent xmlns:mc="http://schemas.openxmlformats.org/markup-compatibility/2006">
              <mc:Choice xmlns:v="urn:schemas-microsoft-com:vml" Requires="v">
                <p:oleObj spid="_x0000_s2101" name="Documento" r:id="rId4" imgW="6455430" imgH="8998160" progId="Word.Document.12">
                  <p:embed/>
                </p:oleObj>
              </mc:Choice>
              <mc:Fallback>
                <p:oleObj name="Documento" r:id="rId4" imgW="6455430" imgH="8998160" progId="Word.Document.12">
                  <p:embed/>
                  <p:pic>
                    <p:nvPicPr>
                      <p:cNvPr id="0" name=""/>
                      <p:cNvPicPr/>
                      <p:nvPr/>
                    </p:nvPicPr>
                    <p:blipFill>
                      <a:blip r:embed="rId5"/>
                      <a:stretch>
                        <a:fillRect/>
                      </a:stretch>
                    </p:blipFill>
                    <p:spPr>
                      <a:xfrm>
                        <a:off x="548680" y="1027058"/>
                        <a:ext cx="5883183" cy="7064057"/>
                      </a:xfrm>
                      <a:prstGeom prst="rect">
                        <a:avLst/>
                      </a:prstGeom>
                    </p:spPr>
                  </p:pic>
                </p:oleObj>
              </mc:Fallback>
            </mc:AlternateContent>
          </a:graphicData>
        </a:graphic>
      </p:graphicFrame>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sp>
        <p:nvSpPr>
          <p:cNvPr id="7" name="CasellaDiTesto 6"/>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1692454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906" y="1835696"/>
            <a:ext cx="4964188"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sp>
        <p:nvSpPr>
          <p:cNvPr id="4" name="Rettangolo 3"/>
          <p:cNvSpPr/>
          <p:nvPr/>
        </p:nvSpPr>
        <p:spPr>
          <a:xfrm>
            <a:off x="0" y="839796"/>
            <a:ext cx="6858000" cy="830997"/>
          </a:xfrm>
          <a:prstGeom prst="rect">
            <a:avLst/>
          </a:prstGeom>
        </p:spPr>
        <p:txBody>
          <a:bodyPr wrap="square">
            <a:spAutoFit/>
          </a:bodyPr>
          <a:lstStyle/>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5. Analisi </a:t>
            </a:r>
          </a:p>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della concorrenza</a:t>
            </a:r>
            <a:endParaRPr lang="it-IT" sz="2400" dirty="0">
              <a:effectLst>
                <a:outerShdw blurRad="38100" dist="38100" dir="2700000" algn="tl">
                  <a:srgbClr val="000000">
                    <a:alpha val="43137"/>
                  </a:srgbClr>
                </a:outerShdw>
              </a:effectLst>
              <a:latin typeface="Century Gothic" panose="020B0502020202020204" pitchFamily="34" charset="0"/>
            </a:endParaRPr>
          </a:p>
        </p:txBody>
      </p:sp>
      <p:sp>
        <p:nvSpPr>
          <p:cNvPr id="6" name="CasellaDiTesto 5"/>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1761445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sp>
        <p:nvSpPr>
          <p:cNvPr id="4" name="Rettangolo 3"/>
          <p:cNvSpPr/>
          <p:nvPr/>
        </p:nvSpPr>
        <p:spPr>
          <a:xfrm>
            <a:off x="52247" y="993929"/>
            <a:ext cx="6741373" cy="461665"/>
          </a:xfrm>
          <a:prstGeom prst="rect">
            <a:avLst/>
          </a:prstGeom>
        </p:spPr>
        <p:txBody>
          <a:bodyPr wrap="square">
            <a:spAutoFit/>
          </a:bodyPr>
          <a:lstStyle/>
          <a:p>
            <a:pPr algn="ctr"/>
            <a:r>
              <a:rPr lang="it-IT" sz="2400" dirty="0">
                <a:solidFill>
                  <a:prstClr val="black"/>
                </a:solidFill>
                <a:effectLst>
                  <a:outerShdw blurRad="38100" dist="38100" dir="2700000" algn="tl">
                    <a:srgbClr val="000000">
                      <a:alpha val="43137"/>
                    </a:srgbClr>
                  </a:outerShdw>
                </a:effectLst>
                <a:latin typeface="Century Gothic" panose="020B0502020202020204" pitchFamily="34" charset="0"/>
              </a:rPr>
              <a:t>6. Tipo di società scelta</a:t>
            </a:r>
            <a:endParaRPr lang="it-IT" sz="2400" dirty="0">
              <a:effectLst>
                <a:outerShdw blurRad="38100" dist="38100" dir="2700000" algn="tl">
                  <a:srgbClr val="000000">
                    <a:alpha val="43137"/>
                  </a:srgbClr>
                </a:outerShdw>
              </a:effectLst>
              <a:latin typeface="Century Gothic" panose="020B0502020202020204" pitchFamily="34" charset="0"/>
            </a:endParaRPr>
          </a:p>
        </p:txBody>
      </p:sp>
      <p:sp>
        <p:nvSpPr>
          <p:cNvPr id="3" name="Rettangolo 2"/>
          <p:cNvSpPr/>
          <p:nvPr/>
        </p:nvSpPr>
        <p:spPr>
          <a:xfrm>
            <a:off x="711749" y="1660044"/>
            <a:ext cx="5538996" cy="6494085"/>
          </a:xfrm>
          <a:prstGeom prst="rect">
            <a:avLst/>
          </a:prstGeom>
        </p:spPr>
        <p:txBody>
          <a:bodyPr wrap="square">
            <a:spAutoFit/>
          </a:bodyPr>
          <a:lstStyle/>
          <a:p>
            <a:r>
              <a:rPr lang="it-IT" sz="1600" dirty="0">
                <a:latin typeface="Century Gothic" panose="020B0502020202020204" pitchFamily="34" charset="0"/>
              </a:rPr>
              <a:t>La forma giuridica più adatta per la nostra impresa è la SRL, tale scelta deriva da una serie di caratteristiche specifiche di questa forma societaria: </a:t>
            </a:r>
          </a:p>
          <a:p>
            <a:r>
              <a:rPr lang="it-IT" sz="1600" dirty="0">
                <a:latin typeface="Century Gothic" panose="020B0502020202020204" pitchFamily="34" charset="0"/>
              </a:rPr>
              <a:t>•	Rientra tra le società di capitali ed ha una personalità giuridica.</a:t>
            </a:r>
          </a:p>
          <a:p>
            <a:r>
              <a:rPr lang="it-IT" sz="1600" dirty="0">
                <a:latin typeface="Century Gothic" panose="020B0502020202020204" pitchFamily="34" charset="0"/>
              </a:rPr>
              <a:t>•	Ha una responsabilità limitata, per le obbligazioni sociali risponde solo la società con il suo patrimonio ed ha il vantaggio quindi di salvaguardare i beni dei singoli soci.</a:t>
            </a:r>
          </a:p>
          <a:p>
            <a:r>
              <a:rPr lang="it-IT" sz="1600" dirty="0">
                <a:latin typeface="Century Gothic" panose="020B0502020202020204" pitchFamily="34" charset="0"/>
              </a:rPr>
              <a:t>•	E’ necessario un capitale sociale minimo di 10.000 €, di cui il 25% deve essere depositato in banca al momento della costituzione della società (art. 2464 c.c.). Non è previsto un tetto massimo: se però il capitale sociale raggiunge la cifra minima prevista per le società per azioni (120mila euro) è obbligatoria la nomina di un collegio sindacale.</a:t>
            </a:r>
          </a:p>
          <a:p>
            <a:r>
              <a:rPr lang="it-IT" sz="1600" dirty="0">
                <a:latin typeface="Century Gothic" panose="020B0502020202020204" pitchFamily="34" charset="0"/>
              </a:rPr>
              <a:t>•	Le procedure di costituzione sono rapide e meno onerose rispetto alle altre società di capitali.</a:t>
            </a:r>
          </a:p>
          <a:p>
            <a:r>
              <a:rPr lang="it-IT" sz="1600" dirty="0">
                <a:latin typeface="Century Gothic" panose="020B0502020202020204" pitchFamily="34" charset="0"/>
              </a:rPr>
              <a:t>•	In una s.r.l. a seguito del conferimento, ( denaro, beni, prestazioni d’opera),  ciascun socio acquista una quota sociale la quale rappresenta la misura della sua partecipazione nella società. </a:t>
            </a:r>
          </a:p>
          <a:p>
            <a:r>
              <a:rPr lang="it-IT" sz="1600" dirty="0">
                <a:latin typeface="Century Gothic" panose="020B0502020202020204" pitchFamily="34" charset="0"/>
              </a:rPr>
              <a:t>•	L’s.r.l. è adatta all’esercizio di attività economiche di medie dimensioni e può essere composta anche da un piccolo numero di soci, legati da vincoli di conoscenza e fiducia reciproca. </a:t>
            </a:r>
          </a:p>
        </p:txBody>
      </p:sp>
      <p:sp>
        <p:nvSpPr>
          <p:cNvPr id="6" name="CasellaDiTesto 5"/>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119998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885">
            <a:off x="5241425" y="350955"/>
            <a:ext cx="1454056" cy="1199182"/>
          </a:xfrm>
          <a:prstGeom prst="rect">
            <a:avLst/>
          </a:prstGeom>
          <a:ln>
            <a:noFill/>
          </a:ln>
          <a:effectLst>
            <a:reflection blurRad="6350" stA="60000" endPos="58000" dir="5400000" sy="-100000" algn="bl" rotWithShape="0"/>
          </a:effectLst>
        </p:spPr>
        <p:style>
          <a:lnRef idx="0">
            <a:scrgbClr r="0" g="0" b="0"/>
          </a:lnRef>
          <a:fillRef idx="1001">
            <a:schemeClr val="dk1"/>
          </a:fillRef>
          <a:effectRef idx="0">
            <a:scrgbClr r="0" g="0" b="0"/>
          </a:effectRef>
          <a:fontRef idx="major"/>
        </p:style>
      </p:pic>
      <p:sp>
        <p:nvSpPr>
          <p:cNvPr id="4" name="Rettangolo 3"/>
          <p:cNvSpPr/>
          <p:nvPr/>
        </p:nvSpPr>
        <p:spPr>
          <a:xfrm>
            <a:off x="52247" y="993929"/>
            <a:ext cx="6741373" cy="461665"/>
          </a:xfrm>
          <a:prstGeom prst="rect">
            <a:avLst/>
          </a:prstGeom>
        </p:spPr>
        <p:txBody>
          <a:bodyPr wrap="square">
            <a:spAutoFit/>
          </a:bodyPr>
          <a:lstStyle/>
          <a:p>
            <a:pPr algn="ctr"/>
            <a:r>
              <a:rPr lang="it-IT" sz="2400" dirty="0" smtClean="0">
                <a:solidFill>
                  <a:prstClr val="black"/>
                </a:solidFill>
                <a:effectLst>
                  <a:outerShdw blurRad="38100" dist="38100" dir="2700000" algn="tl">
                    <a:srgbClr val="000000">
                      <a:alpha val="43137"/>
                    </a:srgbClr>
                  </a:outerShdw>
                </a:effectLst>
                <a:latin typeface="Century Gothic" panose="020B0502020202020204" pitchFamily="34" charset="0"/>
              </a:rPr>
              <a:t>7. </a:t>
            </a:r>
            <a:r>
              <a:rPr lang="it-IT" sz="2400" dirty="0">
                <a:solidFill>
                  <a:prstClr val="black"/>
                </a:solidFill>
                <a:effectLst>
                  <a:outerShdw blurRad="38100" dist="38100" dir="2700000" algn="tl">
                    <a:srgbClr val="000000">
                      <a:alpha val="43137"/>
                    </a:srgbClr>
                  </a:outerShdw>
                </a:effectLst>
                <a:latin typeface="Century Gothic" panose="020B0502020202020204" pitchFamily="34" charset="0"/>
              </a:rPr>
              <a:t>Sede dell’azienda</a:t>
            </a:r>
            <a:endParaRPr lang="it-IT" sz="2400" dirty="0">
              <a:effectLst>
                <a:outerShdw blurRad="38100" dist="38100" dir="2700000" algn="tl">
                  <a:srgbClr val="000000">
                    <a:alpha val="43137"/>
                  </a:srgbClr>
                </a:outerShdw>
              </a:effectLst>
              <a:latin typeface="Century Gothic" panose="020B0502020202020204" pitchFamily="34" charset="0"/>
            </a:endParaRPr>
          </a:p>
        </p:txBody>
      </p:sp>
      <p:sp>
        <p:nvSpPr>
          <p:cNvPr id="3" name="Rettangolo 2"/>
          <p:cNvSpPr/>
          <p:nvPr/>
        </p:nvSpPr>
        <p:spPr>
          <a:xfrm>
            <a:off x="726936" y="2051720"/>
            <a:ext cx="5538996" cy="1569660"/>
          </a:xfrm>
          <a:prstGeom prst="rect">
            <a:avLst/>
          </a:prstGeom>
        </p:spPr>
        <p:txBody>
          <a:bodyPr wrap="square">
            <a:spAutoFit/>
          </a:bodyPr>
          <a:lstStyle/>
          <a:p>
            <a:r>
              <a:rPr lang="it-IT" sz="1600" dirty="0">
                <a:latin typeface="Century Gothic" panose="020B0502020202020204" pitchFamily="34" charset="0"/>
              </a:rPr>
              <a:t>Come sede della nostra azienda abbiamo scelto un locale in prossimità del centro di Terni (TR),  luogo facilmente raggiungibile da eventuali corrieri e clienti. La sede è divisa in due uffici, ognuno di 14 mq,  poiché noi offriamo un servizio online, occorre uno spazio ridotto per poter lavorare.</a:t>
            </a:r>
          </a:p>
        </p:txBody>
      </p:sp>
      <p:pic>
        <p:nvPicPr>
          <p:cNvPr id="6" name="Immagine 5" descr="foto Immobile Affitto Terni"/>
          <p:cNvPicPr/>
          <p:nvPr/>
        </p:nvPicPr>
        <p:blipFill rotWithShape="1">
          <a:blip r:embed="rId3">
            <a:extLst>
              <a:ext uri="{28A0092B-C50C-407E-A947-70E740481C1C}">
                <a14:useLocalDpi xmlns:a14="http://schemas.microsoft.com/office/drawing/2010/main" val="0"/>
              </a:ext>
            </a:extLst>
          </a:blip>
          <a:srcRect b="11511"/>
          <a:stretch/>
        </p:blipFill>
        <p:spPr bwMode="auto">
          <a:xfrm>
            <a:off x="1540800" y="3905730"/>
            <a:ext cx="3911267" cy="2970526"/>
          </a:xfrm>
          <a:prstGeom prst="rect">
            <a:avLst/>
          </a:prstGeom>
          <a:noFill/>
          <a:ln>
            <a:noFill/>
          </a:ln>
          <a:effectLst>
            <a:outerShdw blurRad="50800" dist="38100" dir="2700000" algn="tl" rotWithShape="0">
              <a:prstClr val="black">
                <a:alpha val="40000"/>
              </a:prstClr>
            </a:outerShdw>
          </a:effectLst>
        </p:spPr>
      </p:pic>
      <p:sp>
        <p:nvSpPr>
          <p:cNvPr id="7" name="CasellaDiTesto 6"/>
          <p:cNvSpPr txBox="1"/>
          <p:nvPr/>
        </p:nvSpPr>
        <p:spPr>
          <a:xfrm>
            <a:off x="620688" y="8316416"/>
            <a:ext cx="6048672" cy="646331"/>
          </a:xfrm>
          <a:prstGeom prst="rect">
            <a:avLst/>
          </a:prstGeom>
          <a:noFill/>
        </p:spPr>
        <p:txBody>
          <a:bodyPr wrap="square" rtlCol="0">
            <a:spAutoFit/>
          </a:bodyPr>
          <a:lstStyle/>
          <a:p>
            <a:r>
              <a:rPr lang="it-IT" dirty="0" smtClean="0"/>
              <a:t>Istituto di istruzione superiore Gandhi-Narni (TR) </a:t>
            </a:r>
          </a:p>
          <a:p>
            <a:r>
              <a:rPr lang="it-IT" dirty="0"/>
              <a:t> </a:t>
            </a:r>
            <a:r>
              <a:rPr lang="it-IT" dirty="0" smtClean="0"/>
              <a:t>                                                        classe 4bg</a:t>
            </a:r>
            <a:endParaRPr lang="it-IT" dirty="0"/>
          </a:p>
        </p:txBody>
      </p:sp>
    </p:spTree>
    <p:extLst>
      <p:ext uri="{BB962C8B-B14F-4D97-AF65-F5344CB8AC3E}">
        <p14:creationId xmlns:p14="http://schemas.microsoft.com/office/powerpoint/2010/main" val="1325490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Personalizzato 16">
      <a:dk1>
        <a:srgbClr val="FFFFFF"/>
      </a:dk1>
      <a:lt1>
        <a:srgbClr val="2F3B48"/>
      </a:lt1>
      <a:dk2>
        <a:srgbClr val="71F95F"/>
      </a:dk2>
      <a:lt2>
        <a:srgbClr val="22E208"/>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520</TotalTime>
  <Words>896</Words>
  <Application>Microsoft Office PowerPoint</Application>
  <PresentationFormat>Presentazione su schermo (4:3)</PresentationFormat>
  <Paragraphs>90</Paragraphs>
  <Slides>15</Slides>
  <Notes>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15</vt:i4>
      </vt:variant>
    </vt:vector>
  </HeadingPairs>
  <TitlesOfParts>
    <vt:vector size="25" baseType="lpstr">
      <vt:lpstr>Arial</vt:lpstr>
      <vt:lpstr>Cambria Math</vt:lpstr>
      <vt:lpstr>Century Gothic</vt:lpstr>
      <vt:lpstr>Century Schoolbook</vt:lpstr>
      <vt:lpstr>Lucida Sans Unicode</vt:lpstr>
      <vt:lpstr>Verdana</vt:lpstr>
      <vt:lpstr>Wingdings 2</vt:lpstr>
      <vt:lpstr>Wingdings 3</vt:lpstr>
      <vt:lpstr>Viale</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FABBISOGNO FINANZIARIO</dc:title>
  <dc:creator>SERNICOLA.RICCARDO</dc:creator>
  <cp:lastModifiedBy>Libero</cp:lastModifiedBy>
  <cp:revision>37</cp:revision>
  <cp:lastPrinted>2015-05-08T09:38:10Z</cp:lastPrinted>
  <dcterms:created xsi:type="dcterms:W3CDTF">2015-03-13T09:33:59Z</dcterms:created>
  <dcterms:modified xsi:type="dcterms:W3CDTF">2015-05-08T09:39:16Z</dcterms:modified>
</cp:coreProperties>
</file>